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5" r:id="rId11"/>
    <p:sldId id="268" r:id="rId12"/>
    <p:sldId id="269" r:id="rId13"/>
    <p:sldId id="264" r:id="rId14"/>
    <p:sldId id="267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5" d="100"/>
        <a:sy n="1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32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6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22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24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46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9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45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72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67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88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9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260E-C0F4-4497-881E-F8285B5CE33E}" type="datetimeFigureOut">
              <a:rPr lang="cs-CZ" smtClean="0"/>
              <a:t>05.03.2020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6218-7D55-482D-8EB7-0157E545ED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03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scr.cz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viweb.cz/" TargetMode="External"/><Relationship Id="rId5" Type="http://schemas.openxmlformats.org/officeDocument/2006/relationships/hyperlink" Target="https://www.zachranny-kruh.cz/" TargetMode="External"/><Relationship Id="rId4" Type="http://schemas.openxmlformats.org/officeDocument/2006/relationships/hyperlink" Target="http://www.firebrno.cz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8990" y="2495387"/>
            <a:ext cx="85940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 Pro Cond Black" panose="02040A06050405020203" pitchFamily="18" charset="0"/>
              </a:rPr>
              <a:t>„POŽÁRY V PŘÍRODĚ,</a:t>
            </a:r>
          </a:p>
          <a:p>
            <a:pPr algn="ctr"/>
            <a:r>
              <a:rPr lang="cs-CZ" sz="54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 Pro Cond Black" panose="02040A06050405020203" pitchFamily="18" charset="0"/>
              </a:rPr>
              <a:t>A JAK JIM ZABRÁNIT?“</a:t>
            </a:r>
            <a:endParaRPr lang="cs-CZ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 Pro Cond Black" panose="02040A060504050202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73263" y="5742039"/>
            <a:ext cx="25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Sára MÁLKOVÁ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SDH Třebovětice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Zákaz </a:t>
            </a:r>
            <a:r>
              <a:rPr lang="cs-C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rozdělávání </a:t>
            </a:r>
            <a:r>
              <a:rPr lang="cs-C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ohně</a:t>
            </a:r>
            <a:endParaRPr lang="cs-CZ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Semibold" panose="020407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Georgia Pro Cond Semibold" panose="02040706050405020303" pitchFamily="18" charset="0"/>
              </a:rPr>
              <a:t>V období zvýšeného nebezpečí požárů může hejtman kraje vyhláškou zcela zakázat rozdělávání ohňů</a:t>
            </a:r>
          </a:p>
          <a:p>
            <a:endParaRPr lang="cs-CZ" sz="2400" dirty="0">
              <a:latin typeface="Georgia Pro Semibold" panose="020407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6" y="2748115"/>
            <a:ext cx="5692879" cy="3795253"/>
          </a:xfrm>
          <a:prstGeom prst="rect">
            <a:avLst/>
          </a:prstGeom>
          <a:effectLst>
            <a:glow rad="368300">
              <a:schemeClr val="bg1">
                <a:alpha val="4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219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Požáry suchých travin, obilí a slámy na polích</a:t>
            </a:r>
            <a:endParaRPr lang="cs-CZ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Semibold" panose="020407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eorgia Pro Cond Semibold" panose="02040706050405020303" pitchFamily="18" charset="0"/>
              </a:rPr>
              <a:t>Nejčastější příčiny: - technická závada zemědělské techniky</a:t>
            </a:r>
          </a:p>
          <a:p>
            <a:pPr marL="0" indent="0" algn="ctr">
              <a:buNone/>
            </a:pPr>
            <a:r>
              <a:rPr lang="cs-CZ" sz="2400" dirty="0">
                <a:latin typeface="Georgia Pro Cond Semibold" panose="02040706050405020303" pitchFamily="18" charset="0"/>
              </a:rPr>
              <a:t> </a:t>
            </a:r>
            <a:r>
              <a:rPr lang="cs-CZ" sz="2400" dirty="0" smtClean="0">
                <a:latin typeface="Georgia Pro Cond Semibold" panose="02040706050405020303" pitchFamily="18" charset="0"/>
              </a:rPr>
              <a:t>                                       - lidská nedbalost (nedopalek cigarety, vznícení slámy od                                                                                                                                   rozžhaveného výfuku automobilu)</a:t>
            </a:r>
          </a:p>
          <a:p>
            <a:r>
              <a:rPr lang="cs-CZ" sz="2400" dirty="0" smtClean="0">
                <a:latin typeface="Georgia Pro Cond Semibold" panose="02040706050405020303" pitchFamily="18" charset="0"/>
              </a:rPr>
              <a:t>Prevence: - zkontrolovat techniku před začátkem žhnutí</a:t>
            </a:r>
          </a:p>
          <a:p>
            <a:pPr marL="0" indent="0">
              <a:buNone/>
            </a:pPr>
            <a:r>
              <a:rPr lang="cs-CZ" sz="2400" dirty="0">
                <a:latin typeface="Georgia Pro Cond Semibold" panose="02040706050405020303" pitchFamily="18" charset="0"/>
              </a:rPr>
              <a:t> </a:t>
            </a:r>
            <a:r>
              <a:rPr lang="cs-CZ" sz="2400" dirty="0" smtClean="0">
                <a:latin typeface="Georgia Pro Cond Semibold" panose="02040706050405020303" pitchFamily="18" charset="0"/>
              </a:rPr>
              <a:t>                      - stroje by měly obsahovat lapač jisker a funkční PHP</a:t>
            </a:r>
          </a:p>
          <a:p>
            <a:pPr marL="0" indent="0" algn="ctr">
              <a:buNone/>
            </a:pPr>
            <a:r>
              <a:rPr lang="cs-CZ" sz="2400" dirty="0">
                <a:latin typeface="Georgia Pro Cond Semibold" panose="02040706050405020303" pitchFamily="18" charset="0"/>
              </a:rPr>
              <a:t> </a:t>
            </a:r>
            <a:r>
              <a:rPr lang="cs-CZ" sz="2400" dirty="0" smtClean="0">
                <a:latin typeface="Georgia Pro Cond Semibold" panose="02040706050405020303" pitchFamily="18" charset="0"/>
              </a:rPr>
              <a:t>                 - přednostně sklízet obílí u míst s větší pravděpodobností vzniků    požárů (např. u železničních tratí)</a:t>
            </a:r>
          </a:p>
          <a:p>
            <a:pPr marL="0" indent="0">
              <a:buNone/>
            </a:pPr>
            <a:r>
              <a:rPr lang="cs-CZ" sz="2400" dirty="0" smtClean="0">
                <a:latin typeface="Georgia Pro Cond Semibold" panose="02040706050405020303" pitchFamily="18" charset="0"/>
              </a:rPr>
              <a:t>                       -  stroje pravidelně čistit od nánosů olejů a prachu</a:t>
            </a:r>
          </a:p>
          <a:p>
            <a:pPr marL="0" indent="0">
              <a:buNone/>
            </a:pPr>
            <a:r>
              <a:rPr lang="cs-CZ" sz="2400" dirty="0">
                <a:latin typeface="Georgia Pro Cond Semibold" panose="02040706050405020303" pitchFamily="18" charset="0"/>
              </a:rPr>
              <a:t> </a:t>
            </a:r>
            <a:r>
              <a:rPr lang="cs-CZ" sz="2400" dirty="0" smtClean="0">
                <a:latin typeface="Georgia Pro Cond Semibold" panose="02040706050405020303" pitchFamily="18" charset="0"/>
              </a:rPr>
              <a:t>                      -  mít připravenou vodu v cisternách pro případné hašení</a:t>
            </a:r>
          </a:p>
          <a:p>
            <a:pPr marL="0" indent="0">
              <a:buNone/>
            </a:pPr>
            <a:r>
              <a:rPr lang="cs-CZ" sz="2400" dirty="0">
                <a:latin typeface="Georgia Pro Cond Semibold" panose="02040706050405020303" pitchFamily="18" charset="0"/>
              </a:rPr>
              <a:t> </a:t>
            </a:r>
            <a:r>
              <a:rPr lang="cs-CZ" sz="2400" dirty="0" smtClean="0">
                <a:latin typeface="Georgia Pro Cond Semibold" panose="02040706050405020303" pitchFamily="18" charset="0"/>
              </a:rPr>
              <a:t>                      - nekouřit a nepoužívat otevřené ohně v blízkosti polí</a:t>
            </a:r>
          </a:p>
          <a:p>
            <a:pPr marL="0" indent="0" algn="ctr">
              <a:buNone/>
            </a:pPr>
            <a:endParaRPr lang="cs-CZ" sz="2400" dirty="0">
              <a:latin typeface="Georgia Pro Cond Semibold" panose="02040706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Požáry suchých travin, obilí a slámy na polích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Prevence: - rozdělovat pole ochranným pruhem proti přenosu požáru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                        na části o velikosti max. 25 ha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prstClr val="black"/>
                </a:solidFill>
                <a:latin typeface="Georgia Pro Cond Semibold" panose="02040706050405020303" pitchFamily="18" charset="0"/>
              </a:rPr>
              <a:t>                     </a:t>
            </a:r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-  nově založené stohy na strništi oborat v šíři 10 m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                      - zorat co </a:t>
            </a:r>
            <a:r>
              <a:rPr lang="cs-CZ" sz="2400" dirty="0" smtClean="0">
                <a:solidFill>
                  <a:prstClr val="black"/>
                </a:solidFill>
                <a:latin typeface="Georgia Pro Cond Semibold" panose="02040706050405020303" pitchFamily="18" charset="0"/>
              </a:rPr>
              <a:t>nejdříve </a:t>
            </a:r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strniště po sklizni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                      - mít připraven traktor s pluhem k případnému oborání 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                         místa požárů </a:t>
            </a:r>
          </a:p>
          <a:p>
            <a:pPr marL="0" indent="0">
              <a:buNone/>
            </a:pPr>
            <a:r>
              <a:rPr lang="cs-CZ" sz="2400" dirty="0" smtClean="0">
                <a:latin typeface="Georgia Pro Semibold" panose="02040702050405020303" pitchFamily="18" charset="0"/>
              </a:rPr>
              <a:t>    </a:t>
            </a:r>
            <a:endParaRPr lang="cs-CZ" sz="2400" dirty="0"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První pomoc</a:t>
            </a:r>
            <a:endParaRPr lang="cs-CZ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Semibold" panose="020407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15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>
                <a:latin typeface="Georgia Pro Semibold" panose="02040702050405020303" pitchFamily="18" charset="0"/>
              </a:rPr>
              <a:t>Stane-li se že na vás začne hořet oblečení za žádnou cenu NEUTÍKEJTE</a:t>
            </a:r>
          </a:p>
          <a:p>
            <a:r>
              <a:rPr lang="cs-CZ" sz="2400" dirty="0" smtClean="0">
                <a:latin typeface="Georgia Pro Semibold" panose="02040702050405020303" pitchFamily="18" charset="0"/>
              </a:rPr>
              <a:t>Lehněte si na zem a chraňte si obličej</a:t>
            </a:r>
          </a:p>
          <a:p>
            <a:r>
              <a:rPr lang="cs-CZ" sz="2400" dirty="0" smtClean="0">
                <a:latin typeface="Georgia Pro Semibold" panose="02040702050405020303" pitchFamily="18" charset="0"/>
              </a:rPr>
              <a:t>Začněte se převalovat a nepřestávejte do </a:t>
            </a:r>
            <a:r>
              <a:rPr lang="cs-CZ" sz="2400" dirty="0" smtClean="0">
                <a:latin typeface="Georgia Pro Semibold" panose="02040702050405020303" pitchFamily="18" charset="0"/>
              </a:rPr>
              <a:t>doby, </a:t>
            </a:r>
            <a:r>
              <a:rPr lang="cs-CZ" sz="2400" dirty="0" smtClean="0">
                <a:latin typeface="Georgia Pro Semibold" panose="02040702050405020303" pitchFamily="18" charset="0"/>
              </a:rPr>
              <a:t>než plameny neuhasnou</a:t>
            </a:r>
          </a:p>
          <a:p>
            <a:r>
              <a:rPr lang="cs-CZ" sz="2400" dirty="0" smtClean="0">
                <a:latin typeface="Georgia Pro Semibold" panose="02040702050405020303" pitchFamily="18" charset="0"/>
              </a:rPr>
              <a:t>Pokud je po ruce např. deka (nesmí být z umělých vláken) lze ji použit k uhašení oděvu</a:t>
            </a:r>
          </a:p>
          <a:p>
            <a:r>
              <a:rPr lang="cs-CZ" sz="2400" dirty="0" smtClean="0">
                <a:latin typeface="Georgia Pro Semibold" panose="02040702050405020303" pitchFamily="18" charset="0"/>
              </a:rPr>
              <a:t>ZPŮSOB OŠETŘENÍ: </a:t>
            </a:r>
            <a:r>
              <a:rPr lang="cs-CZ" sz="2200" b="1" i="1" dirty="0" smtClean="0">
                <a:solidFill>
                  <a:srgbClr val="FF0000"/>
                </a:solidFill>
              </a:rPr>
              <a:t>1) Odstraníme všechny </a:t>
            </a:r>
            <a:r>
              <a:rPr lang="cs-CZ" sz="2200" b="1" i="1" dirty="0">
                <a:solidFill>
                  <a:srgbClr val="FF0000"/>
                </a:solidFill>
              </a:rPr>
              <a:t>šperky, hodinky... </a:t>
            </a:r>
            <a:endParaRPr lang="cs-CZ" sz="22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200" b="1" i="1" dirty="0" smtClean="0">
                <a:solidFill>
                  <a:srgbClr val="FF0000"/>
                </a:solidFill>
              </a:rPr>
              <a:t>                                                       2) Popálené </a:t>
            </a:r>
            <a:r>
              <a:rPr lang="cs-CZ" sz="2200" b="1" i="1" dirty="0">
                <a:solidFill>
                  <a:srgbClr val="FF0000"/>
                </a:solidFill>
              </a:rPr>
              <a:t>místo dlouho </a:t>
            </a:r>
            <a:r>
              <a:rPr lang="cs-CZ" sz="2200" b="1" i="1" dirty="0" smtClean="0">
                <a:solidFill>
                  <a:srgbClr val="FF0000"/>
                </a:solidFill>
              </a:rPr>
              <a:t>chladíme </a:t>
            </a:r>
            <a:r>
              <a:rPr lang="cs-CZ" sz="2200" b="1" i="1" dirty="0">
                <a:solidFill>
                  <a:srgbClr val="FF0000"/>
                </a:solidFill>
              </a:rPr>
              <a:t>vodou </a:t>
            </a:r>
            <a:endParaRPr lang="cs-CZ" sz="22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200" b="1" i="1" dirty="0" smtClean="0">
                <a:solidFill>
                  <a:srgbClr val="FF0000"/>
                </a:solidFill>
              </a:rPr>
              <a:t>                                                           (</a:t>
            </a:r>
            <a:r>
              <a:rPr lang="cs-CZ" sz="2200" b="1" i="1" dirty="0">
                <a:solidFill>
                  <a:srgbClr val="FF0000"/>
                </a:solidFill>
              </a:rPr>
              <a:t>u I. a II. </a:t>
            </a:r>
            <a:r>
              <a:rPr lang="cs-CZ" sz="2200" b="1" i="1" dirty="0" smtClean="0">
                <a:solidFill>
                  <a:srgbClr val="FF0000"/>
                </a:solidFill>
              </a:rPr>
              <a:t>stupně</a:t>
            </a:r>
            <a:r>
              <a:rPr lang="cs-CZ" sz="2200" b="1" i="1" dirty="0">
                <a:solidFill>
                  <a:srgbClr val="FF0000"/>
                </a:solidFill>
              </a:rPr>
              <a:t>), nebo je sterilně </a:t>
            </a:r>
            <a:r>
              <a:rPr lang="cs-CZ" sz="2200" b="1" i="1" dirty="0" smtClean="0">
                <a:solidFill>
                  <a:srgbClr val="FF0000"/>
                </a:solidFill>
              </a:rPr>
              <a:t>překryjeme </a:t>
            </a:r>
          </a:p>
          <a:p>
            <a:pPr marL="0" indent="0">
              <a:buNone/>
            </a:pP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i="1" dirty="0" smtClean="0">
                <a:solidFill>
                  <a:srgbClr val="FF0000"/>
                </a:solidFill>
              </a:rPr>
              <a:t>                                                          (</a:t>
            </a:r>
            <a:r>
              <a:rPr lang="cs-CZ" sz="2200" b="1" i="1" dirty="0">
                <a:solidFill>
                  <a:srgbClr val="FF0000"/>
                </a:solidFill>
              </a:rPr>
              <a:t>u III. stupně, čistý kapesník, obvaz, trojcípý šátek</a:t>
            </a:r>
            <a:r>
              <a:rPr lang="cs-CZ" sz="2200" b="1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200" b="1" i="1" dirty="0" smtClean="0">
                <a:solidFill>
                  <a:srgbClr val="FF0000"/>
                </a:solidFill>
              </a:rPr>
              <a:t>                                                       3) </a:t>
            </a:r>
            <a:r>
              <a:rPr lang="cs-CZ" sz="2200" b="1" i="1" dirty="0">
                <a:solidFill>
                  <a:srgbClr val="FF0000"/>
                </a:solidFill>
              </a:rPr>
              <a:t>Nestrhávat oblečení, pod kterým popálenina </a:t>
            </a:r>
            <a:r>
              <a:rPr lang="cs-CZ" sz="2200" b="1" i="1" dirty="0" smtClean="0">
                <a:solidFill>
                  <a:srgbClr val="FF0000"/>
                </a:solidFill>
              </a:rPr>
              <a:t>je</a:t>
            </a:r>
          </a:p>
          <a:p>
            <a:pPr marL="0" indent="0" algn="ctr">
              <a:buNone/>
            </a:pP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i="1" dirty="0" smtClean="0">
                <a:solidFill>
                  <a:srgbClr val="FF0000"/>
                </a:solidFill>
              </a:rPr>
              <a:t>                                                      4)V případě mnohočetných popálenin nebo u popálenin II. (puchýře)                                                           a III. stupně (</a:t>
            </a:r>
            <a:r>
              <a:rPr lang="cs-CZ" sz="2200" b="1" i="1" dirty="0">
                <a:solidFill>
                  <a:srgbClr val="FF0000"/>
                </a:solidFill>
              </a:rPr>
              <a:t>černě spálená kůže, odumření tkáně, </a:t>
            </a:r>
            <a:endParaRPr lang="cs-CZ" sz="22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200" b="1" i="1" dirty="0" smtClean="0">
                <a:solidFill>
                  <a:srgbClr val="FF0000"/>
                </a:solidFill>
              </a:rPr>
              <a:t>                                      zuhelnatění </a:t>
            </a:r>
            <a:r>
              <a:rPr lang="cs-CZ" sz="2200" b="1" i="1" dirty="0">
                <a:solidFill>
                  <a:srgbClr val="FF0000"/>
                </a:solidFill>
              </a:rPr>
              <a:t>- hrozí nebezpečí </a:t>
            </a:r>
            <a:r>
              <a:rPr lang="cs-CZ" sz="2200" b="1" i="1" dirty="0" smtClean="0">
                <a:solidFill>
                  <a:srgbClr val="FF0000"/>
                </a:solidFill>
              </a:rPr>
              <a:t>šoku) volejte na číslo 155</a:t>
            </a:r>
          </a:p>
          <a:p>
            <a:pPr algn="r"/>
            <a:endParaRPr lang="cs-CZ" sz="2400" dirty="0">
              <a:latin typeface="Georgia Pro Semibold" panose="020407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85794"/>
            <a:ext cx="3150010" cy="22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Zdroje:</a:t>
            </a:r>
            <a:endParaRPr lang="cs-CZ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Semibold" panose="020407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>
                <a:noFill/>
                <a:effectLst>
                  <a:outerShdw blurRad="50800" dist="50800" dir="5400000" algn="ctr" rotWithShape="0">
                    <a:schemeClr val="tx1"/>
                  </a:outerShdw>
                </a:effectLst>
                <a:hlinkClick r:id="rId3"/>
              </a:rPr>
              <a:t>https</a:t>
            </a:r>
            <a:r>
              <a:rPr lang="cs-CZ" dirty="0">
                <a:noFill/>
                <a:effectLst>
                  <a:outerShdw blurRad="50800" dist="50800" dir="5400000" algn="ctr" rotWithShape="0">
                    <a:schemeClr val="tx1"/>
                  </a:outerShdw>
                </a:effectLst>
                <a:hlinkClick r:id="rId3"/>
              </a:rPr>
              <a:t>://</a:t>
            </a:r>
            <a:r>
              <a:rPr lang="cs-CZ" dirty="0" smtClean="0">
                <a:noFill/>
                <a:effectLst>
                  <a:outerShdw blurRad="50800" dist="50800" dir="5400000" algn="ctr" rotWithShape="0">
                    <a:schemeClr val="tx1"/>
                  </a:outerShdw>
                </a:effectLst>
                <a:hlinkClick r:id="rId3"/>
              </a:rPr>
              <a:t>www.hzscr.cz</a:t>
            </a:r>
            <a:endParaRPr lang="cs-CZ" dirty="0" smtClean="0">
              <a:noFill/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cs-CZ" dirty="0">
                <a:noFill/>
                <a:effectLst>
                  <a:outerShdw blurRad="50800" dist="50800" dir="5400000" algn="ctr" rotWithShape="0">
                    <a:schemeClr val="tx1"/>
                  </a:outerShdw>
                </a:effectLst>
                <a:hlinkClick r:id="rId4"/>
              </a:rPr>
              <a:t>http://</a:t>
            </a:r>
            <a:r>
              <a:rPr lang="cs-CZ" dirty="0" smtClean="0">
                <a:noFill/>
                <a:effectLst>
                  <a:outerShdw blurRad="50800" dist="50800" dir="5400000" algn="ctr" rotWithShape="0">
                    <a:schemeClr val="tx1"/>
                  </a:outerShdw>
                </a:effectLst>
                <a:hlinkClick r:id="rId4"/>
              </a:rPr>
              <a:t>www.firebrno.cz</a:t>
            </a:r>
            <a:endParaRPr lang="cs-CZ" dirty="0" smtClean="0">
              <a:noFill/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cs-CZ" dirty="0" smtClean="0">
                <a:noFill/>
                <a:effectLst>
                  <a:outerShdw blurRad="50800" dist="50800" dir="5400000" algn="ctr" rotWithShape="0">
                    <a:schemeClr val="tx1"/>
                  </a:outerShdw>
                </a:effectLst>
                <a:hlinkClick r:id="rId5"/>
              </a:rPr>
              <a:t>https://www.zachranny-kruh.cz</a:t>
            </a:r>
            <a:endParaRPr lang="cs-CZ" dirty="0" smtClean="0">
              <a:noFill/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cs-CZ" dirty="0" smtClean="0">
                <a:noFill/>
                <a:effectLst>
                  <a:outerShdw blurRad="50800" dist="50800" dir="5400000" algn="ctr" rotWithShape="0">
                    <a:schemeClr val="tx1"/>
                  </a:outerShdw>
                </a:effectLst>
                <a:hlinkClick r:id="rId6"/>
              </a:rPr>
              <a:t>http</a:t>
            </a:r>
            <a:r>
              <a:rPr lang="cs-CZ" dirty="0">
                <a:noFill/>
                <a:effectLst>
                  <a:outerShdw blurRad="50800" dist="50800" dir="5400000" algn="ctr" rotWithShape="0">
                    <a:schemeClr val="tx1"/>
                  </a:outerShdw>
                </a:effectLst>
                <a:hlinkClick r:id="rId6"/>
              </a:rPr>
              <a:t>://www.enviweb.cz</a:t>
            </a:r>
            <a:endParaRPr lang="cs-CZ" dirty="0">
              <a:noFill/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endParaRPr lang="cs-CZ" dirty="0">
              <a:noFill/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4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306089" y="2967335"/>
            <a:ext cx="7579832" cy="923330"/>
          </a:xfrm>
          <a:prstGeom prst="rect">
            <a:avLst/>
          </a:prstGeom>
          <a:noFill/>
          <a:effectLst>
            <a:glow rad="1905000">
              <a:schemeClr val="accent2">
                <a:satMod val="175000"/>
                <a:alpha val="0"/>
              </a:schemeClr>
            </a:glow>
            <a:softEdge rad="1270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DĚKUJI ZA POZORNOST </a:t>
            </a:r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911494" y="2967335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64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Obsah</a:t>
            </a:r>
            <a:endParaRPr lang="cs-CZ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Cond Semibold" panose="02040706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PŘÍČINY VZNIKU POŽÁRU</a:t>
            </a:r>
          </a:p>
          <a:p>
            <a:pPr algn="ctr"/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PREVENCE</a:t>
            </a:r>
          </a:p>
          <a:p>
            <a:pPr algn="ctr"/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OPATŘENÍ PRO RYCHLÉ ZDOLÁVÁNÍ POŽÁRŮ V LESÍCH</a:t>
            </a:r>
          </a:p>
          <a:p>
            <a:pPr algn="ctr"/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JAK SE ZACHOVAT V PŘÍPADĚ POŽÁRU?</a:t>
            </a:r>
          </a:p>
          <a:p>
            <a:pPr algn="ctr"/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HASEBNÍ PROSTŘEDKY PRO PRVOTNÍ ZÁSAH</a:t>
            </a:r>
          </a:p>
          <a:p>
            <a:pPr algn="ctr"/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SPOLUPRÁCE S JEDNOTKAMI PO</a:t>
            </a:r>
          </a:p>
          <a:p>
            <a:pPr algn="ctr"/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ZÁKAZ ROZDĚLÁVÁNÍ OHŇŮ</a:t>
            </a:r>
          </a:p>
          <a:p>
            <a:pPr algn="ctr"/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POŽÁRY SUCHÝCH TRAVIN, OBILÍ A SLÁMY NA POLÍCH</a:t>
            </a:r>
          </a:p>
          <a:p>
            <a:pPr algn="ctr"/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PRVNÍ POMOC</a:t>
            </a:r>
          </a:p>
          <a:p>
            <a:pPr algn="ctr"/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ZDROJE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3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Příčiny vzniku požáru</a:t>
            </a:r>
            <a:endParaRPr lang="cs-CZ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Cond Semibold" panose="02040706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3200" b="1" dirty="0" smtClean="0">
                <a:latin typeface="Georgia Pro Cond Semibold" panose="02040706050405020303" pitchFamily="18" charset="0"/>
              </a:rPr>
              <a:t>Příroda:</a:t>
            </a:r>
            <a:r>
              <a:rPr lang="cs-CZ" dirty="0" smtClean="0">
                <a:latin typeface="Georgia Pro Cond Semibold" panose="02040706050405020303" pitchFamily="18" charset="0"/>
              </a:rPr>
              <a:t> -blesky</a:t>
            </a:r>
          </a:p>
          <a:p>
            <a:pPr marL="457200" lvl="1" indent="0">
              <a:buNone/>
            </a:pPr>
            <a:r>
              <a:rPr lang="cs-CZ" dirty="0">
                <a:latin typeface="Georgia Pro Cond Semibold" panose="02040706050405020303" pitchFamily="18" charset="0"/>
              </a:rPr>
              <a:t> </a:t>
            </a:r>
            <a:r>
              <a:rPr lang="cs-CZ" dirty="0" smtClean="0">
                <a:latin typeface="Georgia Pro Cond Semibold" panose="02040706050405020303" pitchFamily="18" charset="0"/>
              </a:rPr>
              <a:t>                         - pády hořících kosmických těles</a:t>
            </a:r>
          </a:p>
          <a:p>
            <a:pPr marL="457200" lvl="1" indent="0">
              <a:buNone/>
            </a:pPr>
            <a:r>
              <a:rPr lang="cs-CZ" dirty="0">
                <a:latin typeface="Georgia Pro Cond Semibold" panose="02040706050405020303" pitchFamily="18" charset="0"/>
              </a:rPr>
              <a:t> </a:t>
            </a:r>
            <a:r>
              <a:rPr lang="cs-CZ" dirty="0" smtClean="0">
                <a:latin typeface="Georgia Pro Cond Semibold" panose="02040706050405020303" pitchFamily="18" charset="0"/>
              </a:rPr>
              <a:t>                         - výbuchy plynů</a:t>
            </a:r>
          </a:p>
          <a:p>
            <a:pPr marL="457200" lvl="1" indent="0">
              <a:buNone/>
            </a:pPr>
            <a:r>
              <a:rPr lang="cs-CZ" dirty="0">
                <a:latin typeface="Georgia Pro Cond Semibold" panose="02040706050405020303" pitchFamily="18" charset="0"/>
              </a:rPr>
              <a:t> </a:t>
            </a:r>
            <a:r>
              <a:rPr lang="cs-CZ" dirty="0" smtClean="0">
                <a:latin typeface="Georgia Pro Cond Semibold" panose="02040706050405020303" pitchFamily="18" charset="0"/>
              </a:rPr>
              <a:t>                         - sopečná činnost</a:t>
            </a:r>
          </a:p>
          <a:p>
            <a:pPr lvl="1"/>
            <a:r>
              <a:rPr lang="cs-CZ" sz="3200" dirty="0" smtClean="0">
                <a:latin typeface="Georgia Pro Cond Semibold" panose="02040706050405020303" pitchFamily="18" charset="0"/>
              </a:rPr>
              <a:t>Člověk: </a:t>
            </a:r>
            <a:r>
              <a:rPr lang="cs-CZ" dirty="0" smtClean="0">
                <a:latin typeface="Georgia Pro Cond Semibold" panose="02040706050405020303" pitchFamily="18" charset="0"/>
              </a:rPr>
              <a:t>- úmyslné zapálení </a:t>
            </a:r>
          </a:p>
          <a:p>
            <a:pPr marL="457200" lvl="1" indent="0">
              <a:buNone/>
            </a:pPr>
            <a:r>
              <a:rPr lang="cs-CZ" dirty="0">
                <a:latin typeface="Georgia Pro Cond Semibold" panose="02040706050405020303" pitchFamily="18" charset="0"/>
              </a:rPr>
              <a:t> </a:t>
            </a:r>
            <a:r>
              <a:rPr lang="cs-CZ" dirty="0" smtClean="0">
                <a:latin typeface="Georgia Pro Cond Semibold" panose="02040706050405020303" pitchFamily="18" charset="0"/>
              </a:rPr>
              <a:t>                      - nedbalost při zacházení s ohněm</a:t>
            </a:r>
          </a:p>
          <a:p>
            <a:pPr marL="457200" lvl="1" indent="0">
              <a:buNone/>
            </a:pPr>
            <a:r>
              <a:rPr lang="cs-CZ" dirty="0">
                <a:latin typeface="Georgia Pro Cond Semibold" panose="02040706050405020303" pitchFamily="18" charset="0"/>
              </a:rPr>
              <a:t> </a:t>
            </a:r>
            <a:r>
              <a:rPr lang="cs-CZ" dirty="0" smtClean="0">
                <a:latin typeface="Georgia Pro Cond Semibold" panose="02040706050405020303" pitchFamily="18" charset="0"/>
              </a:rPr>
              <a:t>                      - kouření </a:t>
            </a:r>
          </a:p>
          <a:p>
            <a:pPr marL="457200" lvl="1" indent="0">
              <a:buNone/>
            </a:pPr>
            <a:r>
              <a:rPr lang="cs-CZ" dirty="0">
                <a:latin typeface="Georgia Pro Cond Semibold" panose="02040706050405020303" pitchFamily="18" charset="0"/>
              </a:rPr>
              <a:t> </a:t>
            </a:r>
            <a:r>
              <a:rPr lang="cs-CZ" dirty="0" smtClean="0">
                <a:latin typeface="Georgia Pro Cond Semibold" panose="02040706050405020303" pitchFamily="18" charset="0"/>
              </a:rPr>
              <a:t>                      - používání techniky</a:t>
            </a:r>
            <a:endParaRPr lang="cs-CZ" dirty="0">
              <a:latin typeface="Georgia Pro Cond Semibold" panose="02040706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Prevence</a:t>
            </a:r>
            <a:r>
              <a:rPr lang="cs-C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 </a:t>
            </a:r>
            <a:endParaRPr lang="cs-CZ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Cond Semibold" panose="02040706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sz="2400" b="1" dirty="0" smtClean="0">
                <a:latin typeface="Georgia Pro Cond Semibold" panose="02040706050405020303" pitchFamily="18" charset="0"/>
              </a:rPr>
              <a:t>Ohniště </a:t>
            </a:r>
            <a:r>
              <a:rPr lang="cs-CZ" sz="2400" b="1" dirty="0" smtClean="0">
                <a:latin typeface="Georgia Pro Cond Semibold" panose="02040706050405020303" pitchFamily="18" charset="0"/>
              </a:rPr>
              <a:t>rozdělávejte minimálně </a:t>
            </a:r>
            <a:r>
              <a:rPr lang="cs-CZ" sz="2400" b="1" dirty="0" smtClean="0">
                <a:latin typeface="Georgia Pro Cond Semibold" panose="02040706050405020303" pitchFamily="18" charset="0"/>
              </a:rPr>
              <a:t>50m od okraje lesa, budov, stohů, suchého listí, atd.</a:t>
            </a:r>
          </a:p>
          <a:p>
            <a:r>
              <a:rPr lang="cs-CZ" sz="2400" b="1" dirty="0" smtClean="0">
                <a:latin typeface="Georgia Pro Cond Semibold" panose="02040706050405020303" pitchFamily="18" charset="0"/>
              </a:rPr>
              <a:t>Rozdělávat oheň v lese je možné, ale pouze na vyhrazených místech</a:t>
            </a:r>
          </a:p>
          <a:p>
            <a:r>
              <a:rPr lang="cs-CZ" sz="2400" dirty="0" smtClean="0">
                <a:latin typeface="Georgia Pro Cond Semibold" panose="02040706050405020303" pitchFamily="18" charset="0"/>
              </a:rPr>
              <a:t>Ohniště </a:t>
            </a:r>
            <a:r>
              <a:rPr lang="cs-CZ" sz="2400" dirty="0" smtClean="0">
                <a:latin typeface="Georgia Pro Cond Semibold" panose="02040706050405020303" pitchFamily="18" charset="0"/>
              </a:rPr>
              <a:t>bezpečně oddělte od okolního prostředí </a:t>
            </a:r>
            <a:r>
              <a:rPr lang="cs-CZ" sz="2000" i="1" dirty="0" smtClean="0">
                <a:latin typeface="Georgia Pro Cond Semibold" panose="02040706050405020303" pitchFamily="18" charset="0"/>
              </a:rPr>
              <a:t>(např. obložení kameny, vyhloubení zeminy)</a:t>
            </a:r>
          </a:p>
          <a:p>
            <a:r>
              <a:rPr lang="cs-CZ" sz="2400" dirty="0" smtClean="0">
                <a:latin typeface="Georgia Pro Cond Semibold" panose="02040706050405020303" pitchFamily="18" charset="0"/>
              </a:rPr>
              <a:t>K zapálení nebo udržování ohně nepoužívejte vysoce hořlavé látky </a:t>
            </a:r>
            <a:r>
              <a:rPr lang="cs-CZ" sz="2000" i="1" dirty="0" smtClean="0">
                <a:latin typeface="Georgia Pro Cond Semibold" panose="02040706050405020303" pitchFamily="18" charset="0"/>
              </a:rPr>
              <a:t>(např. benzín)</a:t>
            </a:r>
          </a:p>
          <a:p>
            <a:r>
              <a:rPr lang="cs-CZ" sz="2400" dirty="0" smtClean="0">
                <a:latin typeface="Georgia Pro Cond Semibold" panose="02040706050405020303" pitchFamily="18" charset="0"/>
              </a:rPr>
              <a:t>Neustále mějte oheň pod kontrolou</a:t>
            </a:r>
          </a:p>
          <a:p>
            <a:r>
              <a:rPr lang="cs-CZ" sz="2400" dirty="0" smtClean="0">
                <a:latin typeface="Georgia Pro Cond Semibold" panose="02040706050405020303" pitchFamily="18" charset="0"/>
              </a:rPr>
              <a:t>Děti u ohniště nenecháváme bez dozoru plnoleté osoby</a:t>
            </a:r>
          </a:p>
          <a:p>
            <a:pPr lvl="0"/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Místo opusťte jen, pokud jste si jistí, že jste oheň řádně uhasili </a:t>
            </a:r>
            <a:r>
              <a:rPr lang="cs-CZ" sz="2000" i="1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(např. prolili vodou a zasypali zeminou)</a:t>
            </a:r>
          </a:p>
          <a:p>
            <a:endParaRPr lang="cs-CZ" sz="2400" dirty="0">
              <a:latin typeface="Georgia Pro Cond Semibold" panose="02040706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Prevence </a:t>
            </a:r>
            <a:endParaRPr lang="cs-CZ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Cond Semibold" panose="02040706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Georgia Pro Cond Semibold" panose="02040706050405020303" pitchFamily="18" charset="0"/>
              </a:rPr>
              <a:t>Oheň bychom neměli rozdělávat v období sucha nebo za silného větru</a:t>
            </a:r>
            <a:endParaRPr lang="cs-CZ" sz="2400" dirty="0">
              <a:solidFill>
                <a:prstClr val="black"/>
              </a:solidFill>
              <a:latin typeface="Georgia Pro Cond Semibold" panose="02040706050405020303" pitchFamily="18" charset="0"/>
            </a:endParaRPr>
          </a:p>
          <a:p>
            <a:pPr lvl="0"/>
            <a:r>
              <a:rPr lang="cs-CZ" sz="2400" dirty="0" smtClean="0">
                <a:solidFill>
                  <a:prstClr val="black"/>
                </a:solidFill>
                <a:latin typeface="Georgia Pro Cond Semibold" panose="02040706050405020303" pitchFamily="18" charset="0"/>
              </a:rPr>
              <a:t>Zákonem je zcela zakázáno kouřit v lese </a:t>
            </a:r>
            <a:r>
              <a:rPr lang="cs-CZ" sz="2000" i="1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(hrozí pokuta až ve výši 15000 Kč , dojde-li k požáru tak až do výše 25 000 </a:t>
            </a:r>
            <a:r>
              <a:rPr lang="cs-CZ" sz="2000" i="1" dirty="0" smtClean="0">
                <a:solidFill>
                  <a:prstClr val="black"/>
                </a:solidFill>
                <a:latin typeface="Georgia Pro Cond Semibold" panose="02040706050405020303" pitchFamily="18" charset="0"/>
              </a:rPr>
              <a:t>Kč)</a:t>
            </a:r>
          </a:p>
          <a:p>
            <a:pPr lvl="0"/>
            <a:r>
              <a:rPr lang="cs-CZ" sz="2400" dirty="0" smtClean="0">
                <a:latin typeface="Georgia Pro Cond Semibold" panose="02040706050405020303" pitchFamily="18" charset="0"/>
              </a:rPr>
              <a:t>Zákonem je zakázáno vypalování trávy </a:t>
            </a:r>
            <a:r>
              <a:rPr lang="cs-CZ" sz="2000" i="1" dirty="0" smtClean="0">
                <a:latin typeface="Georgia Pro Cond Semibold" panose="02040706050405020303" pitchFamily="18" charset="0"/>
              </a:rPr>
              <a:t>(hrozí pokuta ve výši až 25 000 Kč)</a:t>
            </a:r>
            <a:endParaRPr lang="cs-CZ" sz="2000" i="1" dirty="0">
              <a:latin typeface="Georgia Pro Cond Semibold" panose="02040706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14" y="3498031"/>
            <a:ext cx="3180356" cy="3149873"/>
          </a:xfrm>
          <a:prstGeom prst="rect">
            <a:avLst/>
          </a:prstGeom>
          <a:effectLst>
            <a:outerShdw blurRad="1041400" dist="177800" dir="5400000" sx="98000" sy="98000" algn="ctr" rotWithShape="0">
              <a:srgbClr val="000000">
                <a:alpha val="5400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6" name="TextovéPole 5"/>
          <p:cNvSpPr txBox="1"/>
          <p:nvPr/>
        </p:nvSpPr>
        <p:spPr>
          <a:xfrm>
            <a:off x="6902245" y="6488668"/>
            <a:ext cx="331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ZÁKAZ ROZDĚLÁVÁNÍ OHNĚ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23" y="3430562"/>
            <a:ext cx="2813869" cy="28138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742101" y="6291826"/>
            <a:ext cx="312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ZÁKAZ KOUŘENÍ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Opatření pro rychlé zdolávání požárů v lesích</a:t>
            </a:r>
            <a:endParaRPr lang="cs-CZ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Cond Semibold" panose="02040706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Znalost vodních zdrojů využitelných k hašení</a:t>
            </a:r>
          </a:p>
          <a:p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Budování vhodných vodních zdrojů v lesích popřípadě v jejich blízkosti </a:t>
            </a:r>
          </a:p>
          <a:p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Udržování, rekonstrukce popřípadě stavba kvalitních lesních cest pro snadný přístup hasičské techniky</a:t>
            </a:r>
          </a:p>
          <a:p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Požární plány pro územní celky v katastru obcí</a:t>
            </a:r>
          </a:p>
          <a:p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Body záchrany usnadňující lokalizaci např. místa požáru</a:t>
            </a:r>
          </a:p>
          <a:p>
            <a:r>
              <a:rPr lang="cs-CZ" sz="2400" dirty="0">
                <a:solidFill>
                  <a:prstClr val="black"/>
                </a:solidFill>
                <a:latin typeface="Georgia Pro Cond Semibold" panose="02040706050405020303" pitchFamily="18" charset="0"/>
              </a:rPr>
              <a:t>Lesní průseky k lepšímu zachycení šíření požáru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9" y="5172075"/>
            <a:ext cx="32861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Jak se zachovat v případě požáru</a:t>
            </a:r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?</a:t>
            </a:r>
            <a:endParaRPr lang="cs-CZ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Cond Semibold" panose="02040706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dirty="0" smtClean="0">
                <a:latin typeface="Georgia Pro Cond Semibold" panose="02040706050405020303" pitchFamily="18" charset="0"/>
              </a:rPr>
              <a:t>NEPANIKAŘTE</a:t>
            </a:r>
          </a:p>
          <a:p>
            <a:r>
              <a:rPr lang="cs-CZ" sz="2200" dirty="0" smtClean="0">
                <a:latin typeface="Georgia Pro Cond Semibold" panose="02040706050405020303" pitchFamily="18" charset="0"/>
              </a:rPr>
              <a:t>Pokud </a:t>
            </a:r>
            <a:r>
              <a:rPr lang="cs-CZ" sz="2200" dirty="0" smtClean="0">
                <a:latin typeface="Georgia Pro Cond Semibold" panose="02040706050405020303" pitchFamily="18" charset="0"/>
              </a:rPr>
              <a:t>jste schopni oheň uhasit sami, tak se o to pokuste </a:t>
            </a:r>
            <a:endParaRPr lang="cs-CZ" sz="2200" dirty="0" smtClean="0">
              <a:latin typeface="Georgia Pro Cond Semibold" panose="02040706050405020303" pitchFamily="18" charset="0"/>
            </a:endParaRPr>
          </a:p>
          <a:p>
            <a:pPr marL="0" indent="0">
              <a:buNone/>
            </a:pPr>
            <a:r>
              <a:rPr lang="cs-CZ" sz="1900" i="1" dirty="0" smtClean="0">
                <a:latin typeface="Georgia Pro Cond" panose="02040506050405020303" pitchFamily="18" charset="0"/>
              </a:rPr>
              <a:t>     (</a:t>
            </a:r>
            <a:r>
              <a:rPr lang="cs-CZ" sz="1900" i="1" dirty="0" smtClean="0">
                <a:latin typeface="Georgia Pro Cond" panose="02040506050405020303" pitchFamily="18" charset="0"/>
              </a:rPr>
              <a:t>může se vám hodit např. písek </a:t>
            </a:r>
            <a:r>
              <a:rPr lang="cs-CZ" sz="1900" i="1" dirty="0" smtClean="0">
                <a:latin typeface="Georgia Pro Cond" panose="02040506050405020303" pitchFamily="18" charset="0"/>
              </a:rPr>
              <a:t>nebo voda) </a:t>
            </a:r>
            <a:endParaRPr lang="cs-CZ" sz="1900" i="1" dirty="0" smtClean="0">
              <a:latin typeface="Georgia Pro Cond" panose="02040506050405020303" pitchFamily="18" charset="0"/>
            </a:endParaRPr>
          </a:p>
          <a:p>
            <a:r>
              <a:rPr lang="cs-CZ" sz="2200" dirty="0" smtClean="0">
                <a:latin typeface="Georgia Pro Cond Semibold" panose="02040706050405020303" pitchFamily="18" charset="0"/>
              </a:rPr>
              <a:t>V případě, že oheň není pod kontrolou: </a:t>
            </a:r>
            <a:r>
              <a:rPr lang="cs-CZ" sz="2200" b="1" dirty="0" smtClean="0">
                <a:latin typeface="Georgia Pro Cond Semibold" panose="02040706050405020303" pitchFamily="18" charset="0"/>
              </a:rPr>
              <a:t>- zavolejte na číslo </a:t>
            </a:r>
            <a:r>
              <a:rPr lang="cs-CZ" sz="2200" b="1" dirty="0" smtClean="0">
                <a:solidFill>
                  <a:srgbClr val="FF0000"/>
                </a:solidFill>
                <a:latin typeface="Georgia Pro Cond Semibold" panose="02040706050405020303" pitchFamily="18" charset="0"/>
              </a:rPr>
              <a:t>150</a:t>
            </a:r>
            <a:r>
              <a:rPr lang="cs-CZ" sz="2200" b="1" dirty="0" smtClean="0">
                <a:latin typeface="Georgia Pro Cond Semibold" panose="02040706050405020303" pitchFamily="18" charset="0"/>
              </a:rPr>
              <a:t> nebo </a:t>
            </a:r>
            <a:r>
              <a:rPr lang="cs-CZ" sz="2200" b="1" dirty="0" smtClean="0">
                <a:solidFill>
                  <a:srgbClr val="FF0000"/>
                </a:solidFill>
                <a:latin typeface="Georgia Pro Cond Semibold" panose="02040706050405020303" pitchFamily="18" charset="0"/>
              </a:rPr>
              <a:t>112</a:t>
            </a:r>
          </a:p>
          <a:p>
            <a:pPr marL="0" indent="0">
              <a:buNone/>
            </a:pPr>
            <a:r>
              <a:rPr lang="cs-CZ" sz="1800" i="1" dirty="0" smtClean="0">
                <a:latin typeface="Georgia Pro Cond" panose="02040506050405020303" pitchFamily="18" charset="0"/>
              </a:rPr>
              <a:t>                                                                                                     (uvedu: </a:t>
            </a:r>
            <a:r>
              <a:rPr lang="cs-CZ" sz="1800" i="1" dirty="0" smtClean="0">
                <a:latin typeface="Georgia Pro Cond" panose="02040506050405020303" pitchFamily="18" charset="0"/>
              </a:rPr>
              <a:t>kde se požár nachází, jak se jmenuji)</a:t>
            </a:r>
          </a:p>
          <a:p>
            <a:pPr marL="0" indent="0" algn="ctr">
              <a:buNone/>
            </a:pPr>
            <a:r>
              <a:rPr lang="cs-CZ" sz="2200" i="1" dirty="0">
                <a:latin typeface="Georgia Pro Cond Semibold" panose="02040706050405020303" pitchFamily="18" charset="0"/>
              </a:rPr>
              <a:t> </a:t>
            </a:r>
            <a:r>
              <a:rPr lang="cs-CZ" sz="2200" i="1" dirty="0" smtClean="0">
                <a:latin typeface="Georgia Pro Cond Semibold" panose="02040706050405020303" pitchFamily="18" charset="0"/>
              </a:rPr>
              <a:t>                                                        </a:t>
            </a:r>
            <a:r>
              <a:rPr lang="cs-CZ" sz="2200" i="1" dirty="0" smtClean="0">
                <a:latin typeface="Georgia Pro Cond Semibold" panose="02040706050405020303" pitchFamily="18" charset="0"/>
              </a:rPr>
              <a:t>              - </a:t>
            </a:r>
            <a:r>
              <a:rPr lang="cs-CZ" sz="2200" dirty="0" smtClean="0">
                <a:latin typeface="Georgia Pro Cond Semibold" panose="02040706050405020303" pitchFamily="18" charset="0"/>
              </a:rPr>
              <a:t>snažte se dostat do bezpečné vzdálenosti</a:t>
            </a:r>
          </a:p>
          <a:p>
            <a:pPr marL="0" indent="0" algn="r">
              <a:buNone/>
            </a:pPr>
            <a:r>
              <a:rPr lang="cs-CZ" sz="1800" i="1" dirty="0" smtClean="0">
                <a:latin typeface="Georgia Pro Cond Semibold" panose="02040706050405020303" pitchFamily="18" charset="0"/>
              </a:rPr>
              <a:t>(pohybujte se v kolmém směru od směru větru </a:t>
            </a:r>
            <a:r>
              <a:rPr lang="cs-CZ" sz="1800" i="1" dirty="0" smtClean="0">
                <a:latin typeface="Georgia Pro Cond" panose="02040506050405020303" pitchFamily="18" charset="0"/>
                <a:cs typeface="Calibri" panose="020F0502020204030204" pitchFamily="34" charset="0"/>
              </a:rPr>
              <a:t>→ mohlo by </a:t>
            </a:r>
          </a:p>
          <a:p>
            <a:pPr marL="0" indent="0" algn="r">
              <a:buNone/>
            </a:pPr>
            <a:r>
              <a:rPr lang="cs-CZ" sz="1800" i="1" dirty="0" smtClean="0">
                <a:latin typeface="Georgia Pro Cond" panose="02040506050405020303" pitchFamily="18" charset="0"/>
                <a:cs typeface="Calibri" panose="020F0502020204030204" pitchFamily="34" charset="0"/>
              </a:rPr>
              <a:t>se stát, že by vás kromě plamenů mohli dostihnout i zplodiny)</a:t>
            </a:r>
          </a:p>
          <a:p>
            <a:pPr marL="0" indent="0" algn="ctr">
              <a:buNone/>
            </a:pPr>
            <a:r>
              <a:rPr lang="cs-CZ" sz="2200" i="1" dirty="0" smtClean="0">
                <a:latin typeface="Georgia Pro Cond" panose="02040506050405020303" pitchFamily="18" charset="0"/>
                <a:cs typeface="Calibri" panose="020F0502020204030204" pitchFamily="34" charset="0"/>
              </a:rPr>
              <a:t>                                                                    </a:t>
            </a:r>
            <a:r>
              <a:rPr lang="cs-CZ" sz="2200" i="1" dirty="0" smtClean="0">
                <a:latin typeface="Georgia Pro Cond" panose="02040506050405020303" pitchFamily="18" charset="0"/>
                <a:cs typeface="Calibri" panose="020F0502020204030204" pitchFamily="34" charset="0"/>
              </a:rPr>
              <a:t>        </a:t>
            </a:r>
            <a:r>
              <a:rPr lang="cs-CZ" sz="2200" dirty="0" smtClean="0">
                <a:latin typeface="Georgia Pro Cond Semibold" panose="02040706050405020303" pitchFamily="18" charset="0"/>
                <a:cs typeface="Calibri" panose="020F0502020204030204" pitchFamily="34" charset="0"/>
              </a:rPr>
              <a:t>- </a:t>
            </a:r>
            <a:r>
              <a:rPr lang="cs-CZ" sz="2200" dirty="0" smtClean="0">
                <a:latin typeface="Georgia Pro Cond Semibold" panose="02040706050405020303" pitchFamily="18" charset="0"/>
                <a:cs typeface="Calibri" panose="020F0502020204030204" pitchFamily="34" charset="0"/>
              </a:rPr>
              <a:t>ukryjte se před požárem nejlépe u </a:t>
            </a:r>
            <a:r>
              <a:rPr lang="cs-CZ" sz="2200" dirty="0" smtClean="0">
                <a:latin typeface="Georgia Pro Cond Semibold" panose="02040706050405020303" pitchFamily="18" charset="0"/>
                <a:cs typeface="Calibri" panose="020F0502020204030204" pitchFamily="34" charset="0"/>
              </a:rPr>
              <a:t>obydlených</a:t>
            </a:r>
          </a:p>
          <a:p>
            <a:pPr marL="0" indent="0" algn="ctr">
              <a:buNone/>
            </a:pPr>
            <a:r>
              <a:rPr lang="cs-CZ" sz="2200" dirty="0" smtClean="0">
                <a:latin typeface="Georgia Pro Cond Semibold" panose="02040706050405020303" pitchFamily="18" charset="0"/>
                <a:cs typeface="Calibri" panose="020F0502020204030204" pitchFamily="34" charset="0"/>
              </a:rPr>
              <a:t>                                                                           míst, pokud to nejde, tak alespoň u nejbližšího</a:t>
            </a:r>
          </a:p>
          <a:p>
            <a:pPr marL="0" indent="0" algn="ctr">
              <a:buNone/>
            </a:pPr>
            <a:r>
              <a:rPr lang="cs-CZ" sz="2200" dirty="0" smtClean="0">
                <a:latin typeface="Georgia Pro Cond Semibold" panose="02040706050405020303" pitchFamily="18" charset="0"/>
                <a:cs typeface="Calibri" panose="020F0502020204030204" pitchFamily="34" charset="0"/>
              </a:rPr>
              <a:t>                                                                         vodního toku nebo v otevřené krajině, kde máte</a:t>
            </a:r>
          </a:p>
          <a:p>
            <a:pPr marL="0" indent="0" algn="ctr">
              <a:buNone/>
            </a:pPr>
            <a:r>
              <a:rPr lang="cs-CZ" sz="2200" dirty="0" smtClean="0">
                <a:latin typeface="Georgia Pro Cond Semibold" panose="02040706050405020303" pitchFamily="18" charset="0"/>
                <a:cs typeface="Calibri" panose="020F0502020204030204" pitchFamily="34" charset="0"/>
              </a:rPr>
              <a:t>                             přehled o šíření požáru  </a:t>
            </a:r>
            <a:endParaRPr lang="cs-CZ" sz="2200" dirty="0">
              <a:latin typeface="Georgia Pro Cond Semibold" panose="02040706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Hasební prostředky pro prvotní zásah</a:t>
            </a:r>
            <a:endParaRPr lang="cs-CZ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Cond Semibold" panose="02040706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Georgia Pro Cond Semibold" panose="02040706050405020303" pitchFamily="18" charset="0"/>
              </a:rPr>
              <a:t>Kbelík s vodou</a:t>
            </a:r>
          </a:p>
          <a:p>
            <a:r>
              <a:rPr lang="cs-CZ" dirty="0" smtClean="0">
                <a:latin typeface="Georgia Pro Cond Semibold" panose="02040706050405020303" pitchFamily="18" charset="0"/>
              </a:rPr>
              <a:t>Trhací hák</a:t>
            </a:r>
          </a:p>
          <a:p>
            <a:r>
              <a:rPr lang="cs-CZ" dirty="0" smtClean="0">
                <a:latin typeface="Georgia Pro Cond Semibold" panose="02040706050405020303" pitchFamily="18" charset="0"/>
              </a:rPr>
              <a:t>Tlumice</a:t>
            </a:r>
          </a:p>
          <a:p>
            <a:r>
              <a:rPr lang="cs-CZ" dirty="0" smtClean="0">
                <a:latin typeface="Georgia Pro Cond Semibold" panose="02040706050405020303" pitchFamily="18" charset="0"/>
              </a:rPr>
              <a:t>Hasící přikrývka (deka)</a:t>
            </a:r>
          </a:p>
          <a:p>
            <a:r>
              <a:rPr lang="cs-CZ" dirty="0" smtClean="0">
                <a:latin typeface="Georgia Pro Cond Semibold" panose="02040706050405020303" pitchFamily="18" charset="0"/>
              </a:rPr>
              <a:t>Písek, škvára, hlína</a:t>
            </a:r>
          </a:p>
          <a:p>
            <a:r>
              <a:rPr lang="cs-CZ" dirty="0" smtClean="0">
                <a:latin typeface="Georgia Pro Cond Semibold" panose="02040706050405020303" pitchFamily="18" charset="0"/>
              </a:rPr>
              <a:t>Ruční stříkačka</a:t>
            </a:r>
          </a:p>
          <a:p>
            <a:r>
              <a:rPr lang="cs-CZ" dirty="0" smtClean="0">
                <a:latin typeface="Georgia Pro Cond Semibold" panose="02040706050405020303" pitchFamily="18" charset="0"/>
              </a:rPr>
              <a:t>Ženijní nářadí (lopata, pila, vidle, sekera, páčidlo, kopáč)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u="wavyHeavy" dirty="0" smtClean="0">
                <a:latin typeface="Georgia Pro Cond Semibold" panose="02040706050405020303" pitchFamily="18" charset="0"/>
              </a:rPr>
              <a:t>PHP (přenosný hasící přístroj) </a:t>
            </a:r>
          </a:p>
          <a:p>
            <a:pPr>
              <a:buFontTx/>
              <a:buChar char="-"/>
            </a:pPr>
            <a:r>
              <a:rPr lang="cs-CZ" i="1" dirty="0" smtClean="0">
                <a:latin typeface="Georgia Pro Cond Semibold" panose="02040706050405020303" pitchFamily="18" charset="0"/>
              </a:rPr>
              <a:t>práškový </a:t>
            </a:r>
            <a:r>
              <a:rPr lang="cs-CZ" sz="1600" i="1" dirty="0" smtClean="0">
                <a:latin typeface="Georgia Pro Cond Semibold" panose="02040706050405020303" pitchFamily="18" charset="0"/>
              </a:rPr>
              <a:t>(na benzín, naftu, pevné látky,…)    </a:t>
            </a:r>
          </a:p>
          <a:p>
            <a:pPr>
              <a:buFontTx/>
              <a:buChar char="-"/>
            </a:pPr>
            <a:r>
              <a:rPr lang="cs-CZ" i="1" dirty="0">
                <a:latin typeface="Georgia Pro Cond Semibold" panose="02040706050405020303" pitchFamily="18" charset="0"/>
              </a:rPr>
              <a:t>p</a:t>
            </a:r>
            <a:r>
              <a:rPr lang="cs-CZ" i="1" dirty="0" smtClean="0">
                <a:latin typeface="Georgia Pro Cond Semibold" panose="02040706050405020303" pitchFamily="18" charset="0"/>
              </a:rPr>
              <a:t>ěnový </a:t>
            </a:r>
            <a:r>
              <a:rPr lang="cs-CZ" sz="1600" i="1" dirty="0" smtClean="0">
                <a:latin typeface="Georgia Pro Cond Semibold" panose="02040706050405020303" pitchFamily="18" charset="0"/>
              </a:rPr>
              <a:t>(oleje, tuky,…)</a:t>
            </a:r>
          </a:p>
          <a:p>
            <a:pPr>
              <a:buFontTx/>
              <a:buChar char="-"/>
            </a:pPr>
            <a:r>
              <a:rPr lang="cs-CZ" i="1" dirty="0">
                <a:latin typeface="Georgia Pro Cond Semibold" panose="02040706050405020303" pitchFamily="18" charset="0"/>
              </a:rPr>
              <a:t>v</a:t>
            </a:r>
            <a:r>
              <a:rPr lang="cs-CZ" i="1" dirty="0" smtClean="0">
                <a:latin typeface="Georgia Pro Cond Semibold" panose="02040706050405020303" pitchFamily="18" charset="0"/>
              </a:rPr>
              <a:t>odní </a:t>
            </a:r>
            <a:r>
              <a:rPr lang="cs-CZ" sz="1600" i="1" dirty="0" smtClean="0">
                <a:latin typeface="Georgia Pro Cond Semibold" panose="02040706050405020303" pitchFamily="18" charset="0"/>
              </a:rPr>
              <a:t>(alkohol, papír, dřevo,…)</a:t>
            </a:r>
          </a:p>
          <a:p>
            <a:pPr>
              <a:buFontTx/>
              <a:buChar char="-"/>
            </a:pPr>
            <a:r>
              <a:rPr lang="cs-CZ" i="1" dirty="0" smtClean="0">
                <a:latin typeface="Georgia Pro Cond Semibold" panose="02040706050405020303" pitchFamily="18" charset="0"/>
              </a:rPr>
              <a:t>sněhový </a:t>
            </a:r>
            <a:r>
              <a:rPr lang="cs-CZ" sz="1600" i="1" dirty="0" smtClean="0">
                <a:latin typeface="Georgia Pro Cond Semibold" panose="02040706050405020303" pitchFamily="18" charset="0"/>
              </a:rPr>
              <a:t>(hořlavé kapaliny, elektřina pod proudem,…)     </a:t>
            </a:r>
            <a:endParaRPr lang="cs-CZ" sz="1600" i="1" dirty="0">
              <a:latin typeface="Georgia Pro Cond Semibold" panose="02040706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Semibold" panose="02040706050405020303" pitchFamily="18" charset="0"/>
              </a:rPr>
              <a:t>Spolupráce s jednotkami 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Georgia Pro Cond Semibold" panose="02040706050405020303" pitchFamily="18" charset="0"/>
              </a:rPr>
              <a:t>V případě, že se chystáte pálit větší hromadu </a:t>
            </a:r>
            <a:r>
              <a:rPr lang="cs-CZ" sz="2400" dirty="0" smtClean="0">
                <a:latin typeface="Georgia Pro Cond Semibold" panose="02040706050405020303" pitchFamily="18" charset="0"/>
              </a:rPr>
              <a:t>klestí, </a:t>
            </a:r>
            <a:r>
              <a:rPr lang="cs-CZ" sz="2400" dirty="0">
                <a:latin typeface="Georgia Pro Cond Semibold" panose="02040706050405020303" pitchFamily="18" charset="0"/>
              </a:rPr>
              <a:t>je povinností o tom informovat KOPIS a případně i jednotku požární ochrany obce pro možnou spolupráci a dohled nad pálením</a:t>
            </a:r>
          </a:p>
          <a:p>
            <a:r>
              <a:rPr lang="cs-CZ" sz="2400" dirty="0">
                <a:latin typeface="Georgia Pro Cond Semibold" panose="02040706050405020303" pitchFamily="18" charset="0"/>
              </a:rPr>
              <a:t>Dále je nutné oznámit místo a čas pálení, osobu odpovědnou za pálení s kontaktem na ní a také přijatá protipožární opatření</a:t>
            </a:r>
            <a:r>
              <a:rPr lang="cs-CZ" sz="2400" dirty="0" smtClean="0">
                <a:latin typeface="Georgia Pro Cond Semibold" panose="02040706050405020303" pitchFamily="18" charset="0"/>
              </a:rPr>
              <a:t> </a:t>
            </a:r>
            <a:r>
              <a:rPr lang="cs-CZ" sz="2400" i="1" dirty="0" smtClean="0">
                <a:latin typeface="Georgia Pro Cond Semibold" panose="02040706050405020303" pitchFamily="18" charset="0"/>
              </a:rPr>
              <a:t>(prevence před planým výjezdem hasičů)</a:t>
            </a:r>
          </a:p>
          <a:p>
            <a:r>
              <a:rPr lang="cs-CZ" sz="2400" dirty="0" smtClean="0">
                <a:latin typeface="Georgia Pro Cond Semibold" panose="02040706050405020303" pitchFamily="18" charset="0"/>
              </a:rPr>
              <a:t>Jestliže již došlo k požáru a nejsme jej sami schopni uhasit, je dobré jít k příjezdové komunikaci, odkud pak následně můžeme navádět hasiče k místu požáru</a:t>
            </a:r>
          </a:p>
          <a:p>
            <a:endParaRPr lang="cs-CZ" sz="2400" i="1" dirty="0" smtClean="0">
              <a:latin typeface="Georgia Pro" panose="02040502050405020303" pitchFamily="18" charset="0"/>
            </a:endParaRPr>
          </a:p>
          <a:p>
            <a:endParaRPr lang="cs-CZ" sz="2400" dirty="0" smtClean="0">
              <a:latin typeface="Georgia Pro Semibold" panose="02040702050405020303" pitchFamily="18" charset="0"/>
            </a:endParaRPr>
          </a:p>
          <a:p>
            <a:endParaRPr lang="cs-CZ" sz="2400" dirty="0"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952</Words>
  <Application>Microsoft Office PowerPoint</Application>
  <PresentationFormat>Širokoúhlá obrazovka</PresentationFormat>
  <Paragraphs>114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Georgia Pro</vt:lpstr>
      <vt:lpstr>Georgia Pro Cond</vt:lpstr>
      <vt:lpstr>Georgia Pro Cond Black</vt:lpstr>
      <vt:lpstr>Georgia Pro Cond Semibold</vt:lpstr>
      <vt:lpstr>Georgia Pro Semibold</vt:lpstr>
      <vt:lpstr>Wingdings</vt:lpstr>
      <vt:lpstr>Motiv Office</vt:lpstr>
      <vt:lpstr>Prezentace aplikace PowerPoint</vt:lpstr>
      <vt:lpstr>Obsah</vt:lpstr>
      <vt:lpstr>Příčiny vzniku požáru</vt:lpstr>
      <vt:lpstr>Prevence </vt:lpstr>
      <vt:lpstr>Prevence </vt:lpstr>
      <vt:lpstr>Opatření pro rychlé zdolávání požárů v lesích</vt:lpstr>
      <vt:lpstr>Jak se zachovat v případě požáru?</vt:lpstr>
      <vt:lpstr>Hasební prostředky pro prvotní zásah</vt:lpstr>
      <vt:lpstr>Spolupráce s jednotkami PO</vt:lpstr>
      <vt:lpstr>Zákaz rozdělávání ohně</vt:lpstr>
      <vt:lpstr>Požáry suchých travin, obilí a slámy na polích</vt:lpstr>
      <vt:lpstr>Požáry suchých travin, obilí a slámy na polích</vt:lpstr>
      <vt:lpstr>První pomoc</vt:lpstr>
      <vt:lpstr>Zdroje: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Sára Málková</dc:creator>
  <cp:lastModifiedBy>Sára Málková</cp:lastModifiedBy>
  <cp:revision>77</cp:revision>
  <dcterms:created xsi:type="dcterms:W3CDTF">2019-12-15T10:56:16Z</dcterms:created>
  <dcterms:modified xsi:type="dcterms:W3CDTF">2020-03-05T10:57:17Z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