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8" r:id="rId12"/>
    <p:sldId id="269" r:id="rId13"/>
    <p:sldId id="271" r:id="rId14"/>
    <p:sldId id="267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příroda, oheň, budova, krb&#10;&#10;Popis byl vytvořen automaticky">
            <a:extLst>
              <a:ext uri="{FF2B5EF4-FFF2-40B4-BE49-F238E27FC236}">
                <a16:creationId xmlns:a16="http://schemas.microsoft.com/office/drawing/2014/main" id="{B421199A-7AAE-48D0-8245-1A2444DAF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459" b="120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5DB2EA0-91C4-48DF-A006-4038E45A9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r>
              <a:rPr lang="cs-CZ" dirty="0"/>
              <a:t>Požáry v přírodě a jak jim zabránit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7FD03C-9579-415D-914F-21AE2306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cs-CZ" dirty="0"/>
              <a:t>SDH Pražák</a:t>
            </a:r>
          </a:p>
        </p:txBody>
      </p:sp>
    </p:spTree>
    <p:extLst>
      <p:ext uri="{BB962C8B-B14F-4D97-AF65-F5344CB8AC3E}">
        <p14:creationId xmlns:p14="http://schemas.microsoft.com/office/powerpoint/2010/main" val="27051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12EF02-B73D-4C92-B512-5CCFFA1E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24" y="1169459"/>
            <a:ext cx="4665132" cy="2980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dirty="0" smtClean="0"/>
              <a:t>Pokud vše dodržujete, nemělo by se nic stát.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538A41-D73C-4618-8226-FF7A964A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194560"/>
            <a:ext cx="3306742" cy="402412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osoba, tráva, exteriér, dítě&#10;&#10;Popis byl vytvořen automaticky">
            <a:extLst>
              <a:ext uri="{FF2B5EF4-FFF2-40B4-BE49-F238E27FC236}">
                <a16:creationId xmlns:a16="http://schemas.microsoft.com/office/drawing/2014/main" id="{29E4B63F-86BD-4335-ACE1-7611AA8E32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31" r="134" b="3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A7C8-176D-4D59-BA8B-9747944D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667" y="764373"/>
            <a:ext cx="12166599" cy="4730494"/>
          </a:xfrm>
        </p:spPr>
        <p:txBody>
          <a:bodyPr>
            <a:normAutofit/>
          </a:bodyPr>
          <a:lstStyle/>
          <a:p>
            <a:r>
              <a:rPr lang="cs-CZ" sz="6600" dirty="0" smtClean="0"/>
              <a:t>Požáry, kterým nelze zabránit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6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F07C95-B31B-40FA-A249-7B0F9634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4000" dirty="0" smtClean="0"/>
              <a:t>Požáry, založené přírodou</a:t>
            </a:r>
            <a:endParaRPr lang="en-US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2D56C3-ABC7-466B-8357-1723A0864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dirty="0"/>
              <a:t>Zavolejte na číslo </a:t>
            </a:r>
            <a:r>
              <a:rPr lang="cs-CZ" dirty="0" smtClean="0"/>
              <a:t>158</a:t>
            </a:r>
            <a:endParaRPr lang="cs-CZ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dirty="0" smtClean="0"/>
              <a:t>Je-li to možné, pokuste se uhasit</a:t>
            </a:r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11" descr="Obsah obrázku exteriér, budova, rostlina, plot&#10;&#10;Popis byl vytvořen automaticky">
            <a:extLst>
              <a:ext uri="{FF2B5EF4-FFF2-40B4-BE49-F238E27FC236}">
                <a16:creationId xmlns:a16="http://schemas.microsoft.com/office/drawing/2014/main" id="{B8A7BC2A-5429-4370-9418-B0493C5F2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55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5F656-531D-4DD9-AFDA-0DB2966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584200"/>
            <a:ext cx="9728202" cy="1032934"/>
          </a:xfrm>
        </p:spPr>
        <p:txBody>
          <a:bodyPr/>
          <a:lstStyle/>
          <a:p>
            <a:r>
              <a:rPr lang="cs-CZ" dirty="0" err="1" smtClean="0"/>
              <a:t>Dálší</a:t>
            </a:r>
            <a:r>
              <a:rPr lang="cs-CZ" dirty="0" smtClean="0"/>
              <a:t> podmínky pro rozdělání ohně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921933"/>
            <a:ext cx="11353800" cy="4296751"/>
          </a:xfrm>
        </p:spPr>
        <p:txBody>
          <a:bodyPr/>
          <a:lstStyle/>
          <a:p>
            <a:r>
              <a:rPr lang="cs-CZ" dirty="0" smtClean="0"/>
              <a:t>Musíte být alespoň 50m od lesa </a:t>
            </a:r>
          </a:p>
          <a:p>
            <a:r>
              <a:rPr lang="cs-CZ" dirty="0" smtClean="0"/>
              <a:t>Nesmí být vyhlášený „zákaz rozdělávání ohňů“ hejtmanem kraje</a:t>
            </a:r>
            <a:endParaRPr lang="cs-CZ" dirty="0"/>
          </a:p>
          <a:p>
            <a:r>
              <a:rPr lang="cs-CZ" dirty="0" smtClean="0"/>
              <a:t>K rozdělání ohně nesmíte použít žádné vysoce hořlavé látky</a:t>
            </a:r>
          </a:p>
          <a:p>
            <a:r>
              <a:rPr lang="cs-CZ" dirty="0" smtClean="0"/>
              <a:t>Musíte rozdělat tak velký oheň, abyste byli schopni ho uhasit</a:t>
            </a:r>
          </a:p>
          <a:p>
            <a:r>
              <a:rPr lang="cs-CZ" dirty="0" smtClean="0"/>
              <a:t>Oheň nesmíte ani na minutu opustit</a:t>
            </a:r>
          </a:p>
          <a:p>
            <a:r>
              <a:rPr lang="cs-CZ" dirty="0" smtClean="0"/>
              <a:t>Oheň neroznášejte po okolí( na větvi)</a:t>
            </a:r>
          </a:p>
          <a:p>
            <a:r>
              <a:rPr lang="cs-CZ" dirty="0" smtClean="0"/>
              <a:t>Musíte mít ohraničené ohniště</a:t>
            </a:r>
          </a:p>
          <a:p>
            <a:r>
              <a:rPr lang="cs-CZ" dirty="0" smtClean="0"/>
              <a:t>Musí zde být dospělá osoba</a:t>
            </a:r>
          </a:p>
          <a:p>
            <a:r>
              <a:rPr lang="cs-CZ" dirty="0" smtClean="0"/>
              <a:t>Musíte mít něco na uhašení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9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73579-C737-4E52-855E-19C9C606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458" y="772840"/>
            <a:ext cx="7482807" cy="1411560"/>
          </a:xfrm>
        </p:spPr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5066" y="1828799"/>
            <a:ext cx="112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Pokud začneme hořet, </a:t>
            </a:r>
            <a:r>
              <a:rPr lang="cs-CZ" sz="2400" dirty="0" err="1" smtClean="0"/>
              <a:t>lehnemi</a:t>
            </a:r>
            <a:r>
              <a:rPr lang="cs-CZ" sz="2400" dirty="0" smtClean="0"/>
              <a:t> si a budeme válet sudy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Při popálení chladíme, popřípadě vyhledáme lékaře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Pokud se oheň rozšiřuje, snažte se ho udusit( hodit na něj deku, písek,…)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92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dirty="0" smtClean="0"/>
              <a:t>pozor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266" y="2243667"/>
            <a:ext cx="10278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větve a klacky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suché listí a dřevo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</a:t>
            </a:r>
            <a:r>
              <a:rPr lang="cs-CZ" sz="2400" dirty="0" err="1" smtClean="0"/>
              <a:t>textílie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hořlavé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dostatek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kořeny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Na vítr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13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CFEBD-DD2E-4943-A9F4-AA968D164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7C9578-7FA2-4195-922F-DFC910B47B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SDH Pražák</a:t>
            </a:r>
          </a:p>
        </p:txBody>
      </p:sp>
    </p:spTree>
    <p:extLst>
      <p:ext uri="{BB962C8B-B14F-4D97-AF65-F5344CB8AC3E}">
        <p14:creationId xmlns:p14="http://schemas.microsoft.com/office/powerpoint/2010/main" val="206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71F3A-9EF2-4F4B-84D6-F25AD936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764372"/>
            <a:ext cx="11142133" cy="5433227"/>
          </a:xfrm>
        </p:spPr>
        <p:txBody>
          <a:bodyPr>
            <a:normAutofit/>
          </a:bodyPr>
          <a:lstStyle/>
          <a:p>
            <a:r>
              <a:rPr lang="cs-CZ" sz="6600" dirty="0"/>
              <a:t>Požáry založené </a:t>
            </a:r>
            <a:r>
              <a:rPr lang="cs-CZ" sz="6600" dirty="0" smtClean="0"/>
              <a:t>lidmi, kterým můžeme zabránit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2495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264F7F-F6B8-4DF7-B855-40A12CAA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764372"/>
            <a:ext cx="4570305" cy="16740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 smtClean="0"/>
              <a:t>Nekouřit</a:t>
            </a:r>
            <a:r>
              <a:rPr lang="cs-CZ" dirty="0" smtClean="0"/>
              <a:t>, neodhazovat nedopalky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2B7AC6-5C99-4BAF-BF71-E768E645A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dirty="0" smtClean="0"/>
              <a:t>Pokud </a:t>
            </a:r>
            <a:r>
              <a:rPr lang="cs-CZ" dirty="0"/>
              <a:t>v lese odhodíte </a:t>
            </a:r>
            <a:r>
              <a:rPr lang="cs-CZ" dirty="0" smtClean="0"/>
              <a:t>cigaretu nebo cokoliv jiného hořícího, </a:t>
            </a:r>
            <a:r>
              <a:rPr lang="cs-CZ" dirty="0"/>
              <a:t>tak může les začít </a:t>
            </a:r>
            <a:r>
              <a:rPr lang="cs-CZ" dirty="0" smtClean="0"/>
              <a:t>hořet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dirty="0"/>
              <a:t>Nezahazujte </a:t>
            </a:r>
            <a:r>
              <a:rPr lang="cs-CZ" dirty="0" smtClean="0"/>
              <a:t>zapálené věci, mohlo by se něco zapálit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plot, exteriér, zelená, budova&#10;&#10;Popis byl vytvořen automaticky">
            <a:extLst>
              <a:ext uri="{FF2B5EF4-FFF2-40B4-BE49-F238E27FC236}">
                <a16:creationId xmlns:a16="http://schemas.microsoft.com/office/drawing/2014/main" id="{CD1BCF3C-FD8C-453D-8585-59A08E73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05" r="2" b="22522"/>
          <a:stretch/>
        </p:blipFill>
        <p:spPr>
          <a:xfrm>
            <a:off x="8757162" y="3191933"/>
            <a:ext cx="3290868" cy="3276600"/>
          </a:xfrm>
          <a:prstGeom prst="rect">
            <a:avLst/>
          </a:prstGeom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53D3AA97-C0C1-4C7E-A170-1FDE6D720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53078" y="19306"/>
            <a:ext cx="4104084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6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ACE295-9CB6-4CF6-B91B-6804FCED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4000" dirty="0"/>
              <a:t>Neházejte spreje do ohně</a:t>
            </a:r>
            <a:endParaRPr lang="en-US" sz="4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D4FF3C-B0A9-4920-AB77-650F42A5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" y="2194560"/>
            <a:ext cx="6257290" cy="40241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dirty="0" smtClean="0"/>
              <a:t>Pokud </a:t>
            </a:r>
            <a:r>
              <a:rPr lang="cs-CZ" dirty="0"/>
              <a:t>hodíte sprej do </a:t>
            </a:r>
            <a:r>
              <a:rPr lang="cs-CZ" dirty="0" smtClean="0"/>
              <a:t>ohně, </a:t>
            </a:r>
            <a:r>
              <a:rPr lang="cs-CZ" dirty="0"/>
              <a:t>může </a:t>
            </a:r>
            <a:r>
              <a:rPr lang="cs-CZ" dirty="0" smtClean="0"/>
              <a:t>vybouchnout</a:t>
            </a:r>
            <a:endParaRPr lang="en-US" dirty="0"/>
          </a:p>
        </p:txBody>
      </p:sp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ástupný obsah 11" descr="Obsah obrázku tráva, exteriér, osoba, muž&#10;&#10;Popis byl vytvořen automaticky">
            <a:extLst>
              <a:ext uri="{FF2B5EF4-FFF2-40B4-BE49-F238E27FC236}">
                <a16:creationId xmlns:a16="http://schemas.microsoft.com/office/drawing/2014/main" id="{52C84D26-B022-4C0C-BCDB-1DB3C0318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156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36A5E-08D4-41F8-8C01-8F215BFC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Uhaste </a:t>
            </a:r>
            <a:r>
              <a:rPr lang="cs-CZ" dirty="0" smtClean="0"/>
              <a:t>oheň, </a:t>
            </a:r>
            <a:r>
              <a:rPr lang="cs-CZ" dirty="0"/>
              <a:t>když začne foukat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35D831-2230-4531-83DB-84D2D795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Vítr </a:t>
            </a:r>
            <a:r>
              <a:rPr lang="cs-CZ" dirty="0"/>
              <a:t>by mohl odnést zapálené </a:t>
            </a:r>
            <a:r>
              <a:rPr lang="cs-CZ" dirty="0" smtClean="0"/>
              <a:t>uhlíky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Mohl by rozdýmat oheň</a:t>
            </a:r>
            <a:endParaRPr lang="cs-CZ" dirty="0"/>
          </a:p>
        </p:txBody>
      </p:sp>
      <p:pic>
        <p:nvPicPr>
          <p:cNvPr id="9" name="Zástupný obsah 8" descr="Obsah obrázku tráva, exteriér, osoba, pole&#10;&#10;Popis byl vytvořen automaticky">
            <a:extLst>
              <a:ext uri="{FF2B5EF4-FFF2-40B4-BE49-F238E27FC236}">
                <a16:creationId xmlns:a16="http://schemas.microsoft.com/office/drawing/2014/main" id="{F0066303-0A35-48D1-B5A2-F6450625B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699" y="746125"/>
            <a:ext cx="3940373" cy="5472113"/>
          </a:xfrm>
        </p:spPr>
      </p:pic>
    </p:spTree>
    <p:extLst>
      <p:ext uri="{BB962C8B-B14F-4D97-AF65-F5344CB8AC3E}">
        <p14:creationId xmlns:p14="http://schemas.microsoft.com/office/powerpoint/2010/main" val="324165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D7C0A-33A6-4F1B-8183-143CD2DC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Nezapalujte oheň v lese</a:t>
            </a:r>
          </a:p>
        </p:txBody>
      </p:sp>
      <p:pic>
        <p:nvPicPr>
          <p:cNvPr id="6" name="Zástupný obsah 5" descr="Obsah obrázku exteriér, tráva, osoba, stojící&#10;&#10;Popis byl vytvořen automaticky">
            <a:extLst>
              <a:ext uri="{FF2B5EF4-FFF2-40B4-BE49-F238E27FC236}">
                <a16:creationId xmlns:a16="http://schemas.microsoft.com/office/drawing/2014/main" id="{2BAC060E-B30C-4C6B-B1CF-085BDBDAC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5863" y="1040805"/>
            <a:ext cx="6510337" cy="488275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C1387D-EF00-4C14-B207-9A2EAF8EA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Mohly </a:t>
            </a:r>
            <a:r>
              <a:rPr lang="cs-CZ" dirty="0"/>
              <a:t>by chytnout větve nebo kořeny </a:t>
            </a:r>
            <a:r>
              <a:rPr lang="cs-CZ" dirty="0" smtClean="0"/>
              <a:t>stromů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Ani v blízkosti jiných stromů, keřů, balíků slámy, suché trávy,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0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AD598-1811-4EDC-8BE3-C6282D12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0"/>
            <a:ext cx="5080000" cy="1600200"/>
          </a:xfrm>
        </p:spPr>
        <p:txBody>
          <a:bodyPr/>
          <a:lstStyle/>
          <a:p>
            <a:r>
              <a:rPr lang="cs-CZ" dirty="0"/>
              <a:t>Nehaste oheň tvrdým alkoholem</a:t>
            </a:r>
          </a:p>
        </p:txBody>
      </p:sp>
      <p:pic>
        <p:nvPicPr>
          <p:cNvPr id="6" name="Zástupný obsah 5" descr="Obsah obrázku exteriér, tráva, osoba, pole&#10;&#10;Popis byl vytvořen automaticky">
            <a:extLst>
              <a:ext uri="{FF2B5EF4-FFF2-40B4-BE49-F238E27FC236}">
                <a16:creationId xmlns:a16="http://schemas.microsoft.com/office/drawing/2014/main" id="{BD73D05D-68DA-48F4-9058-156274C18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989" y="746125"/>
            <a:ext cx="4104084" cy="547211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4765C-C4C3-439A-A4E3-D1517254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Oheň </a:t>
            </a:r>
            <a:r>
              <a:rPr lang="cs-CZ" dirty="0"/>
              <a:t>by mohl začít </a:t>
            </a:r>
            <a:r>
              <a:rPr lang="cs-CZ" dirty="0" smtClean="0"/>
              <a:t>více hořet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6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43D39E-D283-4BCD-9B91-814A1720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764373"/>
            <a:ext cx="4665133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Nezakládejte oheň bez dospělé osoby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505F72-299D-4A0E-A91D-CCD40484E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Oheň by </a:t>
            </a:r>
            <a:r>
              <a:rPr lang="cs-CZ" dirty="0"/>
              <a:t>se mohl </a:t>
            </a:r>
            <a:r>
              <a:rPr lang="cs-CZ" dirty="0" smtClean="0"/>
              <a:t>vymknout </a:t>
            </a:r>
            <a:r>
              <a:rPr lang="cs-CZ" dirty="0"/>
              <a:t>kontrole</a:t>
            </a:r>
            <a:endParaRPr lang="en-US" dirty="0"/>
          </a:p>
        </p:txBody>
      </p:sp>
      <p:pic>
        <p:nvPicPr>
          <p:cNvPr id="6" name="Zástupný symbol obrázku 5" descr="Obsah obrázku osoba, tráva, exteriér, dítě&#10;&#10;Popis byl vytvořen automaticky">
            <a:extLst>
              <a:ext uri="{FF2B5EF4-FFF2-40B4-BE49-F238E27FC236}">
                <a16:creationId xmlns:a16="http://schemas.microsoft.com/office/drawing/2014/main" id="{6186F952-942A-4F6A-98E2-FF9C8EB7AB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0461" b="1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0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140B87-CC21-4286-919E-558795CA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4265574" cy="1885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Mějte s sebou </a:t>
            </a:r>
            <a:r>
              <a:rPr lang="cs-CZ" dirty="0" smtClean="0"/>
              <a:t>cokoli, čím můžete uhasit oheň</a:t>
            </a:r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osoba, tráva, exteriér, dítě&#10;&#10;Popis byl vytvořen automaticky">
            <a:extLst>
              <a:ext uri="{FF2B5EF4-FFF2-40B4-BE49-F238E27FC236}">
                <a16:creationId xmlns:a16="http://schemas.microsoft.com/office/drawing/2014/main" id="{0AFC4EA0-2A3B-45C5-AF0E-7C151D272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163" r="2" b="15163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67267" y="3361266"/>
            <a:ext cx="4555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Mějte u sebe vždy vodu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Je dobré mít u sebe starou deku, nebo utěrku na případné udušení ohně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57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309</Words>
  <Application>Microsoft Office PowerPoint</Application>
  <PresentationFormat>Širokoúhlá obrazovka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Kondenzační stopa</vt:lpstr>
      <vt:lpstr>Požáry v přírodě a jak jim zabránit</vt:lpstr>
      <vt:lpstr>Požáry založené lidmi, kterým můžeme zabránit</vt:lpstr>
      <vt:lpstr>Nekouřit, neodhazovat nedopalky</vt:lpstr>
      <vt:lpstr>Neházejte spreje do ohně</vt:lpstr>
      <vt:lpstr>Uhaste oheň, když začne foukat</vt:lpstr>
      <vt:lpstr>Nezapalujte oheň v lese</vt:lpstr>
      <vt:lpstr>Nehaste oheň tvrdým alkoholem</vt:lpstr>
      <vt:lpstr>Nezakládejte oheň bez dospělé osoby</vt:lpstr>
      <vt:lpstr>Mějte s sebou cokoli, čím můžete uhasit oheň</vt:lpstr>
      <vt:lpstr>Pokud vše dodržujete, nemělo by se nic stát.</vt:lpstr>
      <vt:lpstr>Požáry, kterým nelze zabránit </vt:lpstr>
      <vt:lpstr>Požáry, založené přírodou</vt:lpstr>
      <vt:lpstr>Dálší podmínky pro rozdělání ohně</vt:lpstr>
      <vt:lpstr>První pomoc</vt:lpstr>
      <vt:lpstr>pozor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Požáry v přírodě a jak jim zabránit</dc:title>
  <dc:creator>Vaněk Jakub</dc:creator>
  <cp:lastModifiedBy>Klicnarová Jana doc. RNDr. Ph.D.</cp:lastModifiedBy>
  <cp:revision>14</cp:revision>
  <dcterms:created xsi:type="dcterms:W3CDTF">2020-03-11T12:38:23Z</dcterms:created>
  <dcterms:modified xsi:type="dcterms:W3CDTF">2020-08-21T19:49:46Z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