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66" r:id="rId6"/>
    <p:sldId id="258" r:id="rId7"/>
    <p:sldId id="259" r:id="rId8"/>
    <p:sldId id="264" r:id="rId9"/>
    <p:sldId id="261" r:id="rId10"/>
    <p:sldId id="263" r:id="rId11"/>
    <p:sldId id="262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994C84-7AAC-48B6-B64A-2DBCCC1BE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2E54D9D-AF46-4981-8641-15F35B518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7E2D45E-D0C4-4198-B0B1-1AEF6CA1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2F3881A-DD23-4A67-819D-614D42A1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CFFB058-3BF5-41D0-AA86-5B7917BF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93749"/>
      </p:ext>
    </p:extLst>
  </p:cSld>
  <p:clrMapOvr>
    <a:masterClrMapping/>
  </p:clrMapOvr>
  <p:transition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01958C5-A013-47E2-B78E-6A87C254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CE19A0A-B8A1-42EF-BD5F-B6DE15408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B70D78E-FDC1-47A2-A87E-E2D683A1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027CE87-2AD0-4E89-AE6D-E53DF557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1DDE21D-C34B-40D4-BD6D-A424E20E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82691"/>
      </p:ext>
    </p:extLst>
  </p:cSld>
  <p:clrMapOvr>
    <a:masterClrMapping/>
  </p:clrMapOvr>
  <p:transition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6FBAE2E4-03EA-4419-BFF5-360EC78AF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96247869-68C4-4159-9336-C2418BB1D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C88229C-8233-4D68-915C-EE5BAD0A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E73C577-E748-42F0-B719-E823CE18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75D0040-4014-4B11-B2C5-F2CE5223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254046"/>
      </p:ext>
    </p:extLst>
  </p:cSld>
  <p:clrMapOvr>
    <a:masterClrMapping/>
  </p:clrMapOvr>
  <p:transition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BDD2555-12F7-4135-AF1A-C5B7F2B2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5EC0225-EB88-45AE-96F2-3F932FE8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2F16290-26F4-4995-8F61-9AFA7EBF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A74B795-BCA3-473E-9141-73832D73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FC9F0BE-D86B-47AF-8A9A-5537FC7B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09768"/>
      </p:ext>
    </p:extLst>
  </p:cSld>
  <p:clrMapOvr>
    <a:masterClrMapping/>
  </p:clrMapOvr>
  <p:transition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A308E86-1E26-4A3A-93AD-D3308D68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BB0D8BC-AF6E-4083-A3F4-023CFAED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400687B-F5CA-4FC6-B649-0E1ED5F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A390F2D-312A-4C16-A275-E50CC097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AAF30A2-A983-4809-BE2C-DAEE8226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514081"/>
      </p:ext>
    </p:extLst>
  </p:cSld>
  <p:clrMapOvr>
    <a:masterClrMapping/>
  </p:clrMapOvr>
  <p:transition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E442519-3B89-4821-9862-8B29F690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B3BAE5B-377F-4E22-8827-E34C2C8B6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7212755-FA92-4842-B85A-1632B551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19FBCFD-50A9-4D76-9F94-8EA789A9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FFADC98-1739-41E2-B635-45355E90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6812355-C09F-4347-9CC7-A8144954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57594"/>
      </p:ext>
    </p:extLst>
  </p:cSld>
  <p:clrMapOvr>
    <a:masterClrMapping/>
  </p:clrMapOvr>
  <p:transition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8E490B-592A-47E9-98A0-652A587A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9E0CE90-A6D2-4752-8768-3ABCF8BDA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739E41E-5597-4463-A448-DC88A4E4E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9199AB93-06C3-4E30-85E9-0E44076E4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B5FF75E6-7982-4AC1-A3CF-61F3EC12F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C2AEC0C7-7C67-48A7-8133-6839EB60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5BFB1435-3E83-45A7-BB11-B0D6A1A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BF3D7BD2-38DB-4B28-9705-42713438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27632"/>
      </p:ext>
    </p:extLst>
  </p:cSld>
  <p:clrMapOvr>
    <a:masterClrMapping/>
  </p:clrMapOvr>
  <p:transition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3910C16-ECFA-43B6-9664-1E15B7C9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5CF29E3D-82EB-44FB-9F08-B6C6570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496D292-6ADF-428A-8ACC-14750064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B11A186-DFF0-4A30-A027-327F41E5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83609"/>
      </p:ext>
    </p:extLst>
  </p:cSld>
  <p:clrMapOvr>
    <a:masterClrMapping/>
  </p:clrMapOvr>
  <p:transition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C3A789E2-CF82-43A8-A74D-B8E1B987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5E3DC129-3994-4042-BE82-C3BC23B1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2A6240F-6757-47BD-9F6E-8656C5B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83555"/>
      </p:ext>
    </p:extLst>
  </p:cSld>
  <p:clrMapOvr>
    <a:masterClrMapping/>
  </p:clrMapOvr>
  <p:transition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49A7495-DDF2-4720-A602-B847204B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6942A04-290E-42D9-ADEA-A682172B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E241E6E-927A-48C9-A53E-3D851BBF5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E881D76-E205-4F98-A03F-2A970576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E2A7CA8-6C8C-4297-9A96-1E291B7E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D9FCD28-9CFD-427D-BA7C-576632B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42135"/>
      </p:ext>
    </p:extLst>
  </p:cSld>
  <p:clrMapOvr>
    <a:masterClrMapping/>
  </p:clrMapOvr>
  <p:transition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0F1B21-BBE4-4219-BDDE-93B503B6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FF7E30C2-4A65-4E91-A5E5-988AAFD79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FFA503F-CB5C-42AF-AF81-3C7B01C48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A78276F-42DE-4EEF-9074-440677BF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90B3A71E-6FB3-47D0-AD0E-426977F0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9E314CB-3BE3-4F75-80E8-547BC85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555168"/>
      </p:ext>
    </p:extLst>
  </p:cSld>
  <p:clrMapOvr>
    <a:masterClrMapping/>
  </p:clrMapOvr>
  <p:transition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F26C1B7C-D6FA-4466-8229-7421C10B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7609A12-171D-4FA2-890F-636F9766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7C8ED3D-C5E6-4706-A9D6-09F2F2C7C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8480-48E7-48F4-AAF0-982A817C9C80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289B710-2ECB-4CB8-B006-4A3205FE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AE22425-6CEF-4A4A-853A-15943D2B1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296B-DEB1-4377-AF0C-49AAC0644A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4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pecnecesty.cz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besip.cz/" TargetMode="External"/><Relationship Id="rId4" Type="http://schemas.openxmlformats.org/officeDocument/2006/relationships/hyperlink" Target="http://www.zachranny-kruh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F300AC61-682F-4639-BAA7-2D0945C32F6D}"/>
              </a:ext>
            </a:extLst>
          </p:cNvPr>
          <p:cNvSpPr/>
          <p:nvPr/>
        </p:nvSpPr>
        <p:spPr>
          <a:xfrm>
            <a:off x="0" y="676462"/>
            <a:ext cx="12192000" cy="24953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AE5149-9616-4041-8D24-CC8FE1A46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826" y="54872"/>
            <a:ext cx="7535724" cy="2720767"/>
          </a:xfrm>
        </p:spPr>
        <p:txBody>
          <a:bodyPr/>
          <a:lstStyle/>
          <a:p>
            <a:r>
              <a:rPr lang="cs-CZ" dirty="0">
                <a:latin typeface="Tw Cen MT Condensed Extra Bold" panose="020B0803020202020204" pitchFamily="34" charset="-18"/>
              </a:rPr>
              <a:t>Dopravní nehoda na železničním přejezdu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87C3A3A0-0D84-4E04-AAD5-10EF80E8E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5147366"/>
            <a:ext cx="3799854" cy="1655762"/>
          </a:xfrm>
        </p:spPr>
        <p:txBody>
          <a:bodyPr/>
          <a:lstStyle/>
          <a:p>
            <a:pPr algn="l"/>
            <a:r>
              <a:rPr lang="cs-CZ" dirty="0">
                <a:latin typeface="Tw Cen MT Condensed Extra Bold" panose="020B0803020202020204" pitchFamily="34" charset="-18"/>
              </a:rPr>
              <a:t>Autor práce: Jan </a:t>
            </a:r>
            <a:r>
              <a:rPr lang="cs-CZ" dirty="0" err="1">
                <a:latin typeface="Tw Cen MT Condensed Extra Bold" panose="020B0803020202020204" pitchFamily="34" charset="-18"/>
              </a:rPr>
              <a:t>Šulek</a:t>
            </a:r>
            <a:r>
              <a:rPr lang="cs-CZ" dirty="0">
                <a:latin typeface="Tw Cen MT Condensed Extra Bold" panose="020B0803020202020204" pitchFamily="34" charset="-18"/>
              </a:rPr>
              <a:t>, 12 let</a:t>
            </a:r>
          </a:p>
          <a:p>
            <a:pPr algn="l"/>
            <a:r>
              <a:rPr lang="cs-CZ" dirty="0">
                <a:latin typeface="Tw Cen MT Condensed Extra Bold" panose="020B0803020202020204" pitchFamily="34" charset="-18"/>
              </a:rPr>
              <a:t>Kategorie: DT 1</a:t>
            </a:r>
          </a:p>
          <a:p>
            <a:pPr algn="l"/>
            <a:r>
              <a:rPr lang="cs-CZ" dirty="0">
                <a:latin typeface="Tw Cen MT Condensed Extra Bold" panose="020B0803020202020204" pitchFamily="34" charset="-18"/>
              </a:rPr>
              <a:t>ZŠ Velký Ořechov 124, 763 07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C1997D60-4448-4011-969A-F0C233149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12916" r="20022" b="9584"/>
          <a:stretch/>
        </p:blipFill>
        <p:spPr>
          <a:xfrm>
            <a:off x="5048353" y="3235117"/>
            <a:ext cx="2566885" cy="3630727"/>
          </a:xfrm>
          <a:prstGeom prst="rect">
            <a:avLst/>
          </a:prstGeom>
        </p:spPr>
      </p:pic>
      <p:pic>
        <p:nvPicPr>
          <p:cNvPr id="4" name="11 Hotel Californ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4389" y="5975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4204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76C6A4C5-5FAC-48B9-8177-38FAAC19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0" y="2158607"/>
            <a:ext cx="5941505" cy="418768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B36E8F1-78F2-4776-B6F4-601562BCF272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Ošetření raněných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A0A9CA7-14A9-465F-8F1C-C23E9E8159C3}"/>
              </a:ext>
            </a:extLst>
          </p:cNvPr>
          <p:cNvSpPr txBox="1"/>
          <p:nvPr/>
        </p:nvSpPr>
        <p:spPr>
          <a:xfrm>
            <a:off x="6632487" y="2158607"/>
            <a:ext cx="5400488" cy="418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Pokud se stane velká hromadná nehoda a členové IZS nezvládnou ošetřit všechny raněné nebo se teprve čeká na příjezd IZS, mohl by pomoct i úplný lajk, ten by měl ale znát základní praktické postupy První pomoci:</a:t>
            </a:r>
          </a:p>
          <a:p>
            <a:endParaRPr lang="pl-PL" sz="20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pl-PL" sz="2000" i="0" u="sng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Omdlení</a:t>
            </a:r>
            <a:r>
              <a:rPr lang="pl-PL" sz="20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 - Položíme postiženého na záda a zvedneme mu nohy.</a:t>
            </a:r>
          </a:p>
          <a:p>
            <a:r>
              <a:rPr lang="pl-PL" sz="2000" u="sng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Krvácí</a:t>
            </a:r>
            <a:r>
              <a:rPr lang="pl-PL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- Přiložíme tlakový obvaz a utáhneme. Předmět zabodnutý v ráně, nikdy nevytahujeme!</a:t>
            </a:r>
          </a:p>
          <a:p>
            <a:r>
              <a:rPr lang="pl-PL" sz="2000" u="sng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B</a:t>
            </a:r>
            <a:r>
              <a:rPr lang="pl-PL" sz="2000" i="0" u="sng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ezvědomí </a:t>
            </a:r>
            <a:r>
              <a:rPr lang="pl-PL" sz="20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- </a:t>
            </a:r>
            <a:r>
              <a:rPr lang="it-IT" sz="20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Uložíme ho do stabilizované polohy a přikryjeme ho.</a:t>
            </a:r>
            <a:endParaRPr lang="cs-CZ" sz="200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  <a:p>
            <a:r>
              <a:rPr lang="cs-CZ" sz="2000" u="sng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Zlomená končetina </a:t>
            </a:r>
            <a:r>
              <a:rPr lang="cs-CZ" sz="20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- Znehybníme končetinu.</a:t>
            </a:r>
            <a:endParaRPr lang="pl-PL" sz="200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21580839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196C1755-84E5-457C-9134-5E5B83630054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Součinnost s Policií ČR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4AAF1A6-D647-4F85-8B67-E408DBFD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0" y="2080592"/>
            <a:ext cx="6002045" cy="438820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8ECF81D5-83ED-4D56-BE75-5AA99E15AC4D}"/>
              </a:ext>
            </a:extLst>
          </p:cNvPr>
          <p:cNvSpPr txBox="1"/>
          <p:nvPr/>
        </p:nvSpPr>
        <p:spPr>
          <a:xfrm>
            <a:off x="6877878" y="2186609"/>
            <a:ext cx="4465983" cy="278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w Cen MT Condensed Extra Bold" panose="020B0803020202020204" pitchFamily="34" charset="-18"/>
              </a:rPr>
              <a:t>Kvůli dopravní nehodě dojde </a:t>
            </a:r>
            <a:br>
              <a:rPr lang="cs-CZ" sz="2400" dirty="0">
                <a:latin typeface="Tw Cen MT Condensed Extra Bold" panose="020B0803020202020204" pitchFamily="34" charset="-18"/>
              </a:rPr>
            </a:br>
            <a:r>
              <a:rPr lang="cs-CZ" sz="2400" dirty="0">
                <a:latin typeface="Tw Cen MT Condensed Extra Bold" panose="020B0803020202020204" pitchFamily="34" charset="-18"/>
              </a:rPr>
              <a:t>k přerušení provozu na pozemní komunikaci, proto je velmi důležité, aby na místě byla i Policie ČR a tuhle situaci nadále řídila. Také je nutné zjistit viníka celé nehody, což má na starost také Policie ČR.</a:t>
            </a:r>
          </a:p>
        </p:txBody>
      </p:sp>
    </p:spTree>
    <p:extLst>
      <p:ext uri="{BB962C8B-B14F-4D97-AF65-F5344CB8AC3E}">
        <p14:creationId xmlns:p14="http://schemas.microsoft.com/office/powerpoint/2010/main" val="913990419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32299BEB-B6CD-4FF1-8750-0F0F9B5C5CAB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Použité zdroje: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0BF6A31-F2B7-42B5-8957-1D7901936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13547" r="21672" b="9062"/>
          <a:stretch/>
        </p:blipFill>
        <p:spPr>
          <a:xfrm>
            <a:off x="8680173" y="1788498"/>
            <a:ext cx="3511827" cy="49695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984C741-9AF9-4890-B08F-FF1E522DCD50}"/>
              </a:ext>
            </a:extLst>
          </p:cNvPr>
          <p:cNvSpPr txBox="1"/>
          <p:nvPr/>
        </p:nvSpPr>
        <p:spPr>
          <a:xfrm>
            <a:off x="596348" y="1960776"/>
            <a:ext cx="6334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w Cen MT Condensed Extra Bold" panose="020B0803020202020204" pitchFamily="34" charset="-18"/>
              </a:rPr>
              <a:t>Text:</a:t>
            </a:r>
          </a:p>
          <a:p>
            <a:r>
              <a:rPr lang="cs-CZ" sz="2400" dirty="0">
                <a:latin typeface="Tw Cen MT Condensed Extra Bold" panose="020B0803020202020204" pitchFamily="34" charset="-18"/>
                <a:hlinkClick r:id="rId3"/>
              </a:rPr>
              <a:t>www.bezpecnecesty.cz</a:t>
            </a:r>
            <a:endParaRPr lang="cs-CZ" sz="2400" dirty="0">
              <a:latin typeface="Tw Cen MT Condensed Extra Bold" panose="020B0803020202020204" pitchFamily="34" charset="-18"/>
            </a:endParaRPr>
          </a:p>
          <a:p>
            <a:r>
              <a:rPr lang="cs-CZ" sz="2400" dirty="0">
                <a:latin typeface="Tw Cen MT Condensed Extra Bold" panose="020B0803020202020204" pitchFamily="34" charset="-18"/>
                <a:hlinkClick r:id="rId4"/>
              </a:rPr>
              <a:t>www.zachranny-kruh.cz</a:t>
            </a:r>
            <a:r>
              <a:rPr lang="cs-CZ" sz="2400" dirty="0">
                <a:latin typeface="Tw Cen MT Condensed Extra Bold" panose="020B0803020202020204" pitchFamily="34" charset="-18"/>
              </a:rPr>
              <a:t> </a:t>
            </a:r>
          </a:p>
          <a:p>
            <a:r>
              <a:rPr lang="cs-CZ" sz="2400" dirty="0">
                <a:latin typeface="Tw Cen MT Condensed Extra Bold" panose="020B0803020202020204" pitchFamily="34" charset="-18"/>
                <a:hlinkClick r:id="rId5"/>
              </a:rPr>
              <a:t>www.ibesip.cz</a:t>
            </a:r>
            <a:endParaRPr lang="cs-CZ" sz="2400" dirty="0">
              <a:latin typeface="Tw Cen MT Condensed Extra Bold" panose="020B0803020202020204" pitchFamily="34" charset="-18"/>
            </a:endParaRPr>
          </a:p>
          <a:p>
            <a:endParaRPr lang="cs-CZ" sz="2400" dirty="0">
              <a:latin typeface="Tw Cen MT Condensed Extra Bold" panose="020B0803020202020204" pitchFamily="34" charset="-18"/>
            </a:endParaRPr>
          </a:p>
          <a:p>
            <a:r>
              <a:rPr lang="cs-CZ" sz="2400" dirty="0">
                <a:latin typeface="Tw Cen MT Condensed Extra Bold" panose="020B0803020202020204" pitchFamily="34" charset="-18"/>
              </a:rPr>
              <a:t>Obrázky:</a:t>
            </a:r>
          </a:p>
          <a:p>
            <a:r>
              <a:rPr lang="cs-CZ" sz="2400" dirty="0">
                <a:latin typeface="Tw Cen MT Condensed Extra Bold" panose="020B0803020202020204" pitchFamily="34" charset="-18"/>
              </a:rPr>
              <a:t>Všechny obrázky jsou vlastní práce autora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3E1F7F1D-76F0-42A1-9312-E14B2185458A}"/>
              </a:ext>
            </a:extLst>
          </p:cNvPr>
          <p:cNvSpPr txBox="1"/>
          <p:nvPr/>
        </p:nvSpPr>
        <p:spPr>
          <a:xfrm>
            <a:off x="2213113" y="5512348"/>
            <a:ext cx="7540487" cy="124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Tw Cen MT Condensed Extra Bold" panose="020B0803020202020204" pitchFamily="34" charset="-18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625646887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CCBAAFF-71C7-4256-AF6D-F4ADA9BF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/>
          <a:stretch/>
        </p:blipFill>
        <p:spPr>
          <a:xfrm>
            <a:off x="1847576" y="1701072"/>
            <a:ext cx="8496847" cy="515692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88A78AF4-ED04-4329-B54F-5DCA017CCB54}"/>
              </a:ext>
            </a:extLst>
          </p:cNvPr>
          <p:cNvSpPr/>
          <p:nvPr/>
        </p:nvSpPr>
        <p:spPr>
          <a:xfrm>
            <a:off x="0" y="155390"/>
            <a:ext cx="12192000" cy="1452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Vývoj počtu nehod na železničních přejezdech v ČR: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24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C65ED59-C9FF-4CFD-BAB1-168EF5BB5C7A}"/>
              </a:ext>
            </a:extLst>
          </p:cNvPr>
          <p:cNvSpPr/>
          <p:nvPr/>
        </p:nvSpPr>
        <p:spPr>
          <a:xfrm>
            <a:off x="0" y="155390"/>
            <a:ext cx="12192000" cy="1452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Důležité pomůcky k zásahu: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D3289D6D-8A46-454D-8F93-1BB2CDD3D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" t="16037" r="-826" b="10751"/>
          <a:stretch/>
        </p:blipFill>
        <p:spPr>
          <a:xfrm>
            <a:off x="105008" y="1801256"/>
            <a:ext cx="2185988" cy="18969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E02C094E-8F2D-4AC6-89FA-20C3C2B3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345" y="2992297"/>
            <a:ext cx="1728788" cy="31598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5EFD77A8-D0FE-4964-8C27-73E04FD5A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3" b="12182"/>
          <a:stretch/>
        </p:blipFill>
        <p:spPr>
          <a:xfrm>
            <a:off x="3378854" y="1762441"/>
            <a:ext cx="2319165" cy="221353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EBB8925E-AD6B-4191-A445-F7603F3FFD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58" b="8711"/>
          <a:stretch/>
        </p:blipFill>
        <p:spPr>
          <a:xfrm>
            <a:off x="6106923" y="1805428"/>
            <a:ext cx="1300580" cy="207375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F46B1C2A-99D3-41E3-95F4-4B606CB418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09" t="15511"/>
          <a:stretch/>
        </p:blipFill>
        <p:spPr>
          <a:xfrm>
            <a:off x="238539" y="4711637"/>
            <a:ext cx="2303596" cy="183670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802CD997-0E51-4656-A01E-05D669CE1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669" y="4699128"/>
            <a:ext cx="2913926" cy="207375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="" xmlns:a16="http://schemas.microsoft.com/office/drawing/2014/main" id="{42FE5C7A-159E-43CD-B5AD-670A26CD9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5153" y="1649854"/>
            <a:ext cx="1108162" cy="519837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2114D1BD-26DE-477A-9A19-9910DA3EAD12}"/>
              </a:ext>
            </a:extLst>
          </p:cNvPr>
          <p:cNvSpPr txBox="1"/>
          <p:nvPr/>
        </p:nvSpPr>
        <p:spPr>
          <a:xfrm>
            <a:off x="614712" y="3925874"/>
            <a:ext cx="116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w Cen MT Condensed Extra Bold" panose="020B0803020202020204" pitchFamily="34" charset="-18"/>
              </a:rPr>
              <a:t>Ochranný oděv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8F84F869-43A3-410A-8FF9-5C00D67EDD89}"/>
              </a:ext>
            </a:extLst>
          </p:cNvPr>
          <p:cNvSpPr txBox="1"/>
          <p:nvPr/>
        </p:nvSpPr>
        <p:spPr>
          <a:xfrm>
            <a:off x="9549986" y="3975973"/>
            <a:ext cx="129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w Cen MT Condensed Extra Bold" panose="020B0803020202020204" pitchFamily="34" charset="-18"/>
              </a:rPr>
              <a:t>Vhodné vyprošťovací pomůcky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6D4FEB7B-1D59-461F-A0DF-47E390FF7D46}"/>
              </a:ext>
            </a:extLst>
          </p:cNvPr>
          <p:cNvSpPr txBox="1"/>
          <p:nvPr/>
        </p:nvSpPr>
        <p:spPr>
          <a:xfrm>
            <a:off x="4092300" y="3975973"/>
            <a:ext cx="1188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w Cen MT Condensed Extra Bold" panose="020B0803020202020204" pitchFamily="34" charset="-18"/>
              </a:rPr>
              <a:t>Vhodné hasící prostředky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6493C72A-4B9A-4C3A-99FF-898BD0250ABA}"/>
              </a:ext>
            </a:extLst>
          </p:cNvPr>
          <p:cNvSpPr txBox="1"/>
          <p:nvPr/>
        </p:nvSpPr>
        <p:spPr>
          <a:xfrm>
            <a:off x="6170072" y="3937286"/>
            <a:ext cx="1728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w Cen MT Condensed Extra Bold" panose="020B0803020202020204" pitchFamily="34" charset="-18"/>
              </a:rPr>
              <a:t>Radiostanice</a:t>
            </a:r>
          </a:p>
        </p:txBody>
      </p:sp>
    </p:spTree>
    <p:extLst>
      <p:ext uri="{BB962C8B-B14F-4D97-AF65-F5344CB8AC3E}">
        <p14:creationId xmlns:p14="http://schemas.microsoft.com/office/powerpoint/2010/main" val="3717014512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="" xmlns:a16="http://schemas.microsoft.com/office/drawing/2014/main" id="{F892F803-CA21-44FB-BC04-6D1639A23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11698" r="26461" b="22212"/>
          <a:stretch/>
        </p:blipFill>
        <p:spPr>
          <a:xfrm>
            <a:off x="7999942" y="3297220"/>
            <a:ext cx="3764905" cy="290531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0DDB9A41-4BDF-495B-86C7-AFFE933C8B31}"/>
              </a:ext>
            </a:extLst>
          </p:cNvPr>
          <p:cNvSpPr/>
          <p:nvPr/>
        </p:nvSpPr>
        <p:spPr>
          <a:xfrm>
            <a:off x="0" y="155390"/>
            <a:ext cx="12192000" cy="1452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Upozornění na železniční přejezd: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8EF8C37-0F89-404B-9F8C-30DBCD3A655F}"/>
              </a:ext>
            </a:extLst>
          </p:cNvPr>
          <p:cNvSpPr txBox="1"/>
          <p:nvPr/>
        </p:nvSpPr>
        <p:spPr>
          <a:xfrm>
            <a:off x="1298713" y="1722783"/>
            <a:ext cx="1017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effectLst/>
                <a:latin typeface="Tw Cen MT Condensed Extra Bold" panose="020B0803020202020204" pitchFamily="34" charset="-18"/>
              </a:rPr>
              <a:t>Železniční přejezdy jsou velice nebezpečná místa, proto mají svoje dopravní značky a světelnou signalizaci.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AA0D423-F041-4C1A-A136-75BBB0BE8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0" y="2579015"/>
            <a:ext cx="4796518" cy="34290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="" xmlns:a16="http://schemas.microsoft.com/office/drawing/2014/main" id="{915E7B1D-06DD-4BB7-9C98-E18E2B746EDC}"/>
              </a:ext>
            </a:extLst>
          </p:cNvPr>
          <p:cNvSpPr/>
          <p:nvPr/>
        </p:nvSpPr>
        <p:spPr>
          <a:xfrm>
            <a:off x="2146852" y="2657063"/>
            <a:ext cx="834887" cy="771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="" xmlns:a16="http://schemas.microsoft.com/office/drawing/2014/main" id="{98F6FAFB-BE56-4CD4-9907-1448F307B2A0}"/>
              </a:ext>
            </a:extLst>
          </p:cNvPr>
          <p:cNvSpPr/>
          <p:nvPr/>
        </p:nvSpPr>
        <p:spPr>
          <a:xfrm>
            <a:off x="3345981" y="2607190"/>
            <a:ext cx="834887" cy="771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="" xmlns:a16="http://schemas.microsoft.com/office/drawing/2014/main" id="{5352EB17-3356-4DCC-A3B7-EC510D05A158}"/>
              </a:ext>
            </a:extLst>
          </p:cNvPr>
          <p:cNvSpPr/>
          <p:nvPr/>
        </p:nvSpPr>
        <p:spPr>
          <a:xfrm>
            <a:off x="4336293" y="2853463"/>
            <a:ext cx="834887" cy="771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="" xmlns:a16="http://schemas.microsoft.com/office/drawing/2014/main" id="{0BC0E962-31E1-4337-A3A3-D35A25153B16}"/>
              </a:ext>
            </a:extLst>
          </p:cNvPr>
          <p:cNvCxnSpPr>
            <a:cxnSpLocks/>
          </p:cNvCxnSpPr>
          <p:nvPr/>
        </p:nvCxnSpPr>
        <p:spPr>
          <a:xfrm flipH="1">
            <a:off x="4180868" y="2741471"/>
            <a:ext cx="12751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50D59387-0774-47E5-B6D2-AD4D7E8F7F85}"/>
              </a:ext>
            </a:extLst>
          </p:cNvPr>
          <p:cNvSpPr txBox="1"/>
          <p:nvPr/>
        </p:nvSpPr>
        <p:spPr>
          <a:xfrm>
            <a:off x="5433778" y="2480554"/>
            <a:ext cx="3699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1. Návěstní deska před přejezdem tři pruhy - 240 m, dva pruhy 160 m, </a:t>
            </a:r>
            <a:r>
              <a:rPr lang="cs-CZ">
                <a:solidFill>
                  <a:schemeClr val="tx1"/>
                </a:solidFill>
                <a:latin typeface="Tw Cen MT Condensed Extra Bold" panose="020B0803020202020204" pitchFamily="34" charset="-18"/>
              </a:rPr>
              <a:t>jeden pruh 80 </a:t>
            </a:r>
            <a:r>
              <a:rPr lang="cs-CZ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m.</a:t>
            </a:r>
          </a:p>
          <a:p>
            <a:pPr algn="l"/>
            <a:endParaRPr lang="cs-CZ" dirty="0">
              <a:latin typeface="Tw Cen MT Condensed Extra Bold" panose="020B0803020202020204" pitchFamily="34" charset="-18"/>
            </a:endParaRPr>
          </a:p>
          <a:p>
            <a:pPr algn="l"/>
            <a:r>
              <a:rPr lang="cs-CZ" dirty="0">
                <a:latin typeface="Tw Cen MT Condensed Extra Bold" panose="020B0803020202020204" pitchFamily="34" charset="-18"/>
              </a:rPr>
              <a:t>2. Výstražný kříž pro železniční přejezd </a:t>
            </a:r>
          </a:p>
          <a:p>
            <a:pPr algn="l"/>
            <a:endParaRPr lang="cs-CZ" dirty="0">
              <a:latin typeface="Tw Cen MT Condensed Extra Bold" panose="020B0803020202020204" pitchFamily="34" charset="-18"/>
            </a:endParaRPr>
          </a:p>
          <a:p>
            <a:r>
              <a:rPr lang="cs-CZ" dirty="0">
                <a:latin typeface="Tw Cen MT Condensed Extra Bold" panose="020B0803020202020204" pitchFamily="34" charset="-18"/>
              </a:rPr>
              <a:t>3. Světelná signalizace</a:t>
            </a:r>
          </a:p>
          <a:p>
            <a:endParaRPr lang="cs-CZ" dirty="0">
              <a:latin typeface="Tw Cen MT Condensed Extra Bold" panose="020B0803020202020204" pitchFamily="34" charset="-18"/>
            </a:endParaRPr>
          </a:p>
          <a:p>
            <a:r>
              <a:rPr lang="cs-CZ" dirty="0">
                <a:latin typeface="Tw Cen MT Condensed Extra Bold" panose="020B0803020202020204" pitchFamily="34" charset="-18"/>
              </a:rPr>
              <a:t>4. Výstražné dopravní značení - Železniční přejezd se závorami</a:t>
            </a:r>
          </a:p>
          <a:p>
            <a:pPr algn="l"/>
            <a:endParaRPr lang="cs-CZ" dirty="0">
              <a:latin typeface="Tw Cen MT Condensed Extra Bold" panose="020B0803020202020204" pitchFamily="34" charset="-18"/>
            </a:endParaRPr>
          </a:p>
          <a:p>
            <a:r>
              <a:rPr lang="cs-CZ" dirty="0">
                <a:latin typeface="Tw Cen MT Condensed Extra Bold" panose="020B0803020202020204" pitchFamily="34" charset="-18"/>
              </a:rPr>
              <a:t>5. Výstražné dopravní značení - Železniční přejezd bez závor</a:t>
            </a:r>
          </a:p>
          <a:p>
            <a:pPr algn="l"/>
            <a:endParaRPr lang="cs-CZ" b="0" i="0" dirty="0">
              <a:effectLst/>
              <a:latin typeface="Tw Cen MT Condensed Extra Bold" panose="020B0803020202020204" pitchFamily="34" charset="-18"/>
            </a:endParaRPr>
          </a:p>
          <a:p>
            <a:endParaRPr lang="cs-CZ" dirty="0">
              <a:latin typeface="Tw Cen MT Condensed Extra Bold" panose="020B0803020202020204" pitchFamily="34" charset="-18"/>
            </a:endParaRPr>
          </a:p>
          <a:p>
            <a:endParaRPr lang="cs-CZ" dirty="0">
              <a:latin typeface="Tw Cen MT Condensed Extra Bold" panose="020B0803020202020204" pitchFamily="34" charset="-18"/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="" xmlns:a16="http://schemas.microsoft.com/office/drawing/2014/main" id="{DFF70548-87E5-4E34-BFA7-29CE66F303F7}"/>
              </a:ext>
            </a:extLst>
          </p:cNvPr>
          <p:cNvCxnSpPr>
            <a:cxnSpLocks/>
          </p:cNvCxnSpPr>
          <p:nvPr/>
        </p:nvCxnSpPr>
        <p:spPr>
          <a:xfrm flipV="1">
            <a:off x="9024730" y="3625401"/>
            <a:ext cx="1789044" cy="156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="" xmlns:a16="http://schemas.microsoft.com/office/drawing/2014/main" id="{250BA1D4-870D-4DE5-92D8-9BD6D6E25DEA}"/>
              </a:ext>
            </a:extLst>
          </p:cNvPr>
          <p:cNvCxnSpPr>
            <a:cxnSpLocks/>
          </p:cNvCxnSpPr>
          <p:nvPr/>
        </p:nvCxnSpPr>
        <p:spPr>
          <a:xfrm flipV="1">
            <a:off x="7739270" y="4107613"/>
            <a:ext cx="2955234" cy="2258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62212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E6E6A33C-B753-4BB8-AF20-2B47217AE8AF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	Při cestování vlakem dodržujeme tato 	pravidla: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E3A5E1A-B531-42A2-B8FA-1D73E929EFCE}"/>
              </a:ext>
            </a:extLst>
          </p:cNvPr>
          <p:cNvSpPr txBox="1"/>
          <p:nvPr/>
        </p:nvSpPr>
        <p:spPr>
          <a:xfrm>
            <a:off x="6864626" y="2186606"/>
            <a:ext cx="5102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Nevyskakujeme z jedoucího vlaku.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Nevykláníme se z okénka.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Nevyhazujeme z okna žádné předměty.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Na nástupišti nečekáme na přijíždějící vlak těsně u koleje.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Nepřecházíme železniční trať.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Nechodíme po kolejích.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710EFEC-3778-4DF7-95F6-AEC6E2224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/>
          <a:stretch/>
        </p:blipFill>
        <p:spPr>
          <a:xfrm>
            <a:off x="430532" y="2186606"/>
            <a:ext cx="6320208" cy="40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4199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E6E6A33C-B753-4BB8-AF20-2B47217AE8AF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Rizikové situace při přejezdu automobilu přes železniční přejezd: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C9B3D546-6349-46AB-AA3C-17CF718A3A7A}"/>
              </a:ext>
            </a:extLst>
          </p:cNvPr>
          <p:cNvSpPr txBox="1"/>
          <p:nvPr/>
        </p:nvSpPr>
        <p:spPr>
          <a:xfrm>
            <a:off x="6936271" y="2165189"/>
            <a:ext cx="47256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Riziko předčasného vjezdu </a:t>
            </a:r>
            <a:br>
              <a:rPr lang="cs-CZ" sz="2400" dirty="0">
                <a:latin typeface="Tw Cen MT Condensed Extra Bold" panose="020B0803020202020204" pitchFamily="34" charset="-18"/>
              </a:rPr>
            </a:br>
            <a:r>
              <a:rPr lang="cs-CZ" sz="2400" dirty="0">
                <a:latin typeface="Tw Cen MT Condensed Extra Bold" panose="020B0803020202020204" pitchFamily="34" charset="-18"/>
              </a:rPr>
              <a:t>na přejezd s aktivní výstrahou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Možnost zablokování automobilu mezi závorami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Riziko přejezdu dvou automobilů </a:t>
            </a:r>
            <a:br>
              <a:rPr lang="cs-CZ" sz="2400" dirty="0">
                <a:latin typeface="Tw Cen MT Condensed Extra Bold" panose="020B0803020202020204" pitchFamily="34" charset="-18"/>
              </a:rPr>
            </a:br>
            <a:r>
              <a:rPr lang="cs-CZ" sz="2400" dirty="0">
                <a:latin typeface="Tw Cen MT Condensed Extra Bold" panose="020B0803020202020204" pitchFamily="34" charset="-18"/>
              </a:rPr>
              <a:t>na zúženém přejezdu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55D1ADC-25B6-4CD3-9A23-5AAE7FDDF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/>
          <a:stretch/>
        </p:blipFill>
        <p:spPr>
          <a:xfrm>
            <a:off x="616063" y="2165189"/>
            <a:ext cx="6320208" cy="40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9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CF292A35-85E3-41F8-B0A8-430FB435C4F7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Začne-li se kouřit za jízdy z motorového prostoru, je důležité: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49B2227-17A7-4166-A036-7C720E170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2292623"/>
            <a:ext cx="6068907" cy="39164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33C7EF5-13D9-4F81-9D33-D37B928205C6}"/>
              </a:ext>
            </a:extLst>
          </p:cNvPr>
          <p:cNvSpPr txBox="1"/>
          <p:nvPr/>
        </p:nvSpPr>
        <p:spPr>
          <a:xfrm>
            <a:off x="6679096" y="2305875"/>
            <a:ext cx="5035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Zastavit (mimo železniční přejezd)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Vysunout klíče ze zapalování automobilu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Rychle auto opustit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Poté i</a:t>
            </a: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hned volat hasiče na čísle 150 nebo 112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i="0" dirty="0">
                <a:solidFill>
                  <a:srgbClr val="000000"/>
                </a:solidFill>
                <a:effectLst/>
                <a:latin typeface="Tw Cen MT Condensed Extra Bold" panose="020B0803020202020204" pitchFamily="34" charset="-18"/>
              </a:rPr>
              <a:t>K</a:t>
            </a:r>
            <a:r>
              <a:rPr lang="pl-PL" sz="2400" dirty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 autu se nadále nepřibližovat!</a:t>
            </a:r>
            <a:endParaRPr lang="pl-PL" sz="240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  <a:p>
            <a:pPr marL="342900" indent="-342900">
              <a:buFont typeface="+mj-lt"/>
              <a:buAutoNum type="arabicPeriod"/>
            </a:pPr>
            <a:endParaRPr lang="cs-CZ" sz="240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  <a:p>
            <a:endParaRPr lang="cs-CZ" sz="2400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9339263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CF292A35-85E3-41F8-B0A8-430FB435C4F7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Zásah hasičů při dopravní nehodě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D33F12B-4630-4F22-BFD8-8AFF5B656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625"/>
            <a:ext cx="6477548" cy="43400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F4FFD96D-A14B-4BAA-9296-D13902047950}"/>
              </a:ext>
            </a:extLst>
          </p:cNvPr>
          <p:cNvSpPr txBox="1"/>
          <p:nvPr/>
        </p:nvSpPr>
        <p:spPr>
          <a:xfrm>
            <a:off x="5887278" y="2339009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i="0" dirty="0">
              <a:solidFill>
                <a:srgbClr val="000000"/>
              </a:solidFill>
              <a:effectLst/>
              <a:latin typeface="Muli"/>
            </a:endParaRPr>
          </a:p>
          <a:p>
            <a:pPr marL="342900" indent="-342900">
              <a:buFont typeface="+mj-lt"/>
              <a:buAutoNum type="arabicPeriod"/>
            </a:pPr>
            <a:endParaRPr lang="cs-CZ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  <a:p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2F5D2FA-D366-4CA5-9304-4969E323E3F2}"/>
              </a:ext>
            </a:extLst>
          </p:cNvPr>
          <p:cNvSpPr txBox="1"/>
          <p:nvPr/>
        </p:nvSpPr>
        <p:spPr>
          <a:xfrm>
            <a:off x="5887278" y="2014330"/>
            <a:ext cx="5999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w Cen MT Condensed Extra Bold" panose="020B0803020202020204" pitchFamily="34" charset="-18"/>
              </a:rPr>
              <a:t>Hasiči většinou dojíždí k nehodám jako první. Mají za úkol vyprostit všechny cestující </a:t>
            </a:r>
            <a:br>
              <a:rPr lang="cs-CZ" sz="2400" dirty="0">
                <a:latin typeface="Tw Cen MT Condensed Extra Bold" panose="020B0803020202020204" pitchFamily="34" charset="-18"/>
              </a:rPr>
            </a:br>
            <a:r>
              <a:rPr lang="cs-CZ" sz="2400" dirty="0">
                <a:latin typeface="Tw Cen MT Condensed Extra Bold" panose="020B0803020202020204" pitchFamily="34" charset="-18"/>
              </a:rPr>
              <a:t>z dopravního prostředku a odstranit všechny možná rizika dalších nežádoucích událostí jako jsou: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Požár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Neutralizace toxických kapalin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Vypnutí trakčního vedení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Řídí dopravu do té doby, než přijede k havárii Policie ČR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 Condensed Extra Bold" panose="020B0803020202020204" pitchFamily="34" charset="-18"/>
              </a:rPr>
              <a:t>Provádí předlékařskou pomoc do té doby, než přijede k havárii Záchranná služba</a:t>
            </a:r>
          </a:p>
        </p:txBody>
      </p:sp>
    </p:spTree>
    <p:extLst>
      <p:ext uri="{BB962C8B-B14F-4D97-AF65-F5344CB8AC3E}">
        <p14:creationId xmlns:p14="http://schemas.microsoft.com/office/powerpoint/2010/main" val="253561873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CF7E57E-75B2-4D15-A0DF-0F822A185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7" y="2213113"/>
            <a:ext cx="6352564" cy="406179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05AE721-37E4-4D6C-BC63-E2868D50AE05}"/>
              </a:ext>
            </a:extLst>
          </p:cNvPr>
          <p:cNvSpPr/>
          <p:nvPr/>
        </p:nvSpPr>
        <p:spPr>
          <a:xfrm>
            <a:off x="0" y="128586"/>
            <a:ext cx="12192000" cy="1659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tx1"/>
                </a:solidFill>
                <a:latin typeface="Tw Cen MT Condensed Extra Bold" panose="020B0803020202020204" pitchFamily="34" charset="-18"/>
              </a:rPr>
              <a:t>Součinnost se Zdravotní záchrannou službou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15992D3-3FC6-4919-A133-1EC6F8BFE73A}"/>
              </a:ext>
            </a:extLst>
          </p:cNvPr>
          <p:cNvSpPr txBox="1"/>
          <p:nvPr/>
        </p:nvSpPr>
        <p:spPr>
          <a:xfrm>
            <a:off x="7142923" y="2213113"/>
            <a:ext cx="4717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w Cen MT Condensed Extra Bold" panose="020B0803020202020204" pitchFamily="34" charset="-18"/>
              </a:rPr>
              <a:t>Součinnost se zdravotní záchranou službou je velmi důležitá.</a:t>
            </a:r>
          </a:p>
          <a:p>
            <a:pPr algn="just"/>
            <a:r>
              <a:rPr lang="cs-CZ" sz="2400" dirty="0">
                <a:latin typeface="Tw Cen MT Condensed Extra Bold" panose="020B0803020202020204" pitchFamily="34" charset="-18"/>
              </a:rPr>
              <a:t>Poté, co provede hasičský sbor vyproštění osob je nutné, aby zdravotní záchranná služba provedla ošetření raněných. Podle závažnosti raněných může na místo přiletět i letecká záchranná služba.</a:t>
            </a:r>
          </a:p>
        </p:txBody>
      </p:sp>
    </p:spTree>
    <p:extLst>
      <p:ext uri="{BB962C8B-B14F-4D97-AF65-F5344CB8AC3E}">
        <p14:creationId xmlns:p14="http://schemas.microsoft.com/office/powerpoint/2010/main" val="702099834"/>
      </p:ext>
    </p:extLst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336</Words>
  <Application>Microsoft Office PowerPoint</Application>
  <PresentationFormat>Širokoúhlá obrazovka</PresentationFormat>
  <Paragraphs>68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Muli</vt:lpstr>
      <vt:lpstr>Tw Cen MT Condensed Extra Bold</vt:lpstr>
      <vt:lpstr>Motiv Office</vt:lpstr>
      <vt:lpstr>Dopravní nehoda na železničním přejezdu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Dopravní nehody na železničních přejezdech</dc:title>
  <dc:creator>Jiří Proček</dc:creator>
  <cp:lastModifiedBy>aulicky</cp:lastModifiedBy>
  <cp:revision>46</cp:revision>
  <dcterms:created xsi:type="dcterms:W3CDTF">2021-02-25T08:59:11Z</dcterms:created>
  <dcterms:modified xsi:type="dcterms:W3CDTF">2021-06-18T07:58:01Z</dcterms:modified>
</cp:coreProperties>
</file>