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3" r:id="rId7"/>
    <p:sldId id="265" r:id="rId8"/>
    <p:sldId id="264" r:id="rId9"/>
    <p:sldId id="266" r:id="rId10"/>
    <p:sldId id="260" r:id="rId11"/>
    <p:sldId id="261" r:id="rId12"/>
    <p:sldId id="262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3CF6D28-DCE7-4C11-981E-4C7BD1D2A6BA}">
          <p14:sldIdLst>
            <p14:sldId id="256"/>
            <p14:sldId id="267"/>
            <p14:sldId id="257"/>
            <p14:sldId id="258"/>
            <p14:sldId id="259"/>
            <p14:sldId id="263"/>
            <p14:sldId id="265"/>
            <p14:sldId id="264"/>
            <p14:sldId id="266"/>
            <p14:sldId id="260"/>
            <p14:sldId id="261"/>
            <p14:sldId id="262"/>
            <p14:sldId id="268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E12C-4D57-4798-A3F3-99C3A857B188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4712-2722-4687-A65C-E11135585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885755"/>
      </p:ext>
    </p:extLst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E12C-4D57-4798-A3F3-99C3A857B188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4712-2722-4687-A65C-E11135585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058440"/>
      </p:ext>
    </p:extLst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E12C-4D57-4798-A3F3-99C3A857B188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4712-2722-4687-A65C-E11135585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547716"/>
      </p:ext>
    </p:extLst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E12C-4D57-4798-A3F3-99C3A857B188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4712-2722-4687-A65C-E11135585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808831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E12C-4D57-4798-A3F3-99C3A857B188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4712-2722-4687-A65C-E11135585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397560"/>
      </p:ext>
    </p:extLst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E12C-4D57-4798-A3F3-99C3A857B188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4712-2722-4687-A65C-E11135585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790485"/>
      </p:ext>
    </p:extLst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E12C-4D57-4798-A3F3-99C3A857B188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4712-2722-4687-A65C-E11135585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3581"/>
      </p:ext>
    </p:extLst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E12C-4D57-4798-A3F3-99C3A857B188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4712-2722-4687-A65C-E11135585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382630"/>
      </p:ext>
    </p:extLst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E12C-4D57-4798-A3F3-99C3A857B188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4712-2722-4687-A65C-E11135585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775844"/>
      </p:ext>
    </p:extLst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E12C-4D57-4798-A3F3-99C3A857B188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4712-2722-4687-A65C-E11135585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968083"/>
      </p:ext>
    </p:extLst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E12C-4D57-4798-A3F3-99C3A857B188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74712-2722-4687-A65C-E11135585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906845"/>
      </p:ext>
    </p:extLst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9E12C-4D57-4798-A3F3-99C3A857B188}" type="datetimeFigureOut">
              <a:rPr lang="cs-CZ" smtClean="0"/>
              <a:t>18.06.2021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74712-2722-4687-A65C-E11135585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73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cie.cz/clanek/krajske-reditelstvi-policie-kvs-prevence-bezpecne-na-prejezdech.aspx" TargetMode="External"/><Relationship Id="rId2" Type="http://schemas.openxmlformats.org/officeDocument/2006/relationships/hyperlink" Target="https://www.ibesip.cz/getattachment/Statistiky/Statistiky-nehodovosti-v-Ceske-republice/Dopravni-nehodovost-2020/Zeleznicni-prejezdy/Zeleznicni-prejezdy.pdf?lang=cs-C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kolenibozp.cz/aktuality/druhy-hasici-pristroju/" TargetMode="External"/><Relationship Id="rId4" Type="http://schemas.openxmlformats.org/officeDocument/2006/relationships/hyperlink" Target="https://www.zachranny-kruh.cz/bezpecna-doprava/hromadna-doprava/zeleznicni-prejezdy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5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8258" y="2399071"/>
            <a:ext cx="1070732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000" dirty="0" smtClean="0">
                <a:ln w="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DOPRAVNÍ NEHODY NA ŽELEZNIČNÍCH PŘEJEZDECH</a:t>
            </a:r>
            <a:endParaRPr lang="cs-CZ" sz="6000" b="0" cap="none" spc="0" dirty="0">
              <a:ln w="0"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052718" y="6488668"/>
            <a:ext cx="323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Sára MÁLKOVÁ, SDH </a:t>
            </a:r>
            <a:r>
              <a:rPr lang="cs-CZ" dirty="0" err="1" smtClean="0">
                <a:solidFill>
                  <a:schemeClr val="bg1"/>
                </a:solidFill>
              </a:rPr>
              <a:t>Třebovětice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03 saxofon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8258" y="5735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8565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>
                <a:solidFill>
                  <a:srgbClr val="FF0000"/>
                </a:solidFill>
              </a:rPr>
              <a:t>TŘÍDĚNÍ ZRANĚNÝCH METODOU START</a:t>
            </a:r>
            <a:r>
              <a:rPr lang="cs-CZ" u="sng" dirty="0">
                <a:solidFill>
                  <a:srgbClr val="FF0000"/>
                </a:solidFill>
              </a:rPr>
              <a:t/>
            </a:r>
            <a:br>
              <a:rPr lang="cs-CZ" u="sng" dirty="0">
                <a:solidFill>
                  <a:srgbClr val="FF0000"/>
                </a:solidFill>
              </a:rPr>
            </a:br>
            <a:r>
              <a:rPr lang="cs-CZ" u="sng" dirty="0">
                <a:solidFill>
                  <a:srgbClr val="FF0000"/>
                </a:solidFill>
              </a:rPr>
              <a:t>(snadná terapie a rychlé třídění)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Podstatou je odhad a označení závažnosti poranění a stanovení pořadí transportu z nebezpečné zóny </a:t>
            </a:r>
          </a:p>
          <a:p>
            <a:r>
              <a:rPr lang="cs-CZ" sz="2400" dirty="0"/>
              <a:t>Každá osoba se označí barevným štítkem s </a:t>
            </a:r>
            <a:r>
              <a:rPr lang="cs-CZ" sz="2400" dirty="0" smtClean="0"/>
              <a:t>číslicí (nejprve se označí oběti patřící do skupiny č.3)</a:t>
            </a:r>
          </a:p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Č. 3 – ZELENÁ </a:t>
            </a:r>
            <a:r>
              <a:rPr lang="cs-CZ" sz="2400" dirty="0" smtClean="0"/>
              <a:t>(</a:t>
            </a:r>
            <a:r>
              <a:rPr lang="cs-CZ" sz="2400" b="1" i="1" dirty="0" smtClean="0"/>
              <a:t>samotný odchod ze zóny nebo se vzájemnou pomocí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  I.  Zranění se hlasitě osloví: </a:t>
            </a:r>
            <a:r>
              <a:rPr lang="cs-CZ" sz="2400" i="1" dirty="0" smtClean="0"/>
              <a:t>,,Všichni, kdo mě slyší a mohou chodit přijďte ke mně</a:t>
            </a:r>
            <a:r>
              <a:rPr lang="cs-CZ" sz="2400" i="1" dirty="0"/>
              <a:t>!“</a:t>
            </a:r>
          </a:p>
          <a:p>
            <a:pPr marL="0" indent="0">
              <a:buNone/>
            </a:pPr>
            <a:r>
              <a:rPr lang="cs-CZ" sz="2400" dirty="0" smtClean="0"/>
              <a:t> II. Označí se zeleným štítkem a odvedou se členem transportní skupiny pryč k ošetření</a:t>
            </a:r>
          </a:p>
          <a:p>
            <a:pPr marL="0" indent="0">
              <a:buNone/>
            </a:pPr>
            <a:r>
              <a:rPr lang="cs-CZ" sz="2400" dirty="0" smtClean="0"/>
              <a:t>III. Mají tendenci se vracet! V krajní nouzi, pokud chtějí, mohou pod dohledem pomoci s první pomocí (pokud to podmínky dovolují)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51829" t="-2015" r="27854" b="24066"/>
          <a:stretch/>
        </p:blipFill>
        <p:spPr>
          <a:xfrm>
            <a:off x="10607040" y="4519226"/>
            <a:ext cx="1584960" cy="2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3539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39296"/>
            <a:ext cx="10515600" cy="5811838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Č. 4 – </a:t>
            </a:r>
            <a:r>
              <a:rPr lang="cs-CZ" sz="2400" b="1" dirty="0"/>
              <a:t>ČERNÁ</a:t>
            </a:r>
            <a:r>
              <a:rPr lang="cs-CZ" sz="2400" dirty="0"/>
              <a:t> (</a:t>
            </a:r>
            <a:r>
              <a:rPr lang="cs-CZ" sz="2400" b="1" i="1" dirty="0"/>
              <a:t>mrtví, poranění neslučitelná se životem</a:t>
            </a:r>
            <a:r>
              <a:rPr lang="cs-CZ" sz="2400" dirty="0"/>
              <a:t>), označí se a ponechají na </a:t>
            </a:r>
            <a:r>
              <a:rPr lang="cs-CZ" sz="2400" dirty="0" smtClean="0"/>
              <a:t>místě nálezu</a:t>
            </a:r>
            <a:endParaRPr lang="cs-CZ" sz="2400" dirty="0"/>
          </a:p>
          <a:p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smtClean="0">
                <a:solidFill>
                  <a:srgbClr val="FF0000"/>
                </a:solidFill>
              </a:rPr>
              <a:t>Č</a:t>
            </a:r>
            <a:r>
              <a:rPr lang="cs-CZ" sz="2400" dirty="0">
                <a:solidFill>
                  <a:srgbClr val="FF0000"/>
                </a:solidFill>
              </a:rPr>
              <a:t>. 1 – ČERVENÁ</a:t>
            </a:r>
            <a:r>
              <a:rPr lang="cs-CZ" sz="2400" dirty="0"/>
              <a:t> (</a:t>
            </a:r>
            <a:r>
              <a:rPr lang="cs-CZ" sz="2400" b="1" i="1" dirty="0"/>
              <a:t>neodkladná PP a přednostní transport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  </a:t>
            </a:r>
            <a:r>
              <a:rPr lang="cs-CZ" sz="2400" b="1" dirty="0" smtClean="0"/>
              <a:t>I</a:t>
            </a:r>
            <a:r>
              <a:rPr lang="cs-CZ" sz="2400" b="1" dirty="0"/>
              <a:t>.</a:t>
            </a:r>
            <a:r>
              <a:rPr lang="cs-CZ" sz="2400" dirty="0"/>
              <a:t> zhodnotí se stav dýchání, prokrvení a vědomí </a:t>
            </a:r>
          </a:p>
          <a:p>
            <a:pPr marL="0" indent="0"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II</a:t>
            </a:r>
            <a:r>
              <a:rPr lang="cs-CZ" sz="2400" b="1" dirty="0"/>
              <a:t>.</a:t>
            </a:r>
            <a:r>
              <a:rPr lang="cs-CZ" sz="2400" dirty="0"/>
              <a:t> zranění jsou v kritickém stavu, mohou přežít jen tehdy, dostanou-li   </a:t>
            </a:r>
            <a:r>
              <a:rPr lang="cs-CZ" sz="2400" dirty="0" smtClean="0"/>
              <a:t>    neodkladnou </a:t>
            </a:r>
            <a:r>
              <a:rPr lang="cs-CZ" sz="2400" dirty="0"/>
              <a:t>PP a provedení život zachraňujících úkonů v nejkratším možném čase zastavením masivního krvácení zprůchodněním dýchacích cest záklonem hlavy, potom jsou určeni k přednostnímu transportu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cs-CZ" sz="2400" dirty="0" smtClean="0">
                <a:solidFill>
                  <a:srgbClr val="FFFF00"/>
                </a:solidFill>
              </a:rPr>
              <a:t>Č</a:t>
            </a:r>
            <a:r>
              <a:rPr lang="cs-CZ" sz="2400" dirty="0">
                <a:solidFill>
                  <a:srgbClr val="FFFF00"/>
                </a:solidFill>
              </a:rPr>
              <a:t>. 2 – ŽLUTÁ </a:t>
            </a:r>
            <a:r>
              <a:rPr lang="cs-CZ" sz="2400" dirty="0" smtClean="0"/>
              <a:t>(</a:t>
            </a:r>
            <a:r>
              <a:rPr lang="cs-CZ" sz="2400" b="1" i="1" dirty="0" smtClean="0"/>
              <a:t>neodkladná PP a transport až po č.1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b="1" dirty="0" smtClean="0"/>
              <a:t>I</a:t>
            </a:r>
            <a:r>
              <a:rPr lang="cs-CZ" sz="2400" b="1" dirty="0"/>
              <a:t>.</a:t>
            </a:r>
            <a:r>
              <a:rPr lang="cs-CZ" sz="2400" dirty="0"/>
              <a:t> zhodnotí se stav dýchání, prokrvení a vědomí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b="1" dirty="0" smtClean="0"/>
              <a:t>II.</a:t>
            </a:r>
            <a:r>
              <a:rPr lang="cs-CZ" sz="2400" dirty="0" smtClean="0"/>
              <a:t> zranění nejsou v kritickém stavu (dechově i oběhově stabilní) a nevyžadující okamžitý transport, přežití raněných je velmi reálné, bude-li poskytnuta odborná pomoc do 1 hodiny od vzniku poranění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3" t="-4545" b="2078"/>
          <a:stretch/>
        </p:blipFill>
        <p:spPr>
          <a:xfrm>
            <a:off x="9840685" y="851788"/>
            <a:ext cx="1245326" cy="17232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9" r="77712" b="710"/>
          <a:stretch/>
        </p:blipFill>
        <p:spPr>
          <a:xfrm>
            <a:off x="10904219" y="3213462"/>
            <a:ext cx="1055184" cy="16591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8" t="1688" r="50958" b="-2079"/>
          <a:stretch/>
        </p:blipFill>
        <p:spPr>
          <a:xfrm>
            <a:off x="10949939" y="5054496"/>
            <a:ext cx="1149532" cy="164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0867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081" y="335522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18368" y="150856"/>
            <a:ext cx="1976284" cy="36933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VŠICHNI CHODÍCÍ</a:t>
            </a:r>
            <a:endParaRPr lang="cs-CZ" b="1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994652" y="344894"/>
            <a:ext cx="9469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941614" y="160228"/>
            <a:ext cx="38345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466719" y="898032"/>
            <a:ext cx="105586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DÝCHÁNÍ</a:t>
            </a:r>
            <a:endParaRPr lang="cs-CZ" b="1" dirty="0"/>
          </a:p>
        </p:txBody>
      </p:sp>
      <p:cxnSp>
        <p:nvCxnSpPr>
          <p:cNvPr id="13" name="Přímá spojnice 12"/>
          <p:cNvCxnSpPr>
            <a:stCxn id="11" idx="2"/>
          </p:cNvCxnSpPr>
          <p:nvPr/>
        </p:nvCxnSpPr>
        <p:spPr>
          <a:xfrm>
            <a:off x="5994652" y="1267364"/>
            <a:ext cx="0" cy="302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4423398" y="1569434"/>
            <a:ext cx="33822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7793955" y="1569434"/>
            <a:ext cx="0" cy="3119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4423398" y="1569434"/>
            <a:ext cx="0" cy="3119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7582717" y="1891169"/>
            <a:ext cx="44595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NE</a:t>
            </a:r>
            <a:endParaRPr lang="cs-CZ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107446" y="1897993"/>
            <a:ext cx="63190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ANO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749423" y="2352153"/>
            <a:ext cx="2279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Kontrola polohy a </a:t>
            </a:r>
            <a:r>
              <a:rPr lang="cs-CZ" sz="1400" b="1" dirty="0" err="1" smtClean="0"/>
              <a:t>dých</a:t>
            </a:r>
            <a:r>
              <a:rPr lang="cs-CZ" sz="1400" b="1" dirty="0" smtClean="0"/>
              <a:t>. cest</a:t>
            </a:r>
            <a:endParaRPr lang="cs-CZ" sz="1400" b="1" dirty="0"/>
          </a:p>
        </p:txBody>
      </p:sp>
      <p:cxnSp>
        <p:nvCxnSpPr>
          <p:cNvPr id="30" name="Přímá spojnice 29"/>
          <p:cNvCxnSpPr/>
          <p:nvPr/>
        </p:nvCxnSpPr>
        <p:spPr>
          <a:xfrm>
            <a:off x="6739608" y="2659930"/>
            <a:ext cx="24678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7344949" y="2669762"/>
            <a:ext cx="0" cy="3636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8529736" y="2659930"/>
            <a:ext cx="0" cy="3636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7034501" y="3023555"/>
            <a:ext cx="63190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ANO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8306758" y="3023555"/>
            <a:ext cx="44595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NE</a:t>
            </a:r>
            <a:endParaRPr lang="cs-CZ" b="1" dirty="0"/>
          </a:p>
        </p:txBody>
      </p:sp>
      <p:cxnSp>
        <p:nvCxnSpPr>
          <p:cNvPr id="41" name="Přímá spojnice se šipkou 40"/>
          <p:cNvCxnSpPr>
            <a:stCxn id="37" idx="2"/>
          </p:cNvCxnSpPr>
          <p:nvPr/>
        </p:nvCxnSpPr>
        <p:spPr>
          <a:xfrm flipH="1">
            <a:off x="7344949" y="3392887"/>
            <a:ext cx="5504" cy="193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8542980" y="3392887"/>
            <a:ext cx="5504" cy="193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7194106" y="3586525"/>
            <a:ext cx="301686" cy="369332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8392137" y="3577553"/>
            <a:ext cx="301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6" name="Zástupný symbol pro obsah 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3643954" y="2279251"/>
            <a:ext cx="1558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Frekvence dýchání</a:t>
            </a:r>
            <a:endParaRPr lang="cs-CZ" sz="1400" b="1" dirty="0"/>
          </a:p>
        </p:txBody>
      </p:sp>
      <p:cxnSp>
        <p:nvCxnSpPr>
          <p:cNvPr id="49" name="Přímá spojnice 48"/>
          <p:cNvCxnSpPr/>
          <p:nvPr/>
        </p:nvCxnSpPr>
        <p:spPr>
          <a:xfrm>
            <a:off x="3470118" y="2568341"/>
            <a:ext cx="1886929" cy="8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643954" y="2587028"/>
            <a:ext cx="0" cy="157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>
            <a:off x="5084380" y="2587028"/>
            <a:ext cx="0" cy="157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3268494" y="2743452"/>
            <a:ext cx="73129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/>
              <a:t>Přes</a:t>
            </a:r>
          </a:p>
          <a:p>
            <a:pPr algn="ctr"/>
            <a:r>
              <a:rPr lang="cs-CZ" sz="1400" b="1" dirty="0" smtClean="0"/>
              <a:t>30/min</a:t>
            </a:r>
            <a:endParaRPr lang="cs-CZ" sz="1400" b="1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4718735" y="2752843"/>
            <a:ext cx="73129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/>
              <a:t>Pod </a:t>
            </a:r>
          </a:p>
          <a:p>
            <a:pPr algn="ctr"/>
            <a:r>
              <a:rPr lang="cs-CZ" sz="1400" b="1" dirty="0" smtClean="0"/>
              <a:t>30/min</a:t>
            </a:r>
            <a:endParaRPr lang="cs-CZ" sz="1400" b="1" dirty="0"/>
          </a:p>
        </p:txBody>
      </p:sp>
      <p:cxnSp>
        <p:nvCxnSpPr>
          <p:cNvPr id="58" name="Přímá spojnice se šipkou 57"/>
          <p:cNvCxnSpPr/>
          <p:nvPr/>
        </p:nvCxnSpPr>
        <p:spPr>
          <a:xfrm>
            <a:off x="3643954" y="3276504"/>
            <a:ext cx="0" cy="2440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>
            <a:off x="5084380" y="3276063"/>
            <a:ext cx="0" cy="2440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3483296" y="3507674"/>
            <a:ext cx="301686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435150" y="3517589"/>
            <a:ext cx="130651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PROKRVENÍ</a:t>
            </a:r>
            <a:endParaRPr lang="cs-CZ" b="1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372614" y="3867969"/>
            <a:ext cx="1423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Tep na a. </a:t>
            </a:r>
            <a:r>
              <a:rPr lang="cs-CZ" sz="1400" b="1" dirty="0" err="1" smtClean="0"/>
              <a:t>radialis</a:t>
            </a:r>
            <a:endParaRPr lang="cs-CZ" sz="1400" b="1" dirty="0"/>
          </a:p>
        </p:txBody>
      </p:sp>
      <p:cxnSp>
        <p:nvCxnSpPr>
          <p:cNvPr id="65" name="Přímá spojnice 64"/>
          <p:cNvCxnSpPr/>
          <p:nvPr/>
        </p:nvCxnSpPr>
        <p:spPr>
          <a:xfrm>
            <a:off x="4423397" y="4175746"/>
            <a:ext cx="13182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>
            <a:off x="5082529" y="4193745"/>
            <a:ext cx="0" cy="849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/>
          <p:nvPr/>
        </p:nvCxnSpPr>
        <p:spPr>
          <a:xfrm>
            <a:off x="4107446" y="4497387"/>
            <a:ext cx="188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/>
          <p:nvPr/>
        </p:nvCxnSpPr>
        <p:spPr>
          <a:xfrm flipH="1">
            <a:off x="4107446" y="4497387"/>
            <a:ext cx="1" cy="1625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/>
          <p:cNvCxnSpPr/>
          <p:nvPr/>
        </p:nvCxnSpPr>
        <p:spPr>
          <a:xfrm flipH="1">
            <a:off x="5994652" y="4499615"/>
            <a:ext cx="1" cy="1625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3595611" y="4650924"/>
            <a:ext cx="939553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nehmatný</a:t>
            </a:r>
            <a:endParaRPr lang="cs-CZ" sz="1400" b="1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5737744" y="4659896"/>
            <a:ext cx="753604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hmatný</a:t>
            </a:r>
            <a:endParaRPr lang="cs-CZ" sz="1400" b="1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4404651" y="5042867"/>
            <a:ext cx="1355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Kapilární plnění</a:t>
            </a:r>
            <a:endParaRPr lang="cs-CZ" sz="1400" b="1" dirty="0"/>
          </a:p>
        </p:txBody>
      </p:sp>
      <p:cxnSp>
        <p:nvCxnSpPr>
          <p:cNvPr id="83" name="Přímá spojnice 82"/>
          <p:cNvCxnSpPr/>
          <p:nvPr/>
        </p:nvCxnSpPr>
        <p:spPr>
          <a:xfrm flipV="1">
            <a:off x="4435150" y="5339959"/>
            <a:ext cx="1302594" cy="10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85"/>
          <p:cNvCxnSpPr>
            <a:stCxn id="78" idx="2"/>
          </p:cNvCxnSpPr>
          <p:nvPr/>
        </p:nvCxnSpPr>
        <p:spPr>
          <a:xfrm flipH="1">
            <a:off x="4063211" y="4958701"/>
            <a:ext cx="2177" cy="10692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/>
          <p:cNvSpPr txBox="1"/>
          <p:nvPr/>
        </p:nvSpPr>
        <p:spPr>
          <a:xfrm>
            <a:off x="3324796" y="6006166"/>
            <a:ext cx="1414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Zástava krvácení</a:t>
            </a:r>
            <a:endParaRPr lang="cs-CZ" sz="1400" b="1" dirty="0"/>
          </a:p>
        </p:txBody>
      </p:sp>
      <p:cxnSp>
        <p:nvCxnSpPr>
          <p:cNvPr id="90" name="Přímá spojnice 89"/>
          <p:cNvCxnSpPr/>
          <p:nvPr/>
        </p:nvCxnSpPr>
        <p:spPr>
          <a:xfrm>
            <a:off x="4718735" y="5350644"/>
            <a:ext cx="0" cy="1995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>
            <a:off x="5470886" y="5350644"/>
            <a:ext cx="0" cy="1995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ovéPole 92"/>
          <p:cNvSpPr txBox="1"/>
          <p:nvPr/>
        </p:nvSpPr>
        <p:spPr>
          <a:xfrm>
            <a:off x="4246785" y="5550166"/>
            <a:ext cx="654346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nad 2 s</a:t>
            </a:r>
            <a:endParaRPr lang="cs-CZ" sz="1200" b="1" dirty="0"/>
          </a:p>
        </p:txBody>
      </p:sp>
      <p:sp>
        <p:nvSpPr>
          <p:cNvPr id="96" name="TextovéPole 95"/>
          <p:cNvSpPr txBox="1"/>
          <p:nvPr/>
        </p:nvSpPr>
        <p:spPr>
          <a:xfrm>
            <a:off x="5141799" y="5566471"/>
            <a:ext cx="644728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pod 2 s</a:t>
            </a:r>
            <a:endParaRPr lang="cs-CZ" sz="1200" b="1" dirty="0"/>
          </a:p>
        </p:txBody>
      </p:sp>
      <p:cxnSp>
        <p:nvCxnSpPr>
          <p:cNvPr id="101" name="Přímá spojnice se šipkou 100"/>
          <p:cNvCxnSpPr>
            <a:stCxn id="93" idx="1"/>
          </p:cNvCxnSpPr>
          <p:nvPr/>
        </p:nvCxnSpPr>
        <p:spPr>
          <a:xfrm flipH="1" flipV="1">
            <a:off x="4063211" y="5688665"/>
            <a:ext cx="18357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103"/>
          <p:cNvCxnSpPr/>
          <p:nvPr/>
        </p:nvCxnSpPr>
        <p:spPr>
          <a:xfrm>
            <a:off x="3508912" y="6295912"/>
            <a:ext cx="10650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se šipkou 106"/>
          <p:cNvCxnSpPr>
            <a:stCxn id="88" idx="2"/>
          </p:cNvCxnSpPr>
          <p:nvPr/>
        </p:nvCxnSpPr>
        <p:spPr>
          <a:xfrm>
            <a:off x="4032073" y="6313943"/>
            <a:ext cx="9362" cy="1518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/>
          <p:cNvSpPr txBox="1"/>
          <p:nvPr/>
        </p:nvSpPr>
        <p:spPr>
          <a:xfrm>
            <a:off x="3881230" y="6465788"/>
            <a:ext cx="301686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cxnSp>
        <p:nvCxnSpPr>
          <p:cNvPr id="112" name="Pravoúhlá spojnice 111"/>
          <p:cNvCxnSpPr/>
          <p:nvPr/>
        </p:nvCxnSpPr>
        <p:spPr>
          <a:xfrm>
            <a:off x="6114546" y="4967673"/>
            <a:ext cx="914400" cy="914400"/>
          </a:xfrm>
          <a:prstGeom prst="bentConnector3">
            <a:avLst>
              <a:gd name="adj1" fmla="val 53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se šipkou 114"/>
          <p:cNvCxnSpPr/>
          <p:nvPr/>
        </p:nvCxnSpPr>
        <p:spPr>
          <a:xfrm>
            <a:off x="5796145" y="5688665"/>
            <a:ext cx="3184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ovéPole 116"/>
          <p:cNvSpPr txBox="1"/>
          <p:nvPr/>
        </p:nvSpPr>
        <p:spPr>
          <a:xfrm>
            <a:off x="7043897" y="5645951"/>
            <a:ext cx="99738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VĚDOMÍ</a:t>
            </a:r>
            <a:endParaRPr lang="cs-CZ" b="1" dirty="0"/>
          </a:p>
        </p:txBody>
      </p:sp>
      <p:sp>
        <p:nvSpPr>
          <p:cNvPr id="118" name="TextovéPole 117"/>
          <p:cNvSpPr txBox="1"/>
          <p:nvPr/>
        </p:nvSpPr>
        <p:spPr>
          <a:xfrm>
            <a:off x="6656533" y="6016156"/>
            <a:ext cx="1852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na jednoduchou výzvu</a:t>
            </a:r>
            <a:endParaRPr lang="cs-CZ" sz="1400" b="1" dirty="0"/>
          </a:p>
        </p:txBody>
      </p:sp>
      <p:cxnSp>
        <p:nvCxnSpPr>
          <p:cNvPr id="120" name="Přímá spojnice 119"/>
          <p:cNvCxnSpPr/>
          <p:nvPr/>
        </p:nvCxnSpPr>
        <p:spPr>
          <a:xfrm flipH="1" flipV="1">
            <a:off x="8487306" y="5566471"/>
            <a:ext cx="9832" cy="819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nice 122"/>
          <p:cNvCxnSpPr/>
          <p:nvPr/>
        </p:nvCxnSpPr>
        <p:spPr>
          <a:xfrm>
            <a:off x="8508900" y="5948857"/>
            <a:ext cx="434258" cy="49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/>
          <p:cNvCxnSpPr/>
          <p:nvPr/>
        </p:nvCxnSpPr>
        <p:spPr>
          <a:xfrm flipV="1">
            <a:off x="8956320" y="5388890"/>
            <a:ext cx="0" cy="1174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se šipkou 128"/>
          <p:cNvCxnSpPr/>
          <p:nvPr/>
        </p:nvCxnSpPr>
        <p:spPr>
          <a:xfrm>
            <a:off x="8943158" y="5388890"/>
            <a:ext cx="4591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nice se šipkou 130"/>
          <p:cNvCxnSpPr/>
          <p:nvPr/>
        </p:nvCxnSpPr>
        <p:spPr>
          <a:xfrm>
            <a:off x="8956320" y="6549952"/>
            <a:ext cx="4591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ovéPole 131"/>
          <p:cNvSpPr txBox="1"/>
          <p:nvPr/>
        </p:nvSpPr>
        <p:spPr>
          <a:xfrm>
            <a:off x="9397485" y="5235001"/>
            <a:ext cx="92807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nereaguje</a:t>
            </a:r>
            <a:endParaRPr lang="cs-CZ" sz="1400" b="1" dirty="0"/>
          </a:p>
        </p:txBody>
      </p:sp>
      <p:sp>
        <p:nvSpPr>
          <p:cNvPr id="133" name="TextovéPole 132"/>
          <p:cNvSpPr txBox="1"/>
          <p:nvPr/>
        </p:nvSpPr>
        <p:spPr>
          <a:xfrm>
            <a:off x="9415503" y="6386308"/>
            <a:ext cx="742126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reaguje</a:t>
            </a:r>
            <a:endParaRPr lang="cs-CZ" sz="1400" b="1" dirty="0"/>
          </a:p>
        </p:txBody>
      </p:sp>
      <p:cxnSp>
        <p:nvCxnSpPr>
          <p:cNvPr id="135" name="Přímá spojnice se šipkou 134"/>
          <p:cNvCxnSpPr/>
          <p:nvPr/>
        </p:nvCxnSpPr>
        <p:spPr>
          <a:xfrm>
            <a:off x="10325560" y="5388889"/>
            <a:ext cx="4411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se šipkou 136"/>
          <p:cNvCxnSpPr/>
          <p:nvPr/>
        </p:nvCxnSpPr>
        <p:spPr>
          <a:xfrm>
            <a:off x="10157629" y="6540196"/>
            <a:ext cx="4411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ovéPole 139"/>
          <p:cNvSpPr txBox="1"/>
          <p:nvPr/>
        </p:nvSpPr>
        <p:spPr>
          <a:xfrm>
            <a:off x="10758576" y="5192249"/>
            <a:ext cx="301686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141" name="TextovéPole 140"/>
          <p:cNvSpPr txBox="1"/>
          <p:nvPr/>
        </p:nvSpPr>
        <p:spPr>
          <a:xfrm>
            <a:off x="10616811" y="6343047"/>
            <a:ext cx="30168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6582257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www.ibesip.cz/getattachment/Statistiky/Statistiky-nehodovosti-v-Ceske-republice/Dopravni-nehodovost-2020/Zeleznicni-prejezdy/Zeleznicni-prejezdy.pdf?lang=cs-CZ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www.policie.cz/clanek/krajske-reditelstvi-policie-kvs-prevence-bezpecne-na-prejezdech.aspx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https://</a:t>
            </a:r>
            <a:r>
              <a:rPr lang="cs-CZ" sz="2000" dirty="0" smtClean="0">
                <a:hlinkClick r:id="rId4"/>
              </a:rPr>
              <a:t>www.zachranny-kruh.cz/bezpecna-doprava/hromadna-doprava/zeleznicni-prejezdy.html</a:t>
            </a:r>
            <a:endParaRPr lang="cs-CZ" sz="2000" dirty="0" smtClean="0"/>
          </a:p>
          <a:p>
            <a:r>
              <a:rPr lang="cs-CZ" sz="2000" dirty="0">
                <a:hlinkClick r:id="rId5"/>
              </a:rPr>
              <a:t>https://www.skolenibozp.cz/aktuality/druhy-hasici-pristroju</a:t>
            </a:r>
            <a:r>
              <a:rPr lang="cs-CZ" sz="2000" dirty="0" smtClean="0">
                <a:hlinkClick r:id="rId5"/>
              </a:rPr>
              <a:t>/</a:t>
            </a:r>
            <a:endParaRPr lang="cs-CZ" sz="2000" dirty="0" smtClean="0"/>
          </a:p>
          <a:p>
            <a:r>
              <a:rPr lang="cs-CZ" sz="2000" dirty="0">
                <a:solidFill>
                  <a:srgbClr val="0070C0"/>
                </a:solidFill>
              </a:rPr>
              <a:t>Katalog typových </a:t>
            </a:r>
            <a:r>
              <a:rPr lang="cs-CZ" sz="2000" dirty="0" smtClean="0">
                <a:solidFill>
                  <a:srgbClr val="0070C0"/>
                </a:solidFill>
              </a:rPr>
              <a:t>činností integrovaného </a:t>
            </a:r>
            <a:r>
              <a:rPr lang="cs-CZ" sz="2000" dirty="0">
                <a:solidFill>
                  <a:srgbClr val="0070C0"/>
                </a:solidFill>
              </a:rPr>
              <a:t>záchranného systému - Dopravní </a:t>
            </a:r>
            <a:r>
              <a:rPr lang="cs-CZ" sz="2000" dirty="0" smtClean="0">
                <a:solidFill>
                  <a:srgbClr val="0070C0"/>
                </a:solidFill>
              </a:rPr>
              <a:t>nehoda STČ 08/IZS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Bojový řád jednotek požární ochrany – N 21 Nebezpečí na železnici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                                                                      - S 5 Zásah pod trakčním vedením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                                                                      - S 11 Třídění velkého počtu raněných metodou START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                                                                      - D 3 Dopravní nehody s velkým počtem osob</a:t>
            </a:r>
          </a:p>
          <a:p>
            <a:endParaRPr lang="cs-CZ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624059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69706" y="2025445"/>
            <a:ext cx="1025258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Nehody na železničních přejezdech jsou pro všechny zúčastněné složité jak po fyzické tak i psychické stránce. Složky IZS se musí potýkat s nepřehledným terénem a možným velkým počtem zraněných. Proto je důležité dodržovat dopravní předpisy. </a:t>
            </a:r>
            <a:endParaRPr lang="cs-CZ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89272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94504" y="2893298"/>
            <a:ext cx="959382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DĚKUJI ZA POZORNOST. : )</a:t>
            </a:r>
            <a:endParaRPr lang="cs-CZ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97386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</a:rPr>
              <a:t>OBSAH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STATISTIKY</a:t>
            </a:r>
          </a:p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BEZPEČNÉ CHOVÁNÍ NA ŽELEZNIČNÍCH PŘEJEZDECH</a:t>
            </a:r>
          </a:p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DĚLAT NEJDŘÍVE</a:t>
            </a:r>
          </a:p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PRVOTNÍ ZÁSAH V PŘÍPADĚ POŽÁRU</a:t>
            </a:r>
          </a:p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ZÁSAH</a:t>
            </a:r>
          </a:p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SOUČINNOST SLOŽEK IZS</a:t>
            </a:r>
          </a:p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TŘÍDĚNÍ ZRANĚNÝCH METODOU START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14541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u="sng" dirty="0" smtClean="0">
                <a:solidFill>
                  <a:srgbClr val="FF0000"/>
                </a:solidFill>
              </a:rPr>
              <a:t>STATISTIKY</a:t>
            </a:r>
            <a:endParaRPr lang="cs-CZ" sz="54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3871" t="37407" r="14946" b="38890"/>
          <a:stretch/>
        </p:blipFill>
        <p:spPr>
          <a:xfrm>
            <a:off x="260555" y="2908249"/>
            <a:ext cx="11670890" cy="218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0075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</a:rPr>
              <a:t>BEZPEČNÉ CHOVÁNÍ NA ŽELEZNIČNÍCH PŘEJEZDECH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cs-CZ" sz="2400" dirty="0" smtClean="0"/>
              <a:t>ZÁSADY: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❶</a:t>
            </a:r>
            <a:r>
              <a:rPr lang="cs-CZ" sz="2400" dirty="0" smtClean="0"/>
              <a:t>Před přejezdem se musí řidič nebo chodec přesvědčit, že je přejezd bezpečné překonat</a:t>
            </a:r>
          </a:p>
          <a:p>
            <a:pPr marL="0" indent="0" algn="ctr">
              <a:buNone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❷</a:t>
            </a:r>
            <a:r>
              <a:rPr lang="cs-CZ" sz="2400" dirty="0" smtClean="0"/>
              <a:t>Pokud se nejedná o souběžnou jízdu, musí vozidla přes přejezd přejíždět jen v jednom jízdním pruhu</a:t>
            </a:r>
          </a:p>
          <a:p>
            <a:pPr marL="0" indent="0" algn="ctr">
              <a:buNone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❸</a:t>
            </a:r>
            <a:r>
              <a:rPr lang="cs-CZ" sz="2400" dirty="0" smtClean="0"/>
              <a:t>Ve vzdálenosti 50 m před železničním přejezdem a při jeho přejíždění smí řidič jet rychlostí nejvýše 30 km/h, pokud svítí přerušované bílé světlo signálu přejezdového zabezpečovacího zařízení, může jet maximálně 50 km/h</a:t>
            </a:r>
          </a:p>
          <a:p>
            <a:pPr marL="0" indent="0" algn="ctr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❹</a:t>
            </a:r>
            <a:r>
              <a:rPr lang="cs-CZ" sz="2400" dirty="0" smtClean="0"/>
              <a:t>  Dojde-li k zastavení vozidla na železničním přejezdu, musí jeho řidič odstranit vozidlo mimo železniční trať, a nemůže-li tak učinit, musí neprodleně učinit vše, aby řidiči kolejových vozidel byli před nebezpečím včas varováni.</a:t>
            </a:r>
          </a:p>
          <a:p>
            <a:pPr marL="0" indent="0" algn="ctr">
              <a:buNone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❺Pokud je před přejezdem značka „Stůj, dej přednost jízdě!“, musí řidič zastavit vozidlo na takovém místě, odkud má náležitý rozhled na trať.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798008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r>
              <a:rPr lang="cs-CZ" sz="2400" dirty="0" smtClean="0"/>
              <a:t>Řidič nesmí vjíždět na železniční přejezd: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  <a:r>
              <a:rPr lang="cs-CZ" sz="2400" b="1" dirty="0" smtClean="0"/>
              <a:t>a)</a:t>
            </a:r>
            <a:r>
              <a:rPr lang="cs-CZ" sz="2400" dirty="0" smtClean="0"/>
              <a:t> je-li dávána výstraha dvěma červenými střídavě přerušovanými světly signálu přejezdového zabezpečovacího zařízení,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  <a:r>
              <a:rPr lang="cs-CZ" sz="2400" b="1" dirty="0" smtClean="0"/>
              <a:t>b)</a:t>
            </a:r>
            <a:r>
              <a:rPr lang="cs-CZ" sz="2400" dirty="0" smtClean="0"/>
              <a:t> je-li dávána výstraha přerušovaným zvukem houkačky nebo zvonku přejezdového zabezpečovacího zařízení,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  <a:r>
              <a:rPr lang="cs-CZ" sz="2400" b="1" dirty="0" smtClean="0"/>
              <a:t>c)</a:t>
            </a:r>
            <a:r>
              <a:rPr lang="cs-CZ" sz="2400" dirty="0" smtClean="0"/>
              <a:t> sklápějí-li se, jsou-li sklopeny nebo zdvihají-li se závory,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  <a:r>
              <a:rPr lang="cs-CZ" sz="2400" b="1" dirty="0" smtClean="0"/>
              <a:t>d)</a:t>
            </a:r>
            <a:r>
              <a:rPr lang="cs-CZ" sz="2400" dirty="0" smtClean="0"/>
              <a:t> je-li již vidět nebo slyšet přijíždějící vlak nebo jiné drážní vozidlo nebo je-li slyšet jeho houkání nebo pískání; toto neplatí, svítí-li přerušované bílé světlo signálu přejezdového zabezpečovacího zařízení,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  <a:r>
              <a:rPr lang="cs-CZ" sz="2400" b="1" dirty="0" smtClean="0"/>
              <a:t>e)</a:t>
            </a:r>
            <a:r>
              <a:rPr lang="cs-CZ" sz="2400" dirty="0" smtClean="0"/>
              <a:t> dává-li znamení k zastavení vozidla zaměstnanec dráhy kroužením červeným nebo žlutým praporkem a za snížené viditelnosti kroužením červeným světlem,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  <a:r>
              <a:rPr lang="cs-CZ" sz="2400" b="1" dirty="0" smtClean="0"/>
              <a:t>f)</a:t>
            </a:r>
            <a:r>
              <a:rPr lang="cs-CZ" sz="2400" dirty="0" smtClean="0"/>
              <a:t> nedovoluje-li situace za železničním přejezdem jeho bezpečné přejetí a pokračování v jízdě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9795057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>
                <a:solidFill>
                  <a:srgbClr val="FF0000"/>
                </a:solidFill>
              </a:rPr>
              <a:t>CO UDĚLAT NEJDŘÍVE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Autofit/>
          </a:bodyPr>
          <a:lstStyle/>
          <a:p>
            <a:r>
              <a:rPr lang="cs-CZ" sz="2400" dirty="0"/>
              <a:t>Zůstane-li z jakéhokoliv důvodu vozidlo na ŽP, co nejrychleji vozidlo opustíme a pokud je čas, snažíme se jej odstranit z trati, pokud to nelze, musíme udělat vše, co je v naší </a:t>
            </a:r>
            <a:r>
              <a:rPr lang="cs-CZ" sz="2400" dirty="0" smtClean="0"/>
              <a:t>moci (např. zavolat na číslo 150, 158, 112), </a:t>
            </a:r>
            <a:r>
              <a:rPr lang="cs-CZ" sz="2400" dirty="0"/>
              <a:t>aby byl strojvedoucí před nebezpečím včas varován</a:t>
            </a:r>
          </a:p>
          <a:p>
            <a:r>
              <a:rPr lang="cs-CZ" sz="2400" dirty="0"/>
              <a:t>Zavoláme na číslo </a:t>
            </a:r>
            <a:r>
              <a:rPr lang="cs-CZ" sz="2400" dirty="0" smtClean="0">
                <a:solidFill>
                  <a:srgbClr val="FF0000"/>
                </a:solidFill>
              </a:rPr>
              <a:t>112 nebo 150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/>
              <a:t>Dispečinku oznámíme: </a:t>
            </a:r>
            <a:r>
              <a:rPr lang="cs-CZ" sz="1600" b="1" dirty="0">
                <a:solidFill>
                  <a:srgbClr val="FF0000"/>
                </a:solidFill>
              </a:rPr>
              <a:t>JMÉNO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FF0000"/>
                </a:solidFill>
              </a:rPr>
              <a:t>                                             </a:t>
            </a:r>
            <a:r>
              <a:rPr lang="cs-CZ" sz="1600" b="1" dirty="0" smtClean="0">
                <a:solidFill>
                  <a:srgbClr val="FF0000"/>
                </a:solidFill>
              </a:rPr>
              <a:t>                      KDE </a:t>
            </a:r>
            <a:r>
              <a:rPr lang="cs-CZ" sz="1600" b="1" dirty="0">
                <a:solidFill>
                  <a:srgbClr val="FF0000"/>
                </a:solidFill>
              </a:rPr>
              <a:t>SE NACHÁZÍME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(s přesnou polohou nám pomůže </a:t>
            </a:r>
          </a:p>
          <a:p>
            <a:pPr marL="0" indent="0">
              <a:buNone/>
            </a:pPr>
            <a:r>
              <a:rPr lang="cs-CZ" sz="1600" dirty="0"/>
              <a:t>                                                    </a:t>
            </a:r>
            <a:r>
              <a:rPr lang="cs-CZ" sz="1600" dirty="0" smtClean="0"/>
              <a:t>                      unikátní </a:t>
            </a:r>
            <a:r>
              <a:rPr lang="cs-CZ" sz="1600" dirty="0"/>
              <a:t>identifikační číslo, které je na zadní straně </a:t>
            </a:r>
          </a:p>
          <a:p>
            <a:pPr marL="0" indent="0">
              <a:buNone/>
            </a:pPr>
            <a:r>
              <a:rPr lang="cs-CZ" sz="1600" dirty="0"/>
              <a:t>                                                    </a:t>
            </a:r>
            <a:r>
              <a:rPr lang="cs-CZ" sz="1600" dirty="0" smtClean="0"/>
              <a:t>                     každého </a:t>
            </a:r>
            <a:r>
              <a:rPr lang="cs-CZ" sz="1600" dirty="0"/>
              <a:t>výstražného kříže)</a:t>
            </a:r>
          </a:p>
          <a:p>
            <a:pPr marL="0" indent="0">
              <a:buNone/>
            </a:pPr>
            <a:r>
              <a:rPr lang="cs-CZ" sz="1600" b="1" dirty="0"/>
              <a:t>                                            </a:t>
            </a:r>
            <a:r>
              <a:rPr lang="cs-CZ" sz="1600" b="1" dirty="0" smtClean="0"/>
              <a:t>                      </a:t>
            </a:r>
            <a:r>
              <a:rPr lang="cs-CZ" sz="1600" b="1" dirty="0" smtClean="0">
                <a:solidFill>
                  <a:srgbClr val="FF0000"/>
                </a:solidFill>
              </a:rPr>
              <a:t>POPÍŠEME </a:t>
            </a:r>
            <a:r>
              <a:rPr lang="cs-CZ" sz="1600" b="1" dirty="0">
                <a:solidFill>
                  <a:srgbClr val="FF0000"/>
                </a:solidFill>
              </a:rPr>
              <a:t>SITUACI, VE KTERÉ SE NACHÁZÍME</a:t>
            </a:r>
          </a:p>
          <a:p>
            <a:r>
              <a:rPr lang="cs-CZ" sz="2400" dirty="0"/>
              <a:t>Pokud se na místě nachází zranění začneme s první </a:t>
            </a:r>
            <a:r>
              <a:rPr lang="cs-CZ" sz="2400" dirty="0" smtClean="0"/>
              <a:t>pomocí</a:t>
            </a:r>
          </a:p>
          <a:p>
            <a:r>
              <a:rPr lang="cs-CZ" sz="2400" dirty="0" smtClean="0"/>
              <a:t>NEPANIKAŘIT!!! Řídit se pokynů zaměstnanců ČD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                                    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4231" r="38446" b="17742"/>
          <a:stretch/>
        </p:blipFill>
        <p:spPr>
          <a:xfrm>
            <a:off x="9842090" y="4578068"/>
            <a:ext cx="1888103" cy="17709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8" y="2621756"/>
            <a:ext cx="37052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8360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</a:rPr>
              <a:t>PRVOTNÍ ZÁSAH V PŘÍPADĚ POŽÁRU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PHP (přenosný hasící přístroj) </a:t>
            </a:r>
          </a:p>
          <a:p>
            <a:pPr marL="0" indent="0">
              <a:buNone/>
            </a:pPr>
            <a:r>
              <a:rPr lang="cs-CZ" sz="2400" dirty="0"/>
              <a:t>- </a:t>
            </a:r>
            <a:r>
              <a:rPr lang="cs-CZ" sz="2400" b="1" dirty="0"/>
              <a:t>práškový</a:t>
            </a:r>
            <a:r>
              <a:rPr lang="cs-CZ" sz="2400" dirty="0"/>
              <a:t> </a:t>
            </a:r>
            <a:r>
              <a:rPr lang="cs-CZ" sz="2000" i="1" dirty="0"/>
              <a:t>(hořlavé plyny, benzín, nafta, oleje, pevné materiály, elektrická zařízení pod proudem, počítače, televizory a další elektronika.)  </a:t>
            </a:r>
            <a:r>
              <a:rPr lang="cs-CZ" sz="2000" dirty="0" smtClean="0"/>
              <a:t>  </a:t>
            </a:r>
            <a:endParaRPr lang="cs-CZ" sz="2000" dirty="0"/>
          </a:p>
          <a:p>
            <a:pPr marL="0" indent="0">
              <a:buNone/>
            </a:pPr>
            <a:r>
              <a:rPr lang="cs-CZ" sz="2400" dirty="0"/>
              <a:t>- </a:t>
            </a:r>
            <a:r>
              <a:rPr lang="cs-CZ" sz="2400" b="1" dirty="0"/>
              <a:t>pěnový</a:t>
            </a:r>
            <a:r>
              <a:rPr lang="cs-CZ" sz="2400" dirty="0"/>
              <a:t> </a:t>
            </a:r>
            <a:r>
              <a:rPr lang="cs-CZ" sz="2400" i="1" dirty="0"/>
              <a:t>(</a:t>
            </a:r>
            <a:r>
              <a:rPr lang="cs-CZ" sz="2000" i="1" dirty="0"/>
              <a:t>pevné hořlavé látky, benzín, nafta, minerální oleje a tuky.)</a:t>
            </a:r>
          </a:p>
          <a:p>
            <a:pPr marL="0" indent="0">
              <a:buNone/>
            </a:pPr>
            <a:r>
              <a:rPr lang="cs-CZ" sz="2400" dirty="0"/>
              <a:t>- </a:t>
            </a:r>
            <a:r>
              <a:rPr lang="cs-CZ" sz="2400" b="1" dirty="0"/>
              <a:t>vodní</a:t>
            </a:r>
            <a:r>
              <a:rPr lang="cs-CZ" sz="2400" dirty="0"/>
              <a:t> </a:t>
            </a:r>
            <a:r>
              <a:rPr lang="cs-CZ" sz="2000" i="1" dirty="0"/>
              <a:t>(dřevo, textil, papír, plasty, uhlí a jiné podobné materiály.)</a:t>
            </a:r>
          </a:p>
          <a:p>
            <a:pPr>
              <a:buFontTx/>
              <a:buChar char="-"/>
            </a:pPr>
            <a:r>
              <a:rPr lang="cs-CZ" sz="2400" b="1" dirty="0" smtClean="0"/>
              <a:t>sněhový</a:t>
            </a:r>
            <a:r>
              <a:rPr lang="cs-CZ" sz="2400" dirty="0" smtClean="0"/>
              <a:t> </a:t>
            </a:r>
            <a:r>
              <a:rPr lang="cs-CZ" sz="2000" i="1" dirty="0"/>
              <a:t>(hořlavé plyny a kapaliny, barvy, laky, benzín, nafta, asfalt, vosk, dehet, olej, elektrická zařízení pod proudem, jemná mechanika a elektronické zařízení.) </a:t>
            </a:r>
            <a:endParaRPr lang="cs-CZ" sz="2000" i="1" dirty="0" smtClean="0"/>
          </a:p>
          <a:p>
            <a:pPr marL="0" indent="0">
              <a:buNone/>
            </a:pPr>
            <a:endParaRPr lang="cs-CZ" sz="2000" i="1" dirty="0" smtClean="0"/>
          </a:p>
          <a:p>
            <a:pPr>
              <a:buFontTx/>
              <a:buChar char="-"/>
            </a:pPr>
            <a:endParaRPr lang="cs-CZ" sz="20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" b="23977"/>
          <a:stretch/>
        </p:blipFill>
        <p:spPr>
          <a:xfrm>
            <a:off x="3401961" y="4731189"/>
            <a:ext cx="5397909" cy="20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1138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u="sng" dirty="0" smtClean="0">
                <a:solidFill>
                  <a:srgbClr val="FF0000"/>
                </a:solidFill>
              </a:rPr>
              <a:t>ZÁSAH</a:t>
            </a:r>
            <a:endParaRPr lang="cs-CZ" sz="54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Nejdříve se provede průzkum, při kterém se zjistí počet havarovaných vozidel, </a:t>
            </a:r>
            <a:r>
              <a:rPr lang="cs-CZ" sz="2400" dirty="0" smtClean="0"/>
              <a:t>osob (ve vlaku, vozidle, okolí), </a:t>
            </a:r>
            <a:r>
              <a:rPr lang="cs-CZ" sz="2400" dirty="0"/>
              <a:t>jejich zranění a ohrožení</a:t>
            </a:r>
          </a:p>
          <a:p>
            <a:r>
              <a:rPr lang="cs-CZ" sz="2400" dirty="0"/>
              <a:t>Na základě průzkumu a možností složek IZS se stanoví priority v postupu záchranných prací</a:t>
            </a:r>
          </a:p>
          <a:p>
            <a:r>
              <a:rPr lang="cs-CZ" sz="2400" dirty="0"/>
              <a:t>Prostřednictvím KOPIS </a:t>
            </a:r>
            <a:r>
              <a:rPr lang="cs-CZ" sz="2400" dirty="0" smtClean="0"/>
              <a:t>informovat </a:t>
            </a:r>
            <a:r>
              <a:rPr lang="cs-CZ" sz="2400" dirty="0"/>
              <a:t>HZS ČD, </a:t>
            </a:r>
            <a:r>
              <a:rPr lang="cs-CZ" sz="2400" dirty="0" smtClean="0"/>
              <a:t>povolat </a:t>
            </a:r>
            <a:r>
              <a:rPr lang="cs-CZ" sz="2400" dirty="0"/>
              <a:t>jednotku, vyrozumět odpovědné zaměstnance železnic kvůli vyloučení dopravního provozu kolem místa zásahu</a:t>
            </a:r>
          </a:p>
          <a:p>
            <a:r>
              <a:rPr lang="cs-CZ" sz="2400" dirty="0"/>
              <a:t>Základní podmínkou při zásahu je vypnutí a zajištění vypnutého stavu trakčního vedení </a:t>
            </a:r>
            <a:r>
              <a:rPr lang="cs-CZ" sz="2400" i="1" dirty="0"/>
              <a:t>(není nutné provádět, pokud se používají nevodivé hasební prostředky a je dodržena bezpečná vzdálenost od TV – 1,5 m pro osoby a 0,9 m pro předměty)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384209" y="6375186"/>
            <a:ext cx="480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KOPIS = operační a informační středisko HZS kraje</a:t>
            </a:r>
          </a:p>
        </p:txBody>
      </p:sp>
    </p:spTree>
    <p:extLst>
      <p:ext uri="{BB962C8B-B14F-4D97-AF65-F5344CB8AC3E}">
        <p14:creationId xmlns:p14="http://schemas.microsoft.com/office/powerpoint/2010/main" val="353193563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</a:rPr>
              <a:t>SOUČINNOST SLOŽEK IZS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72640"/>
            <a:ext cx="10515600" cy="4145279"/>
          </a:xfrm>
        </p:spPr>
        <p:txBody>
          <a:bodyPr>
            <a:normAutofit fontScale="77500" lnSpcReduction="20000"/>
          </a:bodyPr>
          <a:lstStyle/>
          <a:p>
            <a:r>
              <a:rPr lang="cs-CZ" sz="2400" dirty="0" smtClean="0"/>
              <a:t>ZÁCHRANNÉ PRÁCE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zajištění </a:t>
            </a:r>
            <a:r>
              <a:rPr lang="cs-CZ" sz="2400" dirty="0"/>
              <a:t>ochrany zasahujících složek IZS a osob zdržujících se v místě dopravní nehody proti vnějším faktorům, zejména před ohrožením přijíždějícími </a:t>
            </a:r>
            <a:r>
              <a:rPr lang="cs-CZ" sz="2400" dirty="0" smtClean="0"/>
              <a:t>vozidly</a:t>
            </a:r>
            <a:r>
              <a:rPr lang="cs-CZ" sz="2400" dirty="0"/>
              <a:t> </a:t>
            </a:r>
            <a:r>
              <a:rPr lang="cs-CZ" sz="2400" dirty="0" smtClean="0"/>
              <a:t>(PČR)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uhašení </a:t>
            </a:r>
            <a:r>
              <a:rPr lang="cs-CZ" sz="2400" dirty="0"/>
              <a:t>požárů havarovaných </a:t>
            </a:r>
            <a:r>
              <a:rPr lang="cs-CZ" sz="2400" dirty="0" smtClean="0"/>
              <a:t>vozidel</a:t>
            </a:r>
            <a:r>
              <a:rPr lang="cs-CZ" sz="2400" dirty="0"/>
              <a:t> </a:t>
            </a:r>
            <a:r>
              <a:rPr lang="cs-CZ" sz="2400" dirty="0" smtClean="0"/>
              <a:t>(HZS)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provedení  </a:t>
            </a:r>
            <a:r>
              <a:rPr lang="cs-CZ" sz="2400" dirty="0"/>
              <a:t>nezbytných  technických  opatření  k  zajištění  ochrany  záchranářů a dalších osob (odpojení baterie, zajištění stability havarovaného vozidla apod</a:t>
            </a:r>
            <a:r>
              <a:rPr lang="cs-CZ" sz="2400" dirty="0" smtClean="0"/>
              <a:t>.), (HZS)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vynesení </a:t>
            </a:r>
            <a:r>
              <a:rPr lang="cs-CZ" sz="2400" dirty="0"/>
              <a:t>nebo vyproštění zraněných osob z vozidel</a:t>
            </a:r>
            <a:r>
              <a:rPr lang="cs-CZ" sz="2400" dirty="0" smtClean="0"/>
              <a:t>, (HZS)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poskytování </a:t>
            </a:r>
            <a:r>
              <a:rPr lang="cs-CZ" sz="2400" dirty="0"/>
              <a:t>první pomoci zraněným </a:t>
            </a:r>
            <a:r>
              <a:rPr lang="cs-CZ" sz="2400" dirty="0" smtClean="0"/>
              <a:t>osobám</a:t>
            </a:r>
            <a:r>
              <a:rPr lang="cs-CZ" sz="2400" dirty="0"/>
              <a:t> </a:t>
            </a:r>
            <a:r>
              <a:rPr lang="cs-CZ" sz="2400" dirty="0" smtClean="0"/>
              <a:t>(ZZS, můžou pomoci i HZS a PČR)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poskytování </a:t>
            </a:r>
            <a:r>
              <a:rPr lang="cs-CZ" sz="2400" dirty="0"/>
              <a:t>přednemocniční neodkladné péče</a:t>
            </a:r>
            <a:r>
              <a:rPr lang="cs-CZ" sz="2400" dirty="0" smtClean="0"/>
              <a:t>, (ZZS)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umožnění </a:t>
            </a:r>
            <a:r>
              <a:rPr lang="cs-CZ" sz="2400" dirty="0"/>
              <a:t>transportu zraněných sanitkami nebo vrtulníky (přenosy zraněných, zřízení stanoviště zraněných, provizorního heliportu</a:t>
            </a:r>
            <a:r>
              <a:rPr lang="cs-CZ" sz="2400" dirty="0" smtClean="0"/>
              <a:t>) (IZS)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zajištění </a:t>
            </a:r>
            <a:r>
              <a:rPr lang="cs-CZ" sz="2400" dirty="0"/>
              <a:t>úniku nebezpečných látek do životního prostředí</a:t>
            </a:r>
            <a:r>
              <a:rPr lang="cs-CZ" sz="2400" dirty="0" smtClean="0"/>
              <a:t>, (HZS)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další  </a:t>
            </a:r>
            <a:r>
              <a:rPr lang="cs-CZ" sz="2400" dirty="0"/>
              <a:t>bezprostředně  nutné  práce  k  zajištění  ochrany  života  zdraví,  majetku a životního prostředí.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01349" y="6088559"/>
            <a:ext cx="2252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smtClean="0"/>
              <a:t>IZS = integrovaný záchranný systém</a:t>
            </a:r>
          </a:p>
          <a:p>
            <a:r>
              <a:rPr lang="cs-CZ" sz="1100" i="1" dirty="0" smtClean="0"/>
              <a:t>HZS = hasičský záchranný sbor</a:t>
            </a:r>
          </a:p>
          <a:p>
            <a:r>
              <a:rPr lang="cs-CZ" sz="1100" i="1" dirty="0" smtClean="0"/>
              <a:t>PČR = policie ČR</a:t>
            </a:r>
          </a:p>
          <a:p>
            <a:r>
              <a:rPr lang="cs-CZ" sz="1100" i="1" dirty="0" smtClean="0"/>
              <a:t>ZZS = zdravotnická záchranná služba</a:t>
            </a:r>
            <a:endParaRPr lang="cs-CZ" sz="1100" i="1" dirty="0"/>
          </a:p>
        </p:txBody>
      </p:sp>
    </p:spTree>
    <p:extLst>
      <p:ext uri="{BB962C8B-B14F-4D97-AF65-F5344CB8AC3E}">
        <p14:creationId xmlns:p14="http://schemas.microsoft.com/office/powerpoint/2010/main" val="311653269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1211</Words>
  <Application>Microsoft Office PowerPoint</Application>
  <PresentationFormat>Širokoúhlá obrazovka</PresentationFormat>
  <Paragraphs>124</Paragraphs>
  <Slides>15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OBSAH</vt:lpstr>
      <vt:lpstr>STATISTIKY</vt:lpstr>
      <vt:lpstr>BEZPEČNÉ CHOVÁNÍ NA ŽELEZNIČNÍCH PŘEJEZDECH</vt:lpstr>
      <vt:lpstr>Prezentace aplikace PowerPoint</vt:lpstr>
      <vt:lpstr>CO UDĚLAT NEJDŘÍVE</vt:lpstr>
      <vt:lpstr>PRVOTNÍ ZÁSAH V PŘÍPADĚ POŽÁRU</vt:lpstr>
      <vt:lpstr>ZÁSAH</vt:lpstr>
      <vt:lpstr>SOUČINNOST SLOŽEK IZS</vt:lpstr>
      <vt:lpstr>TŘÍDĚNÍ ZRANĚNÝCH METODOU START (snadná terapie a rychlé třídění)</vt:lpstr>
      <vt:lpstr>Prezentace aplikace PowerPoint</vt:lpstr>
      <vt:lpstr>Prezentace aplikace PowerPoint</vt:lpstr>
      <vt:lpstr>ZDROJE: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Málková	Sára</dc:creator>
  <cp:lastModifiedBy>aulicky</cp:lastModifiedBy>
  <cp:revision>73</cp:revision>
  <dcterms:created xsi:type="dcterms:W3CDTF">2021-02-11T13:02:16Z</dcterms:created>
  <dcterms:modified xsi:type="dcterms:W3CDTF">2021-06-18T07:30:49Z</dcterms:modified>
  <cp:contentStatus/>
</cp:coreProperties>
</file>