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7"/>
  </p:notesMasterIdLst>
  <p:sldIdLst>
    <p:sldId id="256" r:id="rId2"/>
    <p:sldId id="257" r:id="rId3"/>
    <p:sldId id="258" r:id="rId4"/>
    <p:sldId id="308" r:id="rId5"/>
    <p:sldId id="309" r:id="rId6"/>
    <p:sldId id="381" r:id="rId7"/>
    <p:sldId id="382" r:id="rId8"/>
    <p:sldId id="383" r:id="rId9"/>
    <p:sldId id="384" r:id="rId10"/>
    <p:sldId id="385" r:id="rId11"/>
    <p:sldId id="386" r:id="rId12"/>
    <p:sldId id="387" r:id="rId13"/>
    <p:sldId id="260" r:id="rId14"/>
    <p:sldId id="261" r:id="rId15"/>
    <p:sldId id="262" r:id="rId16"/>
    <p:sldId id="263" r:id="rId17"/>
    <p:sldId id="365" r:id="rId18"/>
    <p:sldId id="264" r:id="rId19"/>
    <p:sldId id="366" r:id="rId20"/>
    <p:sldId id="367" r:id="rId21"/>
    <p:sldId id="368" r:id="rId22"/>
    <p:sldId id="369" r:id="rId23"/>
    <p:sldId id="370" r:id="rId24"/>
    <p:sldId id="371" r:id="rId25"/>
    <p:sldId id="372" r:id="rId26"/>
    <p:sldId id="373"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 id="400" r:id="rId40"/>
    <p:sldId id="401" r:id="rId41"/>
    <p:sldId id="402" r:id="rId42"/>
    <p:sldId id="403" r:id="rId43"/>
    <p:sldId id="404" r:id="rId44"/>
    <p:sldId id="405" r:id="rId45"/>
    <p:sldId id="406" r:id="rId46"/>
    <p:sldId id="407" r:id="rId47"/>
    <p:sldId id="408" r:id="rId48"/>
    <p:sldId id="409" r:id="rId49"/>
    <p:sldId id="410" r:id="rId50"/>
    <p:sldId id="411" r:id="rId51"/>
    <p:sldId id="412" r:id="rId52"/>
    <p:sldId id="413" r:id="rId53"/>
    <p:sldId id="415" r:id="rId54"/>
    <p:sldId id="416" r:id="rId55"/>
    <p:sldId id="417" r:id="rId56"/>
    <p:sldId id="418" r:id="rId57"/>
    <p:sldId id="419" r:id="rId58"/>
    <p:sldId id="420" r:id="rId59"/>
    <p:sldId id="421" r:id="rId60"/>
    <p:sldId id="422" r:id="rId61"/>
    <p:sldId id="423" r:id="rId62"/>
    <p:sldId id="424" r:id="rId63"/>
    <p:sldId id="425" r:id="rId64"/>
    <p:sldId id="426" r:id="rId65"/>
    <p:sldId id="427" r:id="rId66"/>
    <p:sldId id="428" r:id="rId67"/>
    <p:sldId id="429" r:id="rId68"/>
    <p:sldId id="430" r:id="rId69"/>
    <p:sldId id="431" r:id="rId70"/>
    <p:sldId id="432" r:id="rId71"/>
    <p:sldId id="433" r:id="rId72"/>
    <p:sldId id="380" r:id="rId73"/>
    <p:sldId id="266" r:id="rId74"/>
    <p:sldId id="267" r:id="rId75"/>
    <p:sldId id="268" r:id="rId76"/>
    <p:sldId id="374" r:id="rId77"/>
    <p:sldId id="269" r:id="rId78"/>
    <p:sldId id="375" r:id="rId79"/>
    <p:sldId id="271" r:id="rId80"/>
    <p:sldId id="272" r:id="rId81"/>
    <p:sldId id="270" r:id="rId82"/>
    <p:sldId id="434" r:id="rId83"/>
    <p:sldId id="273" r:id="rId84"/>
    <p:sldId id="376" r:id="rId85"/>
    <p:sldId id="377" r:id="rId86"/>
    <p:sldId id="378" r:id="rId87"/>
    <p:sldId id="274" r:id="rId88"/>
    <p:sldId id="379" r:id="rId89"/>
    <p:sldId id="275" r:id="rId90"/>
    <p:sldId id="276" r:id="rId91"/>
    <p:sldId id="277" r:id="rId92"/>
    <p:sldId id="278" r:id="rId93"/>
    <p:sldId id="279" r:id="rId94"/>
    <p:sldId id="280" r:id="rId95"/>
    <p:sldId id="281" r:id="rId96"/>
    <p:sldId id="282" r:id="rId97"/>
    <p:sldId id="283" r:id="rId98"/>
    <p:sldId id="284" r:id="rId99"/>
    <p:sldId id="285" r:id="rId100"/>
    <p:sldId id="286" r:id="rId101"/>
    <p:sldId id="287" r:id="rId102"/>
    <p:sldId id="288" r:id="rId103"/>
    <p:sldId id="289" r:id="rId104"/>
    <p:sldId id="290" r:id="rId105"/>
    <p:sldId id="291" r:id="rId106"/>
    <p:sldId id="292" r:id="rId107"/>
    <p:sldId id="293" r:id="rId108"/>
    <p:sldId id="294" r:id="rId109"/>
    <p:sldId id="295" r:id="rId110"/>
    <p:sldId id="296" r:id="rId111"/>
    <p:sldId id="297" r:id="rId112"/>
    <p:sldId id="298" r:id="rId113"/>
    <p:sldId id="300" r:id="rId114"/>
    <p:sldId id="301" r:id="rId115"/>
    <p:sldId id="302" r:id="rId116"/>
    <p:sldId id="303" r:id="rId117"/>
    <p:sldId id="304" r:id="rId118"/>
    <p:sldId id="305" r:id="rId119"/>
    <p:sldId id="306" r:id="rId120"/>
    <p:sldId id="307" r:id="rId121"/>
    <p:sldId id="310" r:id="rId122"/>
    <p:sldId id="311" r:id="rId123"/>
    <p:sldId id="312" r:id="rId124"/>
    <p:sldId id="313" r:id="rId125"/>
    <p:sldId id="314" r:id="rId126"/>
    <p:sldId id="315" r:id="rId127"/>
    <p:sldId id="316" r:id="rId128"/>
    <p:sldId id="317" r:id="rId129"/>
    <p:sldId id="318" r:id="rId130"/>
    <p:sldId id="319" r:id="rId131"/>
    <p:sldId id="320" r:id="rId132"/>
    <p:sldId id="321" r:id="rId133"/>
    <p:sldId id="324" r:id="rId134"/>
    <p:sldId id="322" r:id="rId135"/>
    <p:sldId id="325" r:id="rId136"/>
    <p:sldId id="323" r:id="rId137"/>
    <p:sldId id="326" r:id="rId138"/>
    <p:sldId id="327" r:id="rId139"/>
    <p:sldId id="328" r:id="rId140"/>
    <p:sldId id="329" r:id="rId141"/>
    <p:sldId id="330" r:id="rId142"/>
    <p:sldId id="332" r:id="rId143"/>
    <p:sldId id="331" r:id="rId144"/>
    <p:sldId id="333" r:id="rId145"/>
    <p:sldId id="334" r:id="rId146"/>
    <p:sldId id="335" r:id="rId147"/>
    <p:sldId id="336" r:id="rId148"/>
    <p:sldId id="337" r:id="rId149"/>
    <p:sldId id="338" r:id="rId150"/>
    <p:sldId id="339" r:id="rId151"/>
    <p:sldId id="340" r:id="rId152"/>
    <p:sldId id="341" r:id="rId153"/>
    <p:sldId id="342" r:id="rId154"/>
    <p:sldId id="343" r:id="rId155"/>
    <p:sldId id="344" r:id="rId156"/>
    <p:sldId id="345" r:id="rId157"/>
    <p:sldId id="346" r:id="rId158"/>
    <p:sldId id="347" r:id="rId159"/>
    <p:sldId id="348" r:id="rId160"/>
    <p:sldId id="349" r:id="rId161"/>
    <p:sldId id="350" r:id="rId162"/>
    <p:sldId id="351" r:id="rId163"/>
    <p:sldId id="352" r:id="rId164"/>
    <p:sldId id="353" r:id="rId165"/>
    <p:sldId id="354" r:id="rId166"/>
    <p:sldId id="355" r:id="rId167"/>
    <p:sldId id="356" r:id="rId168"/>
    <p:sldId id="357" r:id="rId169"/>
    <p:sldId id="358" r:id="rId170"/>
    <p:sldId id="359" r:id="rId171"/>
    <p:sldId id="360" r:id="rId172"/>
    <p:sldId id="361" r:id="rId173"/>
    <p:sldId id="362" r:id="rId174"/>
    <p:sldId id="363" r:id="rId175"/>
    <p:sldId id="364" r:id="rId17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varScale="1">
        <p:scale>
          <a:sx n="70" d="100"/>
          <a:sy n="70" d="100"/>
        </p:scale>
        <p:origin x="-1350" y="-90"/>
      </p:cViewPr>
      <p:guideLst>
        <p:guide orient="horz" pos="2160"/>
        <p:guide pos="2880"/>
      </p:guideLst>
    </p:cSldViewPr>
  </p:slideViewPr>
  <p:outlineViewPr>
    <p:cViewPr>
      <p:scale>
        <a:sx n="33" d="100"/>
        <a:sy n="33" d="100"/>
      </p:scale>
      <p:origin x="0" y="633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2984CB-3762-4C98-BD2C-AF10F3021D56}" type="datetimeFigureOut">
              <a:rPr lang="cs-CZ" smtClean="0"/>
              <a:t>14.1.2018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4B3704-3EE0-421C-9EC9-B7F27900A8FF}" type="slidenum">
              <a:rPr lang="cs-CZ" smtClean="0"/>
              <a:t>‹#›</a:t>
            </a:fld>
            <a:endParaRPr lang="cs-CZ"/>
          </a:p>
        </p:txBody>
      </p:sp>
    </p:spTree>
    <p:extLst>
      <p:ext uri="{BB962C8B-B14F-4D97-AF65-F5344CB8AC3E}">
        <p14:creationId xmlns:p14="http://schemas.microsoft.com/office/powerpoint/2010/main" val="739631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14B3704-3EE0-421C-9EC9-B7F27900A8FF}" type="slidenum">
              <a:rPr lang="cs-CZ" smtClean="0"/>
              <a:t>46</a:t>
            </a:fld>
            <a:endParaRPr lang="cs-CZ"/>
          </a:p>
        </p:txBody>
      </p:sp>
    </p:spTree>
    <p:extLst>
      <p:ext uri="{BB962C8B-B14F-4D97-AF65-F5344CB8AC3E}">
        <p14:creationId xmlns:p14="http://schemas.microsoft.com/office/powerpoint/2010/main" val="144937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AD04D8CE-28EF-4BBE-B0E4-D56BF0679DA6}" type="datetimeFigureOut">
              <a:rPr lang="cs-CZ" smtClean="0"/>
              <a:t>14.1.2018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D0206C-3E27-4E3A-AE66-A2A43FE7E5DF}" type="slidenum">
              <a:rPr lang="cs-CZ" smtClean="0"/>
              <a:t>‹#›</a:t>
            </a:fld>
            <a:endParaRPr lang="cs-CZ"/>
          </a:p>
        </p:txBody>
      </p:sp>
    </p:spTree>
    <p:extLst>
      <p:ext uri="{BB962C8B-B14F-4D97-AF65-F5344CB8AC3E}">
        <p14:creationId xmlns:p14="http://schemas.microsoft.com/office/powerpoint/2010/main" val="2979202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D04D8CE-28EF-4BBE-B0E4-D56BF0679DA6}" type="datetimeFigureOut">
              <a:rPr lang="cs-CZ" smtClean="0"/>
              <a:t>14.1.2018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D0206C-3E27-4E3A-AE66-A2A43FE7E5DF}" type="slidenum">
              <a:rPr lang="cs-CZ" smtClean="0"/>
              <a:t>‹#›</a:t>
            </a:fld>
            <a:endParaRPr lang="cs-CZ"/>
          </a:p>
        </p:txBody>
      </p:sp>
    </p:spTree>
    <p:extLst>
      <p:ext uri="{BB962C8B-B14F-4D97-AF65-F5344CB8AC3E}">
        <p14:creationId xmlns:p14="http://schemas.microsoft.com/office/powerpoint/2010/main" val="1072748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D04D8CE-28EF-4BBE-B0E4-D56BF0679DA6}" type="datetimeFigureOut">
              <a:rPr lang="cs-CZ" smtClean="0"/>
              <a:t>14.1.2018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D0206C-3E27-4E3A-AE66-A2A43FE7E5DF}" type="slidenum">
              <a:rPr lang="cs-CZ" smtClean="0"/>
              <a:t>‹#›</a:t>
            </a:fld>
            <a:endParaRPr lang="cs-CZ"/>
          </a:p>
        </p:txBody>
      </p:sp>
    </p:spTree>
    <p:extLst>
      <p:ext uri="{BB962C8B-B14F-4D97-AF65-F5344CB8AC3E}">
        <p14:creationId xmlns:p14="http://schemas.microsoft.com/office/powerpoint/2010/main" val="228969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D04D8CE-28EF-4BBE-B0E4-D56BF0679DA6}" type="datetimeFigureOut">
              <a:rPr lang="cs-CZ" smtClean="0"/>
              <a:t>14.1.2018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D0206C-3E27-4E3A-AE66-A2A43FE7E5DF}" type="slidenum">
              <a:rPr lang="cs-CZ" smtClean="0"/>
              <a:t>‹#›</a:t>
            </a:fld>
            <a:endParaRPr lang="cs-CZ"/>
          </a:p>
        </p:txBody>
      </p:sp>
    </p:spTree>
    <p:extLst>
      <p:ext uri="{BB962C8B-B14F-4D97-AF65-F5344CB8AC3E}">
        <p14:creationId xmlns:p14="http://schemas.microsoft.com/office/powerpoint/2010/main" val="3702432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AD04D8CE-28EF-4BBE-B0E4-D56BF0679DA6}" type="datetimeFigureOut">
              <a:rPr lang="cs-CZ" smtClean="0"/>
              <a:t>14.1.2018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D0206C-3E27-4E3A-AE66-A2A43FE7E5DF}" type="slidenum">
              <a:rPr lang="cs-CZ" smtClean="0"/>
              <a:t>‹#›</a:t>
            </a:fld>
            <a:endParaRPr lang="cs-CZ"/>
          </a:p>
        </p:txBody>
      </p:sp>
    </p:spTree>
    <p:extLst>
      <p:ext uri="{BB962C8B-B14F-4D97-AF65-F5344CB8AC3E}">
        <p14:creationId xmlns:p14="http://schemas.microsoft.com/office/powerpoint/2010/main" val="208220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D04D8CE-28EF-4BBE-B0E4-D56BF0679DA6}" type="datetimeFigureOut">
              <a:rPr lang="cs-CZ" smtClean="0"/>
              <a:t>14.1.2018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0D0206C-3E27-4E3A-AE66-A2A43FE7E5DF}" type="slidenum">
              <a:rPr lang="cs-CZ" smtClean="0"/>
              <a:t>‹#›</a:t>
            </a:fld>
            <a:endParaRPr lang="cs-CZ"/>
          </a:p>
        </p:txBody>
      </p:sp>
    </p:spTree>
    <p:extLst>
      <p:ext uri="{BB962C8B-B14F-4D97-AF65-F5344CB8AC3E}">
        <p14:creationId xmlns:p14="http://schemas.microsoft.com/office/powerpoint/2010/main" val="274201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D04D8CE-28EF-4BBE-B0E4-D56BF0679DA6}" type="datetimeFigureOut">
              <a:rPr lang="cs-CZ" smtClean="0"/>
              <a:t>14.1.2018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0D0206C-3E27-4E3A-AE66-A2A43FE7E5DF}" type="slidenum">
              <a:rPr lang="cs-CZ" smtClean="0"/>
              <a:t>‹#›</a:t>
            </a:fld>
            <a:endParaRPr lang="cs-CZ"/>
          </a:p>
        </p:txBody>
      </p:sp>
    </p:spTree>
    <p:extLst>
      <p:ext uri="{BB962C8B-B14F-4D97-AF65-F5344CB8AC3E}">
        <p14:creationId xmlns:p14="http://schemas.microsoft.com/office/powerpoint/2010/main" val="3194520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AD04D8CE-28EF-4BBE-B0E4-D56BF0679DA6}" type="datetimeFigureOut">
              <a:rPr lang="cs-CZ" smtClean="0"/>
              <a:t>14.1.2018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0D0206C-3E27-4E3A-AE66-A2A43FE7E5DF}" type="slidenum">
              <a:rPr lang="cs-CZ" smtClean="0"/>
              <a:t>‹#›</a:t>
            </a:fld>
            <a:endParaRPr lang="cs-CZ"/>
          </a:p>
        </p:txBody>
      </p:sp>
    </p:spTree>
    <p:extLst>
      <p:ext uri="{BB962C8B-B14F-4D97-AF65-F5344CB8AC3E}">
        <p14:creationId xmlns:p14="http://schemas.microsoft.com/office/powerpoint/2010/main" val="95242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D04D8CE-28EF-4BBE-B0E4-D56BF0679DA6}" type="datetimeFigureOut">
              <a:rPr lang="cs-CZ" smtClean="0"/>
              <a:t>14.1.2018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0D0206C-3E27-4E3A-AE66-A2A43FE7E5DF}" type="slidenum">
              <a:rPr lang="cs-CZ" smtClean="0"/>
              <a:t>‹#›</a:t>
            </a:fld>
            <a:endParaRPr lang="cs-CZ"/>
          </a:p>
        </p:txBody>
      </p:sp>
    </p:spTree>
    <p:extLst>
      <p:ext uri="{BB962C8B-B14F-4D97-AF65-F5344CB8AC3E}">
        <p14:creationId xmlns:p14="http://schemas.microsoft.com/office/powerpoint/2010/main" val="2953287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D04D8CE-28EF-4BBE-B0E4-D56BF0679DA6}" type="datetimeFigureOut">
              <a:rPr lang="cs-CZ" smtClean="0"/>
              <a:t>14.1.2018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0D0206C-3E27-4E3A-AE66-A2A43FE7E5DF}" type="slidenum">
              <a:rPr lang="cs-CZ" smtClean="0"/>
              <a:t>‹#›</a:t>
            </a:fld>
            <a:endParaRPr lang="cs-CZ"/>
          </a:p>
        </p:txBody>
      </p:sp>
    </p:spTree>
    <p:extLst>
      <p:ext uri="{BB962C8B-B14F-4D97-AF65-F5344CB8AC3E}">
        <p14:creationId xmlns:p14="http://schemas.microsoft.com/office/powerpoint/2010/main" val="4291818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D04D8CE-28EF-4BBE-B0E4-D56BF0679DA6}" type="datetimeFigureOut">
              <a:rPr lang="cs-CZ" smtClean="0"/>
              <a:t>14.1.2018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0D0206C-3E27-4E3A-AE66-A2A43FE7E5DF}" type="slidenum">
              <a:rPr lang="cs-CZ" smtClean="0"/>
              <a:t>‹#›</a:t>
            </a:fld>
            <a:endParaRPr lang="cs-CZ"/>
          </a:p>
        </p:txBody>
      </p:sp>
    </p:spTree>
    <p:extLst>
      <p:ext uri="{BB962C8B-B14F-4D97-AF65-F5344CB8AC3E}">
        <p14:creationId xmlns:p14="http://schemas.microsoft.com/office/powerpoint/2010/main" val="147632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4D8CE-28EF-4BBE-B0E4-D56BF0679DA6}" type="datetimeFigureOut">
              <a:rPr lang="cs-CZ" smtClean="0"/>
              <a:t>14.1.2018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0206C-3E27-4E3A-AE66-A2A43FE7E5DF}" type="slidenum">
              <a:rPr lang="cs-CZ" smtClean="0"/>
              <a:t>‹#›</a:t>
            </a:fld>
            <a:endParaRPr lang="cs-CZ"/>
          </a:p>
        </p:txBody>
      </p:sp>
    </p:spTree>
    <p:extLst>
      <p:ext uri="{BB962C8B-B14F-4D97-AF65-F5344CB8AC3E}">
        <p14:creationId xmlns:p14="http://schemas.microsoft.com/office/powerpoint/2010/main" val="179265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hzscr.cz/soubor/s-04-hnana-vozidla-pdf.aspx" TargetMode="External"/><Relationship Id="rId2" Type="http://schemas.openxmlformats.org/officeDocument/2006/relationships/hyperlink" Target="http://www.hzscr.cz/soubor/s-03-hnaci-vozidla-pdf.aspx" TargetMode="External"/><Relationship Id="rId1" Type="http://schemas.openxmlformats.org/officeDocument/2006/relationships/slideLayout" Target="../slideLayouts/slideLayout2.xml"/><Relationship Id="rId5" Type="http://schemas.openxmlformats.org/officeDocument/2006/relationships/hyperlink" Target="http://www.hzscr.cz/soubor/t-05-vstup-do-obydli-pdf.aspx" TargetMode="External"/><Relationship Id="rId4" Type="http://schemas.openxmlformats.org/officeDocument/2006/relationships/hyperlink" Target="http://www.hzscr.cz/soubor/s-05-elektricka-trakce-pdf.aspx" TargetMode="External"/></Relationships>
</file>

<file path=ppt/slides/_rels/slide1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VÝCVIKOVÝ   ROK</a:t>
            </a:r>
            <a:endParaRPr lang="cs-CZ" dirty="0"/>
          </a:p>
        </p:txBody>
      </p:sp>
      <p:sp>
        <p:nvSpPr>
          <p:cNvPr id="3" name="Podnadpis 2"/>
          <p:cNvSpPr>
            <a:spLocks noGrp="1"/>
          </p:cNvSpPr>
          <p:nvPr>
            <p:ph type="subTitle" idx="1"/>
          </p:nvPr>
        </p:nvSpPr>
        <p:spPr/>
        <p:txBody>
          <a:bodyPr>
            <a:normAutofit/>
          </a:bodyPr>
          <a:lstStyle/>
          <a:p>
            <a:r>
              <a:rPr lang="cs-CZ" sz="4400" b="1" dirty="0" smtClean="0"/>
              <a:t>2018</a:t>
            </a:r>
            <a:endParaRPr lang="cs-CZ" sz="4400" b="1" dirty="0"/>
          </a:p>
        </p:txBody>
      </p:sp>
    </p:spTree>
    <p:extLst>
      <p:ext uri="{BB962C8B-B14F-4D97-AF65-F5344CB8AC3E}">
        <p14:creationId xmlns:p14="http://schemas.microsoft.com/office/powerpoint/2010/main" val="241669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lnSpcReduction="10000"/>
          </a:bodyPr>
          <a:lstStyle/>
          <a:p>
            <a:pPr marL="0" indent="0">
              <a:buNone/>
            </a:pPr>
            <a:endParaRPr lang="cs-CZ" sz="1600" dirty="0" smtClean="0"/>
          </a:p>
          <a:p>
            <a:pPr marL="0" indent="0" algn="ctr">
              <a:buNone/>
            </a:pPr>
            <a:r>
              <a:rPr lang="cs-CZ" sz="1800" b="1" dirty="0"/>
              <a:t>Zveřejňování záznamů ze zásahů a povinnost mlčenlivosti </a:t>
            </a:r>
            <a:endParaRPr lang="cs-CZ" sz="1800" b="1" dirty="0" smtClean="0"/>
          </a:p>
          <a:p>
            <a:pPr marL="0" indent="0">
              <a:buNone/>
            </a:pPr>
            <a:r>
              <a:rPr lang="cs-CZ" sz="1600" b="1" dirty="0"/>
              <a:t>Pořizování záznamů souvisí s problematikou zveřejňování informací. Záznamy jsou nositelem informace. Záznamy pořízené na místě zásahu, v případě jejich zveřejnění bez ohledu na to, zda jejich pořízení bylo či nebylo v souladu s právním řádem, mohou negativně zasáhnout do postupu orgánů činných v trestním řízení, poškodit obchodní zájmy, práva na ochranu osobnosti apod. Toto hledisko nemůže být při činnosti jednotek PO opomenuto.  </a:t>
            </a:r>
            <a:endParaRPr lang="cs-CZ" sz="1600" b="1" dirty="0" smtClean="0"/>
          </a:p>
          <a:p>
            <a:pPr marL="0" indent="0">
              <a:buNone/>
            </a:pPr>
            <a:r>
              <a:rPr lang="cs-CZ" sz="1600" b="1" dirty="0" smtClean="0"/>
              <a:t>S </a:t>
            </a:r>
            <a:r>
              <a:rPr lang="cs-CZ" sz="1600" b="1" dirty="0"/>
              <a:t>ohledem na zákaz zveřejňování informací, které v obecném zájmu nebo v zájmu zúčastněných osob (právnických i fyzických) mají zůstat utajeny před nepovolanými osobami je osobám pověřeným plněním úkolů na úseku požární ochrany (zejm. osoby zařazené do jednotky PO, příslušníci vykonávající státní požární dozor) je v § 89 zákona o požární ochraně dána povinnost mlčenlivosti: </a:t>
            </a:r>
          </a:p>
          <a:p>
            <a:pPr marL="0" indent="0">
              <a:buNone/>
            </a:pPr>
            <a:r>
              <a:rPr lang="cs-CZ" sz="1600" b="1" dirty="0"/>
              <a:t> </a:t>
            </a:r>
          </a:p>
          <a:p>
            <a:pPr>
              <a:buAutoNum type="arabicParenR"/>
            </a:pPr>
            <a:r>
              <a:rPr lang="cs-CZ" sz="1600" i="1" dirty="0" smtClean="0"/>
              <a:t>Osoby </a:t>
            </a:r>
            <a:r>
              <a:rPr lang="cs-CZ" sz="1600" i="1" dirty="0"/>
              <a:t>pověřené plněním úkolů na úseku požární ochrany jsou povinny zachovávat mlčenlivost o skutečnostech, které v obecném zájmu nebo v zájmu zúčastněných osob mají zůstat utajeny před nepovolanými osobami. Povinnost mlčenlivosti trvá  i po skončení pracovního poměru nebo po splnění úkolu  5. </a:t>
            </a:r>
            <a:endParaRPr lang="cs-CZ" sz="1600" i="1" dirty="0" smtClean="0"/>
          </a:p>
          <a:p>
            <a:pPr>
              <a:buAutoNum type="arabicParenR"/>
            </a:pPr>
            <a:r>
              <a:rPr lang="cs-CZ" sz="1600" i="1" dirty="0" smtClean="0"/>
              <a:t>2</a:t>
            </a:r>
            <a:r>
              <a:rPr lang="cs-CZ" sz="1600" i="1" dirty="0"/>
              <a:t>) O zproštění mlčenlivosti a jeho rozsahu rozhoduje ředitel hasičského záchranného sboru kraje 6</a:t>
            </a:r>
            <a:r>
              <a:rPr lang="cs-CZ" sz="1600" b="1" dirty="0"/>
              <a:t>. </a:t>
            </a:r>
          </a:p>
          <a:p>
            <a:pPr marL="0" indent="0">
              <a:buNone/>
            </a:pPr>
            <a:r>
              <a:rPr lang="cs-CZ" sz="1600" b="1" dirty="0"/>
              <a:t> </a:t>
            </a:r>
          </a:p>
          <a:p>
            <a:pPr marL="0" indent="0">
              <a:buNone/>
            </a:pPr>
            <a:r>
              <a:rPr lang="cs-CZ" sz="1600" b="1" dirty="0">
                <a:solidFill>
                  <a:srgbClr val="FF0000"/>
                </a:solidFill>
              </a:rPr>
              <a:t>Mlčenlivost zde není chápána jako pouze ne/šíření mluveného slova, ale i veřejné šíření informací, jejímiž nositeli jsou i fotografické nebo jiné záznamy. </a:t>
            </a:r>
            <a:endParaRPr lang="cs-CZ" sz="1600" b="1" dirty="0" smtClean="0">
              <a:solidFill>
                <a:srgbClr val="FF0000"/>
              </a:solidFill>
            </a:endParaRPr>
          </a:p>
          <a:p>
            <a:pPr marL="0" indent="0">
              <a:buNone/>
            </a:pPr>
            <a:r>
              <a:rPr lang="cs-CZ" sz="1600" b="1" dirty="0">
                <a:solidFill>
                  <a:srgbClr val="FF0000"/>
                </a:solidFill>
              </a:rPr>
              <a:t>Povinnost mlčenlivosti je rozšířena § 48 zákona o hasičském záchranném sboru obecně na každého, kdo byl hasičským záchranným sborem požádán o pomoc, tzn. včetně těch, kdo poskytují např. osobní pomoc na základě výzvy příslušníka HZS ČR u zásahu. O zproštění této mlčenlivosti a jeho rozsahu rozhoduje generální ředitel HZS ČR nebo jím pověřená osoba. </a:t>
            </a:r>
          </a:p>
        </p:txBody>
      </p:sp>
    </p:spTree>
    <p:extLst>
      <p:ext uri="{BB962C8B-B14F-4D97-AF65-F5344CB8AC3E}">
        <p14:creationId xmlns:p14="http://schemas.microsoft.com/office/powerpoint/2010/main" val="14719273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3600" b="1" dirty="0">
                <a:latin typeface="Times New Roman" pitchFamily="18" charset="0"/>
              </a:rPr>
              <a:t>Vysvětlení některých pojmů</a:t>
            </a:r>
            <a:endParaRPr lang="cs-CZ" sz="3600" b="1" dirty="0"/>
          </a:p>
        </p:txBody>
      </p:sp>
      <p:sp>
        <p:nvSpPr>
          <p:cNvPr id="5" name="Zástupný symbol pro obsah 4"/>
          <p:cNvSpPr>
            <a:spLocks noGrp="1"/>
          </p:cNvSpPr>
          <p:nvPr>
            <p:ph sz="half" idx="1"/>
          </p:nvPr>
        </p:nvSpPr>
        <p:spPr/>
        <p:txBody>
          <a:bodyPr>
            <a:normAutofit fontScale="92500" lnSpcReduction="10000"/>
          </a:bodyPr>
          <a:lstStyle/>
          <a:p>
            <a:pPr>
              <a:defRPr/>
            </a:pPr>
            <a:r>
              <a:rPr lang="cs-CZ" sz="2000" dirty="0"/>
              <a:t>Radiový směr</a:t>
            </a:r>
          </a:p>
          <a:p>
            <a:pPr>
              <a:defRPr/>
            </a:pPr>
            <a:endParaRPr lang="cs-CZ" sz="2000" dirty="0"/>
          </a:p>
          <a:p>
            <a:pPr>
              <a:defRPr/>
            </a:pPr>
            <a:r>
              <a:rPr lang="cs-CZ" sz="2000" dirty="0"/>
              <a:t>Klíčování</a:t>
            </a:r>
          </a:p>
          <a:p>
            <a:pPr>
              <a:defRPr/>
            </a:pPr>
            <a:endParaRPr lang="cs-CZ" sz="2000" dirty="0"/>
          </a:p>
          <a:p>
            <a:pPr>
              <a:defRPr/>
            </a:pPr>
            <a:r>
              <a:rPr lang="cs-CZ" sz="2000" dirty="0"/>
              <a:t>Celostátní kmitočty</a:t>
            </a:r>
          </a:p>
          <a:p>
            <a:pPr>
              <a:defRPr/>
            </a:pPr>
            <a:r>
              <a:rPr lang="cs-CZ" sz="2000" dirty="0"/>
              <a:t>Okresní kmitočty</a:t>
            </a:r>
          </a:p>
          <a:p>
            <a:pPr>
              <a:defRPr/>
            </a:pPr>
            <a:r>
              <a:rPr lang="cs-CZ" sz="2000" dirty="0"/>
              <a:t>Volací značky</a:t>
            </a:r>
          </a:p>
          <a:p>
            <a:pPr>
              <a:defRPr/>
            </a:pPr>
            <a:endParaRPr lang="cs-CZ" sz="2000" dirty="0"/>
          </a:p>
          <a:p>
            <a:pPr>
              <a:defRPr/>
            </a:pPr>
            <a:r>
              <a:rPr lang="cs-CZ" sz="2000" dirty="0"/>
              <a:t>Rozdělení podle funkce</a:t>
            </a:r>
          </a:p>
          <a:p>
            <a:pPr>
              <a:defRPr/>
            </a:pPr>
            <a:r>
              <a:rPr lang="cs-CZ" sz="2000" dirty="0"/>
              <a:t>Rozdělení podle provozu</a:t>
            </a:r>
          </a:p>
          <a:p>
            <a:pPr>
              <a:defRPr/>
            </a:pPr>
            <a:endParaRPr lang="cs-CZ" sz="2000" dirty="0"/>
          </a:p>
          <a:p>
            <a:pPr>
              <a:defRPr/>
            </a:pPr>
            <a:r>
              <a:rPr lang="cs-CZ" sz="2000" dirty="0"/>
              <a:t>Dokumentace</a:t>
            </a:r>
          </a:p>
          <a:p>
            <a:pPr marL="0" indent="0">
              <a:buNone/>
            </a:pPr>
            <a:endParaRPr lang="cs-CZ" sz="2000" dirty="0"/>
          </a:p>
        </p:txBody>
      </p:sp>
      <p:sp>
        <p:nvSpPr>
          <p:cNvPr id="6" name="Zástupný symbol pro obsah 5"/>
          <p:cNvSpPr>
            <a:spLocks noGrp="1"/>
          </p:cNvSpPr>
          <p:nvPr>
            <p:ph sz="half" idx="2"/>
          </p:nvPr>
        </p:nvSpPr>
        <p:spPr/>
        <p:txBody>
          <a:bodyPr>
            <a:normAutofit fontScale="92500" lnSpcReduction="10000"/>
          </a:bodyPr>
          <a:lstStyle/>
          <a:p>
            <a:pPr>
              <a:buFontTx/>
              <a:buChar char="-"/>
              <a:defRPr/>
            </a:pPr>
            <a:r>
              <a:rPr lang="cs-CZ" sz="2000" dirty="0">
                <a:solidFill>
                  <a:srgbClr val="FF0000"/>
                </a:solidFill>
              </a:rPr>
              <a:t>Radiové spojení mezi dvěma radiostanicemi</a:t>
            </a:r>
          </a:p>
          <a:p>
            <a:pPr>
              <a:buFontTx/>
              <a:buChar char="-"/>
              <a:defRPr/>
            </a:pPr>
            <a:r>
              <a:rPr lang="cs-CZ" sz="2000" dirty="0">
                <a:solidFill>
                  <a:srgbClr val="FF0000"/>
                </a:solidFill>
              </a:rPr>
              <a:t>Přepnutí radiostanice z režimu příjem do režimu vysílání</a:t>
            </a:r>
          </a:p>
          <a:p>
            <a:pPr>
              <a:buFontTx/>
              <a:buChar char="-"/>
              <a:defRPr/>
            </a:pPr>
            <a:r>
              <a:rPr lang="cs-CZ" sz="2000" dirty="0">
                <a:solidFill>
                  <a:srgbClr val="FF0000"/>
                </a:solidFill>
              </a:rPr>
              <a:t>I,K,N  I+,M+,G+  U,Y</a:t>
            </a:r>
          </a:p>
          <a:p>
            <a:pPr>
              <a:buFontTx/>
              <a:buChar char="-"/>
              <a:defRPr/>
            </a:pPr>
            <a:r>
              <a:rPr lang="cs-CZ" sz="2000" dirty="0">
                <a:solidFill>
                  <a:srgbClr val="FF0000"/>
                </a:solidFill>
              </a:rPr>
              <a:t>F,</a:t>
            </a:r>
            <a:r>
              <a:rPr lang="cs-CZ" sz="2000" dirty="0">
                <a:solidFill>
                  <a:srgbClr val="FFFF00"/>
                </a:solidFill>
              </a:rPr>
              <a:t>G</a:t>
            </a:r>
            <a:r>
              <a:rPr lang="cs-CZ" sz="2000" dirty="0">
                <a:solidFill>
                  <a:srgbClr val="FF0000"/>
                </a:solidFill>
              </a:rPr>
              <a:t>,H,J,L,M,P</a:t>
            </a:r>
          </a:p>
          <a:p>
            <a:pPr>
              <a:buFontTx/>
              <a:buChar char="-"/>
              <a:defRPr/>
            </a:pPr>
            <a:r>
              <a:rPr lang="cs-CZ" sz="2000" dirty="0">
                <a:solidFill>
                  <a:srgbClr val="FF0000"/>
                </a:solidFill>
              </a:rPr>
              <a:t>Otevřené, oběžníkové, stálé a uvedené v dokladu nebo povolení</a:t>
            </a:r>
          </a:p>
          <a:p>
            <a:pPr>
              <a:buFontTx/>
              <a:buChar char="-"/>
              <a:defRPr/>
            </a:pPr>
            <a:r>
              <a:rPr lang="cs-CZ" sz="2000" dirty="0">
                <a:solidFill>
                  <a:srgbClr val="FF0000"/>
                </a:solidFill>
              </a:rPr>
              <a:t>Kontrolní, řídící a podřízená</a:t>
            </a:r>
          </a:p>
          <a:p>
            <a:pPr>
              <a:buFontTx/>
              <a:buChar char="-"/>
              <a:defRPr/>
            </a:pPr>
            <a:r>
              <a:rPr lang="cs-CZ" sz="2000" dirty="0">
                <a:solidFill>
                  <a:srgbClr val="FF0000"/>
                </a:solidFill>
              </a:rPr>
              <a:t>V provozu, v záloze a přechovávané</a:t>
            </a:r>
          </a:p>
          <a:p>
            <a:pPr>
              <a:buFontTx/>
              <a:buChar char="-"/>
              <a:defRPr/>
            </a:pPr>
            <a:endParaRPr lang="cs-CZ" sz="2000" dirty="0">
              <a:solidFill>
                <a:srgbClr val="FF0000"/>
              </a:solidFill>
            </a:endParaRPr>
          </a:p>
          <a:p>
            <a:pPr>
              <a:buFontTx/>
              <a:buChar char="-"/>
              <a:defRPr/>
            </a:pPr>
            <a:r>
              <a:rPr lang="cs-CZ" sz="2000" dirty="0">
                <a:solidFill>
                  <a:srgbClr val="FF0000"/>
                </a:solidFill>
              </a:rPr>
              <a:t>Provozní deník základnové radiostanice, staniční protokol rádiových služeb</a:t>
            </a:r>
          </a:p>
          <a:p>
            <a:pPr marL="0" indent="0">
              <a:buNone/>
            </a:pPr>
            <a:endParaRPr lang="cs-CZ" sz="2000" dirty="0"/>
          </a:p>
        </p:txBody>
      </p:sp>
    </p:spTree>
    <p:extLst>
      <p:ext uri="{BB962C8B-B14F-4D97-AF65-F5344CB8AC3E}">
        <p14:creationId xmlns:p14="http://schemas.microsoft.com/office/powerpoint/2010/main" val="17475573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67544" y="0"/>
            <a:ext cx="8219256" cy="1417638"/>
          </a:xfrm>
        </p:spPr>
        <p:txBody>
          <a:bodyPr/>
          <a:lstStyle/>
          <a:p>
            <a:r>
              <a:rPr lang="cs-CZ" dirty="0"/>
              <a:t>Celostátní kmitočty</a:t>
            </a:r>
          </a:p>
        </p:txBody>
      </p:sp>
      <p:sp>
        <p:nvSpPr>
          <p:cNvPr id="6" name="Zástupný symbol pro obsah 5"/>
          <p:cNvSpPr>
            <a:spLocks noGrp="1"/>
          </p:cNvSpPr>
          <p:nvPr>
            <p:ph idx="1"/>
          </p:nvPr>
        </p:nvSpPr>
        <p:spPr/>
        <p:txBody>
          <a:bodyPr/>
          <a:lstStyle/>
          <a:p>
            <a:pPr>
              <a:defRPr/>
            </a:pPr>
            <a:r>
              <a:rPr lang="cs-CZ" dirty="0">
                <a:solidFill>
                  <a:schemeClr val="tx2">
                    <a:lumMod val="75000"/>
                  </a:schemeClr>
                </a:solidFill>
              </a:rPr>
              <a:t>Jsou používány na celém území ČR</a:t>
            </a:r>
          </a:p>
          <a:p>
            <a:pPr>
              <a:defRPr/>
            </a:pPr>
            <a:r>
              <a:rPr lang="cs-CZ" dirty="0"/>
              <a:t> </a:t>
            </a:r>
            <a:r>
              <a:rPr lang="cs-CZ" dirty="0">
                <a:solidFill>
                  <a:schemeClr val="tx2">
                    <a:lumMod val="75000"/>
                  </a:schemeClr>
                </a:solidFill>
              </a:rPr>
              <a:t>Jsou značeny písmeny </a:t>
            </a:r>
            <a:r>
              <a:rPr lang="cs-CZ" dirty="0">
                <a:solidFill>
                  <a:srgbClr val="FF0000"/>
                </a:solidFill>
              </a:rPr>
              <a:t>(„I“, „K“, „N“, „I+“, „M+“, „G+“, „U“, „Y“)</a:t>
            </a:r>
          </a:p>
          <a:p>
            <a:pPr>
              <a:defRPr/>
            </a:pPr>
            <a:r>
              <a:rPr lang="cs-CZ" dirty="0">
                <a:solidFill>
                  <a:schemeClr val="tx2">
                    <a:lumMod val="75000"/>
                  </a:schemeClr>
                </a:solidFill>
              </a:rPr>
              <a:t> Smí být provozovány pouze pro stanovené účely</a:t>
            </a:r>
          </a:p>
          <a:p>
            <a:pPr>
              <a:defRPr/>
            </a:pPr>
            <a:r>
              <a:rPr lang="cs-CZ" dirty="0">
                <a:solidFill>
                  <a:schemeClr val="tx2">
                    <a:lumMod val="75000"/>
                  </a:schemeClr>
                </a:solidFill>
              </a:rPr>
              <a:t> Není možné udělit výjimku z účelu jejich použití</a:t>
            </a:r>
            <a:endParaRPr lang="cs-CZ" sz="2000" dirty="0">
              <a:solidFill>
                <a:schemeClr val="tx2">
                  <a:lumMod val="75000"/>
                </a:schemeClr>
              </a:solidFill>
            </a:endParaRPr>
          </a:p>
          <a:p>
            <a:pPr marL="0" indent="0">
              <a:buNone/>
            </a:pPr>
            <a:endParaRPr lang="cs-CZ" dirty="0"/>
          </a:p>
        </p:txBody>
      </p:sp>
    </p:spTree>
    <p:extLst>
      <p:ext uri="{BB962C8B-B14F-4D97-AF65-F5344CB8AC3E}">
        <p14:creationId xmlns:p14="http://schemas.microsoft.com/office/powerpoint/2010/main" val="10355897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1417638"/>
          </a:xfrm>
        </p:spPr>
        <p:txBody>
          <a:bodyPr/>
          <a:lstStyle/>
          <a:p>
            <a:r>
              <a:rPr lang="cs-CZ" dirty="0">
                <a:solidFill>
                  <a:srgbClr val="FF0000"/>
                </a:solidFill>
              </a:rPr>
              <a:t>„I“</a:t>
            </a:r>
            <a:r>
              <a:rPr lang="cs-CZ" dirty="0"/>
              <a:t> Součinnostní kmitočet</a:t>
            </a:r>
          </a:p>
        </p:txBody>
      </p:sp>
      <p:sp>
        <p:nvSpPr>
          <p:cNvPr id="3" name="Zástupný symbol pro obsah 2"/>
          <p:cNvSpPr>
            <a:spLocks noGrp="1"/>
          </p:cNvSpPr>
          <p:nvPr>
            <p:ph idx="1"/>
          </p:nvPr>
        </p:nvSpPr>
        <p:spPr/>
        <p:txBody>
          <a:bodyPr>
            <a:normAutofit fontScale="92500" lnSpcReduction="20000"/>
          </a:bodyPr>
          <a:lstStyle/>
          <a:p>
            <a:pPr>
              <a:defRPr/>
            </a:pPr>
            <a:r>
              <a:rPr lang="cs-CZ" dirty="0"/>
              <a:t>Je používán na OPIS MV-GŘ HZS ČR a všech operačních střediscích HZS kraje</a:t>
            </a:r>
          </a:p>
          <a:p>
            <a:pPr>
              <a:defRPr/>
            </a:pPr>
            <a:r>
              <a:rPr lang="cs-CZ" dirty="0"/>
              <a:t>Je používán při spojení v rádiové síti náčelníka štábu</a:t>
            </a:r>
          </a:p>
          <a:p>
            <a:pPr>
              <a:defRPr/>
            </a:pPr>
            <a:r>
              <a:rPr lang="cs-CZ" dirty="0">
                <a:solidFill>
                  <a:srgbClr val="FF0000"/>
                </a:solidFill>
              </a:rPr>
              <a:t>Je používán pro součinnostní spojení s letadlem, vrtulníkem, jednotkami PO ostatních zřizovatelů  a dalšími složkami IZS</a:t>
            </a:r>
          </a:p>
          <a:p>
            <a:pPr>
              <a:defRPr/>
            </a:pPr>
            <a:r>
              <a:rPr lang="cs-CZ" dirty="0">
                <a:solidFill>
                  <a:srgbClr val="FF0000"/>
                </a:solidFill>
              </a:rPr>
              <a:t>Je používán pro spojení při přesunu odřadu mimo území vlastního HZS kraje</a:t>
            </a:r>
          </a:p>
          <a:p>
            <a:pPr>
              <a:defRPr/>
            </a:pPr>
            <a:r>
              <a:rPr lang="cs-CZ" dirty="0"/>
              <a:t>Může být propojován do určeného DIR kanálu</a:t>
            </a:r>
          </a:p>
          <a:p>
            <a:pPr>
              <a:defRPr/>
            </a:pPr>
            <a:endParaRPr lang="cs-CZ" dirty="0">
              <a:solidFill>
                <a:srgbClr val="FF0000"/>
              </a:solidFill>
            </a:endParaRPr>
          </a:p>
          <a:p>
            <a:pPr marL="0" indent="0">
              <a:buNone/>
            </a:pPr>
            <a:endParaRPr lang="cs-CZ" dirty="0"/>
          </a:p>
        </p:txBody>
      </p:sp>
    </p:spTree>
    <p:extLst>
      <p:ext uri="{BB962C8B-B14F-4D97-AF65-F5344CB8AC3E}">
        <p14:creationId xmlns:p14="http://schemas.microsoft.com/office/powerpoint/2010/main" val="148641889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1417638"/>
          </a:xfrm>
        </p:spPr>
        <p:txBody>
          <a:bodyPr/>
          <a:lstStyle/>
          <a:p>
            <a:r>
              <a:rPr lang="cs-CZ" dirty="0">
                <a:solidFill>
                  <a:srgbClr val="FF0000"/>
                </a:solidFill>
              </a:rPr>
              <a:t>„K“ </a:t>
            </a:r>
            <a:r>
              <a:rPr lang="cs-CZ" dirty="0"/>
              <a:t>Zásahový kmitočet </a:t>
            </a:r>
          </a:p>
        </p:txBody>
      </p:sp>
      <p:sp>
        <p:nvSpPr>
          <p:cNvPr id="3" name="Zástupný symbol pro obsah 2"/>
          <p:cNvSpPr>
            <a:spLocks noGrp="1"/>
          </p:cNvSpPr>
          <p:nvPr>
            <p:ph idx="1"/>
          </p:nvPr>
        </p:nvSpPr>
        <p:spPr/>
        <p:txBody>
          <a:bodyPr/>
          <a:lstStyle/>
          <a:p>
            <a:pPr>
              <a:defRPr/>
            </a:pPr>
            <a:r>
              <a:rPr lang="cs-CZ" dirty="0"/>
              <a:t>Smí být používán jen při komunikaci jednotek PO</a:t>
            </a:r>
          </a:p>
          <a:p>
            <a:pPr>
              <a:defRPr/>
            </a:pPr>
            <a:r>
              <a:rPr lang="cs-CZ" dirty="0">
                <a:solidFill>
                  <a:srgbClr val="FF0000"/>
                </a:solidFill>
              </a:rPr>
              <a:t>Smí být používán jen v prostoru zásahu (včetně prověřovacího a taktického cvičení)</a:t>
            </a:r>
          </a:p>
          <a:p>
            <a:pPr>
              <a:defRPr/>
            </a:pPr>
            <a:r>
              <a:rPr lang="cs-CZ" dirty="0"/>
              <a:t>O jeho použití rozhoduje velitel zásahu (štáb)</a:t>
            </a:r>
          </a:p>
          <a:p>
            <a:pPr>
              <a:defRPr/>
            </a:pPr>
            <a:r>
              <a:rPr lang="cs-CZ" dirty="0"/>
              <a:t>Je velitelem zásahu (štábem) používán prioritně jako zásahový</a:t>
            </a:r>
          </a:p>
          <a:p>
            <a:pPr>
              <a:defRPr/>
            </a:pPr>
            <a:r>
              <a:rPr lang="cs-CZ" dirty="0"/>
              <a:t>Může být propojován do určeného DIR kanálu</a:t>
            </a:r>
          </a:p>
          <a:p>
            <a:pPr marL="0" indent="0">
              <a:buNone/>
            </a:pPr>
            <a:endParaRPr lang="cs-CZ" dirty="0"/>
          </a:p>
        </p:txBody>
      </p:sp>
    </p:spTree>
    <p:extLst>
      <p:ext uri="{BB962C8B-B14F-4D97-AF65-F5344CB8AC3E}">
        <p14:creationId xmlns:p14="http://schemas.microsoft.com/office/powerpoint/2010/main" val="37629758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1417638"/>
          </a:xfrm>
        </p:spPr>
        <p:txBody>
          <a:bodyPr/>
          <a:lstStyle/>
          <a:p>
            <a:r>
              <a:rPr lang="cs-CZ" dirty="0"/>
              <a:t>„N“ Zásahový kmitočet</a:t>
            </a:r>
          </a:p>
        </p:txBody>
      </p:sp>
      <p:sp>
        <p:nvSpPr>
          <p:cNvPr id="3" name="Zástupný symbol pro obsah 2"/>
          <p:cNvSpPr>
            <a:spLocks noGrp="1"/>
          </p:cNvSpPr>
          <p:nvPr>
            <p:ph idx="1"/>
          </p:nvPr>
        </p:nvSpPr>
        <p:spPr/>
        <p:txBody>
          <a:bodyPr/>
          <a:lstStyle/>
          <a:p>
            <a:pPr>
              <a:defRPr/>
            </a:pPr>
            <a:r>
              <a:rPr lang="cs-CZ" dirty="0"/>
              <a:t>Smí být používán jen při komunikaci jednotek PO</a:t>
            </a:r>
          </a:p>
          <a:p>
            <a:pPr>
              <a:defRPr/>
            </a:pPr>
            <a:r>
              <a:rPr lang="cs-CZ" dirty="0">
                <a:solidFill>
                  <a:srgbClr val="FF0000"/>
                </a:solidFill>
              </a:rPr>
              <a:t>Smí být používán jen v prostoru zásahu (včetně prověřovacího a taktického cvičení)</a:t>
            </a:r>
          </a:p>
          <a:p>
            <a:pPr>
              <a:defRPr/>
            </a:pPr>
            <a:r>
              <a:rPr lang="cs-CZ" dirty="0"/>
              <a:t>Jeho použití rozhoduje velitel zásahu (štáb)</a:t>
            </a:r>
          </a:p>
          <a:p>
            <a:pPr>
              <a:defRPr/>
            </a:pPr>
            <a:r>
              <a:rPr lang="cs-CZ" dirty="0"/>
              <a:t>V případě potřeby je určen prioritně ke komunikaci lezecké skupiny ve vrtulníku</a:t>
            </a:r>
          </a:p>
          <a:p>
            <a:pPr>
              <a:defRPr/>
            </a:pPr>
            <a:r>
              <a:rPr lang="cs-CZ" dirty="0"/>
              <a:t>Může být propojován do určeného DIR kanálu</a:t>
            </a:r>
          </a:p>
          <a:p>
            <a:pPr marL="0" indent="0">
              <a:buNone/>
            </a:pPr>
            <a:endParaRPr lang="cs-CZ" dirty="0"/>
          </a:p>
        </p:txBody>
      </p:sp>
    </p:spTree>
    <p:extLst>
      <p:ext uri="{BB962C8B-B14F-4D97-AF65-F5344CB8AC3E}">
        <p14:creationId xmlns:p14="http://schemas.microsoft.com/office/powerpoint/2010/main" val="2719387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 Datový kmitočet</a:t>
            </a:r>
          </a:p>
        </p:txBody>
      </p:sp>
      <p:sp>
        <p:nvSpPr>
          <p:cNvPr id="3" name="Zástupný symbol pro obsah 2"/>
          <p:cNvSpPr>
            <a:spLocks noGrp="1"/>
          </p:cNvSpPr>
          <p:nvPr>
            <p:ph idx="1"/>
          </p:nvPr>
        </p:nvSpPr>
        <p:spPr/>
        <p:txBody>
          <a:bodyPr/>
          <a:lstStyle/>
          <a:p>
            <a:pPr>
              <a:defRPr/>
            </a:pPr>
            <a:r>
              <a:rPr lang="cs-CZ" dirty="0">
                <a:solidFill>
                  <a:srgbClr val="FF0000"/>
                </a:solidFill>
              </a:rPr>
              <a:t>Slouží k přenosu dat (např. příkazu k výjezdu, pro paging apod.)</a:t>
            </a:r>
          </a:p>
          <a:p>
            <a:pPr>
              <a:defRPr/>
            </a:pPr>
            <a:r>
              <a:rPr lang="cs-CZ" dirty="0"/>
              <a:t>Nesmí být používán pro hlasové komunikace - „M+“/„G+“ propojovací kmitočty </a:t>
            </a:r>
          </a:p>
          <a:p>
            <a:pPr>
              <a:defRPr/>
            </a:pPr>
            <a:r>
              <a:rPr lang="cs-CZ" dirty="0"/>
              <a:t>Je používán pro propojení SCC  a radiostanice velitele zásahu (štábu)</a:t>
            </a:r>
          </a:p>
          <a:p>
            <a:pPr>
              <a:defRPr/>
            </a:pPr>
            <a:r>
              <a:rPr lang="cs-CZ" dirty="0"/>
              <a:t>Je velitelem zásahu (štábem) používán prioritně jako propojovací/ záložní propojovací</a:t>
            </a:r>
          </a:p>
          <a:p>
            <a:pPr marL="0" indent="0">
              <a:buNone/>
            </a:pPr>
            <a:endParaRPr lang="cs-CZ" dirty="0"/>
          </a:p>
        </p:txBody>
      </p:sp>
    </p:spTree>
    <p:extLst>
      <p:ext uri="{BB962C8B-B14F-4D97-AF65-F5344CB8AC3E}">
        <p14:creationId xmlns:p14="http://schemas.microsoft.com/office/powerpoint/2010/main" val="23560461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1417638"/>
          </a:xfrm>
        </p:spPr>
        <p:txBody>
          <a:bodyPr/>
          <a:lstStyle/>
          <a:p>
            <a:r>
              <a:rPr lang="cs-CZ" dirty="0"/>
              <a:t>„</a:t>
            </a:r>
            <a:r>
              <a:rPr lang="cs-CZ" dirty="0" err="1"/>
              <a:t>U“a„Y</a:t>
            </a:r>
            <a:r>
              <a:rPr lang="cs-CZ" dirty="0"/>
              <a:t>“ Společné kmitočty</a:t>
            </a:r>
          </a:p>
        </p:txBody>
      </p:sp>
      <p:sp>
        <p:nvSpPr>
          <p:cNvPr id="3" name="Zástupný symbol pro obsah 2"/>
          <p:cNvSpPr>
            <a:spLocks noGrp="1"/>
          </p:cNvSpPr>
          <p:nvPr>
            <p:ph idx="1"/>
          </p:nvPr>
        </p:nvSpPr>
        <p:spPr/>
        <p:txBody>
          <a:bodyPr>
            <a:normAutofit/>
          </a:bodyPr>
          <a:lstStyle/>
          <a:p>
            <a:pPr marL="0" indent="0">
              <a:buNone/>
            </a:pPr>
            <a:endParaRPr lang="cs-CZ" sz="2400" dirty="0" smtClean="0"/>
          </a:p>
          <a:p>
            <a:pPr>
              <a:defRPr/>
            </a:pPr>
            <a:r>
              <a:rPr lang="cs-CZ" sz="2400" dirty="0">
                <a:solidFill>
                  <a:srgbClr val="FF0000"/>
                </a:solidFill>
              </a:rPr>
              <a:t>Jsou používány v rádiových sítích při činnostech nesouvisejících se záchrannými </a:t>
            </a:r>
            <a:br>
              <a:rPr lang="cs-CZ" sz="2400" dirty="0">
                <a:solidFill>
                  <a:srgbClr val="FF0000"/>
                </a:solidFill>
              </a:rPr>
            </a:br>
            <a:r>
              <a:rPr lang="cs-CZ" sz="2400" dirty="0">
                <a:solidFill>
                  <a:srgbClr val="FF0000"/>
                </a:solidFill>
              </a:rPr>
              <a:t>a likvidačními  pracemi jednotek PO</a:t>
            </a:r>
          </a:p>
          <a:p>
            <a:pPr>
              <a:defRPr/>
            </a:pPr>
            <a:r>
              <a:rPr lang="cs-CZ" sz="2400" dirty="0">
                <a:solidFill>
                  <a:srgbClr val="FF0000"/>
                </a:solidFill>
              </a:rPr>
              <a:t>Nesmí být používány při zásahu</a:t>
            </a:r>
          </a:p>
          <a:p>
            <a:pPr>
              <a:defRPr/>
            </a:pPr>
            <a:r>
              <a:rPr lang="cs-CZ" sz="2400" dirty="0"/>
              <a:t>Smí být provozovány jen na přenosných radiostanicích</a:t>
            </a:r>
          </a:p>
          <a:p>
            <a:pPr>
              <a:defRPr/>
            </a:pPr>
            <a:endParaRPr lang="cs-CZ" sz="2400" dirty="0"/>
          </a:p>
          <a:p>
            <a:pPr marL="0" indent="0">
              <a:buNone/>
            </a:pPr>
            <a:endParaRPr lang="cs-CZ" sz="2400" dirty="0"/>
          </a:p>
        </p:txBody>
      </p:sp>
    </p:spTree>
    <p:extLst>
      <p:ext uri="{BB962C8B-B14F-4D97-AF65-F5344CB8AC3E}">
        <p14:creationId xmlns:p14="http://schemas.microsoft.com/office/powerpoint/2010/main" val="3054929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Okresní kmitočty</a:t>
            </a:r>
          </a:p>
        </p:txBody>
      </p:sp>
      <p:sp>
        <p:nvSpPr>
          <p:cNvPr id="3" name="Zástupný symbol pro obsah 2"/>
          <p:cNvSpPr>
            <a:spLocks noGrp="1"/>
          </p:cNvSpPr>
          <p:nvPr>
            <p:ph idx="1"/>
          </p:nvPr>
        </p:nvSpPr>
        <p:spPr/>
        <p:txBody>
          <a:bodyPr>
            <a:normAutofit/>
          </a:bodyPr>
          <a:lstStyle/>
          <a:p>
            <a:pPr marL="0" indent="0">
              <a:buNone/>
            </a:pPr>
            <a:endParaRPr lang="cs-CZ" sz="2400" dirty="0" smtClean="0"/>
          </a:p>
          <a:p>
            <a:pPr>
              <a:defRPr/>
            </a:pPr>
            <a:r>
              <a:rPr lang="cs-CZ" sz="2400" dirty="0"/>
              <a:t>Jsou používány pro komunikaci mezi základnovými a pohyblivými radiostanicemi, případně pro komunikaci mezi pohyblivými radiostanicemi navzájem</a:t>
            </a:r>
          </a:p>
          <a:p>
            <a:pPr>
              <a:defRPr/>
            </a:pPr>
            <a:r>
              <a:rPr lang="cs-CZ" sz="2400" dirty="0"/>
              <a:t>značené písmeny </a:t>
            </a:r>
            <a:r>
              <a:rPr lang="cs-CZ" sz="2400" dirty="0">
                <a:solidFill>
                  <a:srgbClr val="FF0000"/>
                </a:solidFill>
              </a:rPr>
              <a:t>„F“, „G“, „H“, „J“, „L“, „M“, „P“</a:t>
            </a:r>
          </a:p>
          <a:p>
            <a:pPr marL="0" indent="0">
              <a:buNone/>
            </a:pPr>
            <a:endParaRPr lang="cs-CZ" sz="2400" dirty="0"/>
          </a:p>
        </p:txBody>
      </p:sp>
    </p:spTree>
    <p:extLst>
      <p:ext uri="{BB962C8B-B14F-4D97-AF65-F5344CB8AC3E}">
        <p14:creationId xmlns:p14="http://schemas.microsoft.com/office/powerpoint/2010/main" val="362602894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1417638"/>
          </a:xfrm>
        </p:spPr>
        <p:txBody>
          <a:bodyPr/>
          <a:lstStyle/>
          <a:p>
            <a:r>
              <a:rPr lang="cs-CZ" dirty="0"/>
              <a:t>Volací značka radiostanice</a:t>
            </a:r>
          </a:p>
        </p:txBody>
      </p:sp>
      <p:sp>
        <p:nvSpPr>
          <p:cNvPr id="3" name="Zástupný symbol pro obsah 2"/>
          <p:cNvSpPr>
            <a:spLocks noGrp="1"/>
          </p:cNvSpPr>
          <p:nvPr>
            <p:ph idx="1"/>
          </p:nvPr>
        </p:nvSpPr>
        <p:spPr/>
        <p:txBody>
          <a:bodyPr>
            <a:normAutofit fontScale="70000" lnSpcReduction="20000"/>
          </a:bodyPr>
          <a:lstStyle/>
          <a:p>
            <a:pPr marL="514350" indent="-514350">
              <a:buNone/>
              <a:defRPr/>
            </a:pPr>
            <a:r>
              <a:rPr lang="cs-CZ" sz="2900" dirty="0"/>
              <a:t>Rozdělení volacích značek:</a:t>
            </a:r>
            <a:r>
              <a:rPr lang="cs-CZ" sz="2900" dirty="0">
                <a:solidFill>
                  <a:srgbClr val="FF0000"/>
                </a:solidFill>
              </a:rPr>
              <a:t> 1) Uvedené v dokladu nebo povolení.</a:t>
            </a:r>
          </a:p>
          <a:p>
            <a:pPr marL="514350" indent="-514350">
              <a:buNone/>
              <a:defRPr/>
            </a:pPr>
            <a:r>
              <a:rPr lang="cs-CZ" sz="2900" dirty="0">
                <a:solidFill>
                  <a:srgbClr val="FF0000"/>
                </a:solidFill>
              </a:rPr>
              <a:t>                                       2) Otevřené.</a:t>
            </a:r>
          </a:p>
          <a:p>
            <a:pPr marL="514350" indent="-514350">
              <a:buNone/>
              <a:defRPr/>
            </a:pPr>
            <a:r>
              <a:rPr lang="cs-CZ" sz="2900" dirty="0">
                <a:solidFill>
                  <a:srgbClr val="FF0000"/>
                </a:solidFill>
              </a:rPr>
              <a:t>                                       3) Oběžníkové.</a:t>
            </a:r>
          </a:p>
          <a:p>
            <a:pPr marL="514350" indent="-514350">
              <a:buNone/>
              <a:defRPr/>
            </a:pPr>
            <a:r>
              <a:rPr lang="cs-CZ" sz="2900" dirty="0">
                <a:solidFill>
                  <a:srgbClr val="FF0000"/>
                </a:solidFill>
              </a:rPr>
              <a:t>                                       4) Stálé</a:t>
            </a:r>
          </a:p>
          <a:p>
            <a:pPr marL="514350" indent="-514350">
              <a:buFont typeface="+mj-lt"/>
              <a:buAutoNum type="arabicPeriod"/>
              <a:defRPr/>
            </a:pPr>
            <a:r>
              <a:rPr lang="cs-CZ" sz="2900" dirty="0"/>
              <a:t>Mají tvar např. PTU 101. </a:t>
            </a:r>
            <a:r>
              <a:rPr lang="cs-CZ" sz="2900" dirty="0" smtClean="0"/>
              <a:t> </a:t>
            </a:r>
            <a:r>
              <a:rPr lang="cs-CZ" sz="2900" dirty="0"/>
              <a:t>TU - odpovídá územnímu členění                                                                  101 - blíže specifikují RDST (základnových, vozidlových a přenosných radiostanic)   používají se v rádiových sítích ARS, kromě rádiových  sítí zřizovaných na místě zásahu</a:t>
            </a:r>
          </a:p>
          <a:p>
            <a:pPr marL="514350" indent="-514350">
              <a:buFont typeface="+mj-lt"/>
              <a:buAutoNum type="arabicPeriod"/>
              <a:defRPr/>
            </a:pPr>
            <a:r>
              <a:rPr lang="cs-CZ" sz="2900" dirty="0"/>
              <a:t>mají podobu názvu funkcí u zásahu, resp. složky IZS, např. "velitel  zásahu", "strojník“</a:t>
            </a:r>
          </a:p>
          <a:p>
            <a:pPr marL="514350" indent="-514350">
              <a:buFont typeface="+mj-lt"/>
              <a:buAutoNum type="arabicPeriod"/>
              <a:defRPr/>
            </a:pPr>
            <a:r>
              <a:rPr lang="cs-CZ" sz="2900" dirty="0"/>
              <a:t>má tvar " všem, všem, všem " má právo ji použít řídící rádiová stanice ve své rádiové síti pro  předání zprávy, která je určena všem, většině nebo předem určeným radiostanicím vlastní sítě.</a:t>
            </a:r>
          </a:p>
          <a:p>
            <a:pPr marL="514350" indent="-514350">
              <a:buFont typeface="+mj-lt"/>
              <a:buAutoNum type="arabicPeriod"/>
              <a:defRPr/>
            </a:pPr>
            <a:r>
              <a:rPr lang="cs-CZ" sz="2900" dirty="0"/>
              <a:t>Jsou přiřazené k funkcím např.:        </a:t>
            </a:r>
            <a:r>
              <a:rPr lang="cs-CZ" sz="2900" dirty="0" smtClean="0"/>
              <a:t>PTU </a:t>
            </a:r>
            <a:r>
              <a:rPr lang="cs-CZ" sz="2900" dirty="0"/>
              <a:t>500 - velící důstojník územního odboru HZS kraje</a:t>
            </a:r>
          </a:p>
          <a:p>
            <a:pPr marL="514350" indent="-514350">
              <a:buNone/>
              <a:defRPr/>
            </a:pPr>
            <a:r>
              <a:rPr lang="cs-CZ" sz="2800" dirty="0"/>
              <a:t> </a:t>
            </a:r>
          </a:p>
          <a:p>
            <a:pPr marL="0" indent="0">
              <a:buNone/>
            </a:pPr>
            <a:endParaRPr lang="cs-CZ" sz="2400" dirty="0"/>
          </a:p>
        </p:txBody>
      </p:sp>
    </p:spTree>
    <p:extLst>
      <p:ext uri="{BB962C8B-B14F-4D97-AF65-F5344CB8AC3E}">
        <p14:creationId xmlns:p14="http://schemas.microsoft.com/office/powerpoint/2010/main" val="34077332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908720"/>
          </a:xfrm>
        </p:spPr>
        <p:txBody>
          <a:bodyPr/>
          <a:lstStyle/>
          <a:p>
            <a:r>
              <a:rPr lang="cs-CZ" dirty="0"/>
              <a:t>Dělení radiostanic</a:t>
            </a:r>
          </a:p>
        </p:txBody>
      </p:sp>
      <p:sp>
        <p:nvSpPr>
          <p:cNvPr id="3" name="Zástupný symbol pro obsah 2"/>
          <p:cNvSpPr>
            <a:spLocks noGrp="1"/>
          </p:cNvSpPr>
          <p:nvPr>
            <p:ph idx="1"/>
          </p:nvPr>
        </p:nvSpPr>
        <p:spPr>
          <a:xfrm>
            <a:off x="467544" y="908720"/>
            <a:ext cx="8219256" cy="5949280"/>
          </a:xfrm>
        </p:spPr>
        <p:txBody>
          <a:bodyPr>
            <a:normAutofit fontScale="85000" lnSpcReduction="20000"/>
          </a:bodyPr>
          <a:lstStyle/>
          <a:p>
            <a:pPr>
              <a:defRPr/>
            </a:pPr>
            <a:r>
              <a:rPr lang="cs-CZ" sz="3100" dirty="0"/>
              <a:t>Podle druhů: </a:t>
            </a:r>
            <a:endParaRPr lang="cs-CZ" sz="3100" dirty="0" smtClean="0"/>
          </a:p>
          <a:p>
            <a:pPr marL="0" indent="0">
              <a:buNone/>
              <a:defRPr/>
            </a:pPr>
            <a:r>
              <a:rPr lang="cs-CZ" sz="3100" dirty="0"/>
              <a:t>	</a:t>
            </a:r>
            <a:r>
              <a:rPr lang="cs-CZ" sz="3100" dirty="0" smtClean="0"/>
              <a:t>1</a:t>
            </a:r>
            <a:r>
              <a:rPr lang="cs-CZ" sz="3100" dirty="0"/>
              <a:t>) základnová</a:t>
            </a:r>
          </a:p>
          <a:p>
            <a:pPr>
              <a:buFont typeface="Arial" charset="0"/>
              <a:buNone/>
              <a:defRPr/>
            </a:pPr>
            <a:r>
              <a:rPr lang="cs-CZ" sz="3100" dirty="0"/>
              <a:t>            </a:t>
            </a:r>
            <a:r>
              <a:rPr lang="cs-CZ" sz="3100" dirty="0" smtClean="0"/>
              <a:t> </a:t>
            </a:r>
            <a:r>
              <a:rPr lang="cs-CZ" sz="3100" dirty="0"/>
              <a:t>2) vozidlová  </a:t>
            </a:r>
          </a:p>
          <a:p>
            <a:pPr>
              <a:buFont typeface="Arial" charset="0"/>
              <a:buNone/>
              <a:defRPr/>
            </a:pPr>
            <a:r>
              <a:rPr lang="cs-CZ" sz="3100" dirty="0"/>
              <a:t>             </a:t>
            </a:r>
            <a:r>
              <a:rPr lang="cs-CZ" sz="3100" dirty="0" smtClean="0"/>
              <a:t>3</a:t>
            </a:r>
            <a:r>
              <a:rPr lang="cs-CZ" sz="3100" dirty="0"/>
              <a:t>) přenosná –</a:t>
            </a:r>
            <a:r>
              <a:rPr lang="cs-CZ" sz="2000" dirty="0"/>
              <a:t> rozdělujeme je pro mužstvo a velitele</a:t>
            </a:r>
            <a:r>
              <a:rPr lang="cs-CZ" sz="2000" dirty="0" smtClean="0"/>
              <a:t>.</a:t>
            </a:r>
            <a:endParaRPr lang="cs-CZ" sz="3600" dirty="0"/>
          </a:p>
          <a:p>
            <a:pPr>
              <a:defRPr/>
            </a:pPr>
            <a:r>
              <a:rPr lang="cs-CZ" sz="3100" dirty="0"/>
              <a:t>Podle funkce: </a:t>
            </a:r>
            <a:endParaRPr lang="cs-CZ" sz="3100" dirty="0" smtClean="0"/>
          </a:p>
          <a:p>
            <a:pPr marL="0" indent="0">
              <a:buNone/>
              <a:defRPr/>
            </a:pPr>
            <a:r>
              <a:rPr lang="cs-CZ" sz="3100" dirty="0"/>
              <a:t>	</a:t>
            </a:r>
            <a:r>
              <a:rPr lang="cs-CZ" sz="3100" dirty="0" smtClean="0"/>
              <a:t>1</a:t>
            </a:r>
            <a:r>
              <a:rPr lang="cs-CZ" sz="3100" dirty="0"/>
              <a:t>) kontrolní </a:t>
            </a:r>
            <a:r>
              <a:rPr lang="cs-CZ" sz="2000" dirty="0"/>
              <a:t>– je určena hlavním operátorem, zpravidla tuto funkci navíc </a:t>
            </a:r>
            <a:r>
              <a:rPr lang="cs-CZ" sz="2000" dirty="0" smtClean="0"/>
              <a:t> </a:t>
            </a:r>
          </a:p>
          <a:p>
            <a:pPr marL="0" indent="0">
              <a:buNone/>
              <a:defRPr/>
            </a:pPr>
            <a:r>
              <a:rPr lang="cs-CZ" sz="2000" dirty="0"/>
              <a:t> </a:t>
            </a:r>
            <a:r>
              <a:rPr lang="cs-CZ" sz="2000" dirty="0" smtClean="0"/>
              <a:t>                                                     vykonává </a:t>
            </a:r>
            <a:r>
              <a:rPr lang="cs-CZ" sz="2000" dirty="0"/>
              <a:t>základnová radiostanice HZS Kraje.</a:t>
            </a:r>
            <a:endParaRPr lang="cs-CZ" sz="3600" dirty="0"/>
          </a:p>
          <a:p>
            <a:pPr>
              <a:buFont typeface="Arial" charset="0"/>
              <a:buNone/>
              <a:defRPr/>
            </a:pPr>
            <a:r>
              <a:rPr lang="cs-CZ" sz="3600" dirty="0"/>
              <a:t>         </a:t>
            </a:r>
            <a:r>
              <a:rPr lang="cs-CZ" sz="3600" dirty="0" smtClean="0"/>
              <a:t> </a:t>
            </a:r>
            <a:r>
              <a:rPr lang="cs-CZ" sz="3100" dirty="0" smtClean="0"/>
              <a:t>2</a:t>
            </a:r>
            <a:r>
              <a:rPr lang="cs-CZ" sz="3100" dirty="0"/>
              <a:t>) řídící</a:t>
            </a:r>
          </a:p>
          <a:p>
            <a:pPr>
              <a:buFont typeface="Arial" charset="0"/>
              <a:buNone/>
              <a:defRPr/>
            </a:pPr>
            <a:r>
              <a:rPr lang="cs-CZ" sz="3100" dirty="0"/>
              <a:t>          </a:t>
            </a:r>
            <a:r>
              <a:rPr lang="cs-CZ" sz="3100" dirty="0" smtClean="0"/>
              <a:t>  3</a:t>
            </a:r>
            <a:r>
              <a:rPr lang="cs-CZ" sz="3100" dirty="0"/>
              <a:t>) podřízená </a:t>
            </a:r>
            <a:r>
              <a:rPr lang="cs-CZ" sz="2000" dirty="0"/>
              <a:t>– je každá radiostanice pracující v síti řídící radiostanice</a:t>
            </a:r>
            <a:r>
              <a:rPr lang="cs-CZ" sz="2000" dirty="0" smtClean="0"/>
              <a:t>.</a:t>
            </a:r>
            <a:endParaRPr lang="cs-CZ" sz="3600" dirty="0"/>
          </a:p>
          <a:p>
            <a:pPr>
              <a:defRPr/>
            </a:pPr>
            <a:r>
              <a:rPr lang="cs-CZ" sz="2800" dirty="0"/>
              <a:t>Podle použití: </a:t>
            </a:r>
            <a:endParaRPr lang="cs-CZ" sz="2800" dirty="0" smtClean="0"/>
          </a:p>
          <a:p>
            <a:pPr marL="0" indent="0">
              <a:buNone/>
              <a:defRPr/>
            </a:pPr>
            <a:r>
              <a:rPr lang="cs-CZ" sz="2800" dirty="0"/>
              <a:t>	</a:t>
            </a:r>
            <a:r>
              <a:rPr lang="cs-CZ" sz="2800" dirty="0" smtClean="0"/>
              <a:t>1</a:t>
            </a:r>
            <a:r>
              <a:rPr lang="cs-CZ" sz="2800" dirty="0"/>
              <a:t>) v provozu </a:t>
            </a:r>
            <a:r>
              <a:rPr lang="cs-CZ" sz="2000" dirty="0"/>
              <a:t>– jsou kdykoli bez omezení použitelné pro práci v rádiových sítí </a:t>
            </a:r>
            <a:endParaRPr lang="cs-CZ" sz="2000" dirty="0" smtClean="0"/>
          </a:p>
          <a:p>
            <a:pPr marL="0" indent="0">
              <a:buNone/>
              <a:defRPr/>
            </a:pPr>
            <a:r>
              <a:rPr lang="cs-CZ" sz="2000" dirty="0"/>
              <a:t> </a:t>
            </a:r>
            <a:r>
              <a:rPr lang="cs-CZ" sz="2000" dirty="0" smtClean="0"/>
              <a:t>                                                     PO </a:t>
            </a:r>
            <a:r>
              <a:rPr lang="cs-CZ" sz="2000" dirty="0"/>
              <a:t>na stanovených kmitočtech a určených volacích značek. </a:t>
            </a:r>
            <a:r>
              <a:rPr lang="cs-CZ" sz="2000" dirty="0" smtClean="0"/>
              <a:t> </a:t>
            </a:r>
            <a:endParaRPr lang="cs-CZ" sz="3600" dirty="0"/>
          </a:p>
          <a:p>
            <a:pPr>
              <a:buFont typeface="Arial" charset="0"/>
              <a:buNone/>
              <a:defRPr/>
            </a:pPr>
            <a:r>
              <a:rPr lang="cs-CZ" sz="2800" dirty="0"/>
              <a:t>            </a:t>
            </a:r>
            <a:r>
              <a:rPr lang="cs-CZ" sz="2800" dirty="0" smtClean="0"/>
              <a:t>  </a:t>
            </a:r>
            <a:r>
              <a:rPr lang="cs-CZ" sz="2800" dirty="0"/>
              <a:t>2) v záloze </a:t>
            </a:r>
            <a:r>
              <a:rPr lang="cs-CZ" sz="2000" dirty="0"/>
              <a:t>– nahrazují stanice, které byly dány do opravy. Mají stejný znak.</a:t>
            </a:r>
          </a:p>
          <a:p>
            <a:pPr>
              <a:buFont typeface="Arial" charset="0"/>
              <a:buNone/>
              <a:defRPr/>
            </a:pPr>
            <a:r>
              <a:rPr lang="cs-CZ" sz="3600" dirty="0"/>
              <a:t>          </a:t>
            </a:r>
            <a:r>
              <a:rPr lang="cs-CZ" sz="3600" dirty="0" smtClean="0"/>
              <a:t> </a:t>
            </a:r>
            <a:r>
              <a:rPr lang="cs-CZ" sz="2800" dirty="0"/>
              <a:t>3) přechovávaná – </a:t>
            </a:r>
            <a:r>
              <a:rPr lang="cs-CZ" sz="2000" dirty="0"/>
              <a:t>jsou skladovány v prostorech tomu určených a </a:t>
            </a:r>
            <a:endParaRPr lang="cs-CZ" sz="2000" dirty="0" smtClean="0"/>
          </a:p>
          <a:p>
            <a:pPr>
              <a:buFont typeface="Arial" charset="0"/>
              <a:buNone/>
              <a:defRPr/>
            </a:pPr>
            <a:r>
              <a:rPr lang="cs-CZ" sz="2000" dirty="0"/>
              <a:t> </a:t>
            </a:r>
            <a:r>
              <a:rPr lang="cs-CZ" sz="2000" dirty="0" smtClean="0"/>
              <a:t>                                                                  nesmějí </a:t>
            </a:r>
            <a:r>
              <a:rPr lang="cs-CZ" sz="2000" dirty="0"/>
              <a:t>být použity.  Použití jen na základě nového </a:t>
            </a:r>
            <a:endParaRPr lang="cs-CZ" sz="2000" dirty="0" smtClean="0"/>
          </a:p>
          <a:p>
            <a:pPr>
              <a:buFont typeface="Arial" charset="0"/>
              <a:buNone/>
              <a:defRPr/>
            </a:pPr>
            <a:r>
              <a:rPr lang="cs-CZ" sz="2000" dirty="0"/>
              <a:t> </a:t>
            </a:r>
            <a:r>
              <a:rPr lang="cs-CZ" sz="2000" dirty="0" smtClean="0"/>
              <a:t>                                                                  povolení</a:t>
            </a:r>
            <a:r>
              <a:rPr lang="cs-CZ" sz="2000" dirty="0"/>
              <a:t>.  </a:t>
            </a:r>
          </a:p>
          <a:p>
            <a:pPr marL="0" indent="0">
              <a:buNone/>
            </a:pPr>
            <a:endParaRPr lang="cs-CZ" sz="2000" dirty="0"/>
          </a:p>
        </p:txBody>
      </p:sp>
    </p:spTree>
    <p:extLst>
      <p:ext uri="{BB962C8B-B14F-4D97-AF65-F5344CB8AC3E}">
        <p14:creationId xmlns:p14="http://schemas.microsoft.com/office/powerpoint/2010/main" val="2887986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fontScale="92500" lnSpcReduction="10000"/>
          </a:bodyPr>
          <a:lstStyle/>
          <a:p>
            <a:pPr marL="0" indent="0">
              <a:buNone/>
            </a:pPr>
            <a:endParaRPr lang="cs-CZ" sz="1600" dirty="0" smtClean="0"/>
          </a:p>
          <a:p>
            <a:pPr marL="0" indent="0" algn="ctr">
              <a:buNone/>
            </a:pPr>
            <a:r>
              <a:rPr lang="cs-CZ" sz="1800" b="1" dirty="0"/>
              <a:t>Práce se sdělovacími prostředky </a:t>
            </a:r>
            <a:r>
              <a:rPr lang="cs-CZ" sz="1800" b="1" dirty="0" smtClean="0"/>
              <a:t>při </a:t>
            </a:r>
            <a:r>
              <a:rPr lang="cs-CZ" sz="1800" b="1" dirty="0"/>
              <a:t>zásahu </a:t>
            </a:r>
            <a:endParaRPr lang="cs-CZ" sz="1800" b="1" dirty="0" smtClean="0"/>
          </a:p>
          <a:p>
            <a:pPr marL="0" indent="0">
              <a:buNone/>
            </a:pPr>
            <a:r>
              <a:rPr lang="cs-CZ" sz="1600" b="1" dirty="0"/>
              <a:t> Obsahem poskytovaných informací je především informovat o prováděných opatřeních na místě zásahu:  </a:t>
            </a:r>
            <a:endParaRPr lang="cs-CZ" sz="1600" b="1" dirty="0" smtClean="0"/>
          </a:p>
          <a:p>
            <a:pPr marL="0" indent="0">
              <a:buNone/>
            </a:pPr>
            <a:r>
              <a:rPr lang="cs-CZ" sz="1600" b="1" dirty="0" smtClean="0"/>
              <a:t> Ředitel </a:t>
            </a:r>
            <a:r>
              <a:rPr lang="cs-CZ" sz="1600" b="1" dirty="0"/>
              <a:t>HZS kraje, ředitel územního odboru a velitel zásahu organizují ve vzájemné shodě poskytování informací zástupcům sdělovacích prostředků buď přímo osobně nebo prostřednictvím pověřené osoby pro styk se sdělovacími prostředky </a:t>
            </a:r>
            <a:endParaRPr lang="cs-CZ" sz="1600" b="1" dirty="0" smtClean="0"/>
          </a:p>
          <a:p>
            <a:pPr marL="0" indent="0">
              <a:buNone/>
            </a:pPr>
            <a:r>
              <a:rPr lang="cs-CZ" sz="1600" b="1" dirty="0"/>
              <a:t>Ředitel HZS kraje, ředitel územního odboru a velitel zásahu musí včas zabránit možnosti vzniku situace, kdy zástupcům sdělovacích prostředků chybí potřebné informace. Doporučují se, zejména následující postupy a činnosti: </a:t>
            </a:r>
            <a:endParaRPr lang="cs-CZ" sz="1600" b="1" dirty="0" smtClean="0"/>
          </a:p>
          <a:p>
            <a:pPr>
              <a:buAutoNum type="alphaLcParenR"/>
            </a:pPr>
            <a:r>
              <a:rPr lang="cs-CZ" sz="1600" b="1" dirty="0" smtClean="0"/>
              <a:t>nečekat </a:t>
            </a:r>
            <a:r>
              <a:rPr lang="cs-CZ" sz="1600" b="1" dirty="0"/>
              <a:t>na vznik výše uvedené situace, reagovat včas, být aktivní vůči sdělovacím prostředkům, </a:t>
            </a:r>
            <a:endParaRPr lang="cs-CZ" sz="1600" b="1" dirty="0" smtClean="0"/>
          </a:p>
          <a:p>
            <a:pPr>
              <a:buAutoNum type="alphaLcParenR"/>
            </a:pPr>
            <a:r>
              <a:rPr lang="cs-CZ" sz="1600" b="1" dirty="0" smtClean="0"/>
              <a:t>vymezit </a:t>
            </a:r>
            <a:r>
              <a:rPr lang="cs-CZ" sz="1600" b="1" dirty="0"/>
              <a:t>stanoviště pro informování sdělovacích prostředků,  </a:t>
            </a:r>
            <a:endParaRPr lang="cs-CZ" sz="1600" b="1" dirty="0" smtClean="0"/>
          </a:p>
          <a:p>
            <a:pPr>
              <a:buAutoNum type="alphaLcParenR"/>
            </a:pPr>
            <a:r>
              <a:rPr lang="cs-CZ" sz="1600" b="1" dirty="0" smtClean="0"/>
              <a:t>vyžadovat </a:t>
            </a:r>
            <a:r>
              <a:rPr lang="cs-CZ" sz="1600" b="1" dirty="0"/>
              <a:t>zřetelné označení zástupců sdělovacích prostředků na místě zásahu, </a:t>
            </a:r>
            <a:endParaRPr lang="cs-CZ" sz="1600" b="1" dirty="0" smtClean="0"/>
          </a:p>
          <a:p>
            <a:pPr>
              <a:buAutoNum type="alphaLcParenR"/>
            </a:pPr>
            <a:r>
              <a:rPr lang="cs-CZ" sz="1600" b="1" dirty="0" smtClean="0"/>
              <a:t>být </a:t>
            </a:r>
            <a:r>
              <a:rPr lang="cs-CZ" sz="1600" b="1" dirty="0"/>
              <a:t>připraven na předání objektivních a ověřených informací, </a:t>
            </a:r>
            <a:endParaRPr lang="cs-CZ" sz="1600" b="1" dirty="0" smtClean="0"/>
          </a:p>
          <a:p>
            <a:pPr>
              <a:buAutoNum type="alphaLcParenR"/>
            </a:pPr>
            <a:r>
              <a:rPr lang="cs-CZ" sz="1600" b="1" dirty="0" smtClean="0"/>
              <a:t>nepředávat </a:t>
            </a:r>
            <a:r>
              <a:rPr lang="cs-CZ" sz="1600" b="1" dirty="0"/>
              <a:t>informace týkající se osobních nebo průmyslových údajů </a:t>
            </a:r>
            <a:r>
              <a:rPr lang="cs-CZ" sz="1600" b="1" dirty="0" smtClean="0"/>
              <a:t>postižených,</a:t>
            </a:r>
          </a:p>
          <a:p>
            <a:pPr>
              <a:buAutoNum type="alphaLcParenR"/>
            </a:pPr>
            <a:r>
              <a:rPr lang="cs-CZ" sz="1600" b="1" dirty="0" smtClean="0"/>
              <a:t>využívat </a:t>
            </a:r>
            <a:r>
              <a:rPr lang="cs-CZ" sz="1600" b="1" dirty="0"/>
              <a:t>především osobního styku se zástupci sdělovacích prostředků, tzn. nepředávat významné informace zprostředkovaně (zabrání se tak nepřesnostem a zkreslení), </a:t>
            </a:r>
            <a:endParaRPr lang="cs-CZ" sz="1600" b="1" dirty="0" smtClean="0"/>
          </a:p>
          <a:p>
            <a:pPr>
              <a:buAutoNum type="alphaLcParenR"/>
            </a:pPr>
            <a:r>
              <a:rPr lang="cs-CZ" sz="1600" b="1" dirty="0" smtClean="0"/>
              <a:t>stanovit </a:t>
            </a:r>
            <a:r>
              <a:rPr lang="cs-CZ" sz="1600" b="1" dirty="0"/>
              <a:t>místo a čas kontaktu se zástupci sdělovacích prostředků a včas tuto informaci zveřejnit </a:t>
            </a:r>
            <a:r>
              <a:rPr lang="cs-CZ" sz="1600" b="1" dirty="0" smtClean="0"/>
              <a:t>í </a:t>
            </a:r>
            <a:r>
              <a:rPr lang="cs-CZ" sz="1600" b="1" dirty="0"/>
              <a:t>a každé další informace stanovit čas a místo pro podání další informace, </a:t>
            </a:r>
            <a:endParaRPr lang="cs-CZ" sz="1600" b="1" dirty="0" smtClean="0"/>
          </a:p>
          <a:p>
            <a:pPr>
              <a:buAutoNum type="alphaLcParenR"/>
            </a:pPr>
            <a:r>
              <a:rPr lang="cs-CZ" sz="1600" b="1" dirty="0" smtClean="0"/>
              <a:t>při </a:t>
            </a:r>
            <a:r>
              <a:rPr lang="cs-CZ" sz="1600" b="1" dirty="0"/>
              <a:t>dlouhotrvajícím zásahu stanovit systém předávání pravidelných informací včetně určení osoby nebo orgánu, který informace bude poskytovat, </a:t>
            </a:r>
            <a:endParaRPr lang="cs-CZ" sz="1600" b="1" dirty="0" smtClean="0"/>
          </a:p>
          <a:p>
            <a:pPr>
              <a:buAutoNum type="alphaLcParenR"/>
            </a:pPr>
            <a:r>
              <a:rPr lang="cs-CZ" sz="1600" b="1" dirty="0" smtClean="0"/>
              <a:t>pokud </a:t>
            </a:r>
            <a:r>
              <a:rPr lang="cs-CZ" sz="1600" b="1" dirty="0"/>
              <a:t>to situace dovolí, umožnit prohlídku objektu nebo místa události, případně umožnit společnou obhlídku, např. pomocí hromadného dopravního prostředku, v doprovodu a za předchozího souhlasu majitele, uživatele nebo správce objektu, </a:t>
            </a:r>
            <a:endParaRPr lang="cs-CZ" sz="1600" b="1" dirty="0" smtClean="0"/>
          </a:p>
          <a:p>
            <a:pPr>
              <a:buAutoNum type="alphaLcParenR"/>
            </a:pPr>
            <a:r>
              <a:rPr lang="cs-CZ" sz="1600" b="1" dirty="0" smtClean="0"/>
              <a:t>předávané </a:t>
            </a:r>
            <a:r>
              <a:rPr lang="cs-CZ" sz="1600" b="1" dirty="0"/>
              <a:t>informace lze doplnit dle možnosti o videozáznam, fotografii (kromě záběrů podoby osob, obětí nebo zraněných) nebo situační nákresy za předchozího souhlasu majitele, uživatele nebo správce objektu, </a:t>
            </a:r>
            <a:endParaRPr lang="cs-CZ" sz="1600" b="1" dirty="0" smtClean="0"/>
          </a:p>
          <a:p>
            <a:pPr>
              <a:buAutoNum type="alphaLcParenR"/>
            </a:pPr>
            <a:r>
              <a:rPr lang="cs-CZ" sz="1600" b="1" dirty="0" smtClean="0"/>
              <a:t>posoudit</a:t>
            </a:r>
            <a:r>
              <a:rPr lang="cs-CZ" sz="1600" b="1" dirty="0"/>
              <a:t>, zda je vhodné předávat informace přímo v místě události nebo v jiném prostředí či objektu. </a:t>
            </a:r>
          </a:p>
        </p:txBody>
      </p:sp>
    </p:spTree>
    <p:extLst>
      <p:ext uri="{BB962C8B-B14F-4D97-AF65-F5344CB8AC3E}">
        <p14:creationId xmlns:p14="http://schemas.microsoft.com/office/powerpoint/2010/main" val="36703703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836712"/>
          </a:xfrm>
        </p:spPr>
        <p:txBody>
          <a:bodyPr/>
          <a:lstStyle/>
          <a:p>
            <a:r>
              <a:rPr lang="cs-CZ" dirty="0"/>
              <a:t>Řídící radiostanice</a:t>
            </a:r>
          </a:p>
        </p:txBody>
      </p:sp>
      <p:sp>
        <p:nvSpPr>
          <p:cNvPr id="3" name="Zástupný symbol pro obsah 2"/>
          <p:cNvSpPr>
            <a:spLocks noGrp="1"/>
          </p:cNvSpPr>
          <p:nvPr>
            <p:ph idx="1"/>
          </p:nvPr>
        </p:nvSpPr>
        <p:spPr>
          <a:xfrm>
            <a:off x="467544" y="836712"/>
            <a:ext cx="8219256" cy="6021288"/>
          </a:xfrm>
        </p:spPr>
        <p:txBody>
          <a:bodyPr>
            <a:normAutofit/>
          </a:bodyPr>
          <a:lstStyle/>
          <a:p>
            <a:pPr marL="0" indent="0">
              <a:buNone/>
            </a:pPr>
            <a:endParaRPr lang="cs-CZ" sz="2400" dirty="0" smtClean="0"/>
          </a:p>
          <a:p>
            <a:pPr marL="0" indent="0">
              <a:buNone/>
            </a:pPr>
            <a:endParaRPr lang="cs-CZ" sz="2400" dirty="0" smtClean="0"/>
          </a:p>
          <a:p>
            <a:pPr>
              <a:buFont typeface="Arial" charset="0"/>
              <a:buNone/>
              <a:defRPr/>
            </a:pPr>
            <a:r>
              <a:rPr lang="cs-CZ" sz="2400" dirty="0"/>
              <a:t>Pro rádiovou síť HZS ČR je řídící radiostanicí radiostanice MV GŘ HZS ČR. Řídící radiostanici pro rádiový směr nebo síť je:</a:t>
            </a:r>
          </a:p>
          <a:p>
            <a:pPr>
              <a:buFont typeface="Arial" charset="0"/>
              <a:buNone/>
              <a:defRPr/>
            </a:pPr>
            <a:endParaRPr lang="cs-CZ" sz="2400" dirty="0">
              <a:solidFill>
                <a:srgbClr val="FF0000"/>
              </a:solidFill>
            </a:endParaRPr>
          </a:p>
          <a:p>
            <a:pPr>
              <a:defRPr/>
            </a:pPr>
            <a:r>
              <a:rPr lang="cs-CZ" sz="2400" dirty="0">
                <a:solidFill>
                  <a:srgbClr val="FF0000"/>
                </a:solidFill>
              </a:rPr>
              <a:t>Základnová radiostanice HZS </a:t>
            </a:r>
            <a:r>
              <a:rPr lang="cs-CZ" sz="2400" dirty="0" err="1">
                <a:solidFill>
                  <a:srgbClr val="FF0000"/>
                </a:solidFill>
              </a:rPr>
              <a:t>ú.o</a:t>
            </a:r>
            <a:r>
              <a:rPr lang="cs-CZ" sz="2400" dirty="0">
                <a:solidFill>
                  <a:srgbClr val="FF0000"/>
                </a:solidFill>
              </a:rPr>
              <a:t>. – pro celý okres</a:t>
            </a:r>
          </a:p>
          <a:p>
            <a:pPr>
              <a:defRPr/>
            </a:pPr>
            <a:r>
              <a:rPr lang="cs-CZ" sz="2400" dirty="0">
                <a:solidFill>
                  <a:srgbClr val="FF0000"/>
                </a:solidFill>
              </a:rPr>
              <a:t>Radiostanice velitele zásahu</a:t>
            </a:r>
          </a:p>
          <a:p>
            <a:pPr>
              <a:defRPr/>
            </a:pPr>
            <a:r>
              <a:rPr lang="cs-CZ" sz="2400" dirty="0"/>
              <a:t>Radiostanice štábu velitele zásahu</a:t>
            </a:r>
          </a:p>
          <a:p>
            <a:pPr>
              <a:defRPr/>
            </a:pPr>
            <a:r>
              <a:rPr lang="cs-CZ" sz="2400" dirty="0"/>
              <a:t>Radiostanice členů štábu velitele zásahu</a:t>
            </a:r>
          </a:p>
          <a:p>
            <a:pPr>
              <a:defRPr/>
            </a:pPr>
            <a:r>
              <a:rPr lang="cs-CZ" sz="2400" dirty="0"/>
              <a:t>Radiostanice velitele úseku nebo sektoru</a:t>
            </a:r>
          </a:p>
          <a:p>
            <a:pPr>
              <a:defRPr/>
            </a:pPr>
            <a:r>
              <a:rPr lang="cs-CZ" sz="2400" dirty="0"/>
              <a:t>Radiostanice velitele družstva</a:t>
            </a:r>
          </a:p>
          <a:p>
            <a:pPr marL="0" indent="0">
              <a:buNone/>
            </a:pPr>
            <a:endParaRPr lang="cs-CZ" sz="2400" dirty="0"/>
          </a:p>
        </p:txBody>
      </p:sp>
    </p:spTree>
    <p:extLst>
      <p:ext uri="{BB962C8B-B14F-4D97-AF65-F5344CB8AC3E}">
        <p14:creationId xmlns:p14="http://schemas.microsoft.com/office/powerpoint/2010/main" val="32339916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91264" cy="908720"/>
          </a:xfrm>
        </p:spPr>
        <p:txBody>
          <a:bodyPr/>
          <a:lstStyle/>
          <a:p>
            <a:r>
              <a:rPr lang="cs-CZ" dirty="0"/>
              <a:t>Staniční protokol rádiových služeb</a:t>
            </a:r>
          </a:p>
        </p:txBody>
      </p:sp>
      <p:sp>
        <p:nvSpPr>
          <p:cNvPr id="3" name="Zástupný symbol pro obsah 2"/>
          <p:cNvSpPr>
            <a:spLocks noGrp="1"/>
          </p:cNvSpPr>
          <p:nvPr>
            <p:ph idx="1"/>
          </p:nvPr>
        </p:nvSpPr>
        <p:spPr>
          <a:xfrm>
            <a:off x="395536" y="908720"/>
            <a:ext cx="8291264" cy="5760640"/>
          </a:xfrm>
        </p:spPr>
        <p:txBody>
          <a:bodyPr>
            <a:normAutofit/>
          </a:bodyPr>
          <a:lstStyle/>
          <a:p>
            <a:pPr>
              <a:defRPr/>
            </a:pPr>
            <a:r>
              <a:rPr lang="cs-CZ" sz="2400" dirty="0"/>
              <a:t>je veden na každé stanici a zařízení GŘ HZS ČR, kde jsou prostředky ARS provozovány</a:t>
            </a:r>
          </a:p>
          <a:p>
            <a:pPr>
              <a:defRPr/>
            </a:pPr>
            <a:r>
              <a:rPr lang="cs-CZ" sz="2400" dirty="0"/>
              <a:t>obsahuje prokazatelnou formou provedené záznamy o všech radiostanicích, které jsou v daný den přebírány obsluhami prostředků ARS do provozu. Za správnost záznamů odpovídají předávající</a:t>
            </a:r>
          </a:p>
          <a:p>
            <a:pPr>
              <a:defRPr/>
            </a:pPr>
            <a:r>
              <a:rPr lang="cs-CZ" sz="2400" dirty="0"/>
              <a:t>může být při použití identifikace předávajícího a přebírajícího pomocí zaručeného elektronického podpisu veden v elektronické podobě</a:t>
            </a:r>
          </a:p>
          <a:p>
            <a:pPr>
              <a:defRPr/>
            </a:pPr>
            <a:r>
              <a:rPr lang="cs-CZ" sz="2400" dirty="0"/>
              <a:t>může být veden i formou samostatných listů sumarizovaných za období jednoho kalendářního roku, nebo v jiné služební dokumentaci</a:t>
            </a:r>
          </a:p>
          <a:p>
            <a:pPr>
              <a:defRPr/>
            </a:pPr>
            <a:r>
              <a:rPr lang="cs-CZ" sz="2400" dirty="0">
                <a:solidFill>
                  <a:srgbClr val="FF0000"/>
                </a:solidFill>
              </a:rPr>
              <a:t>se archivuje po dobu jednoho kalendářního roku od data posledního záznamu</a:t>
            </a:r>
          </a:p>
          <a:p>
            <a:pPr marL="0" indent="0">
              <a:buNone/>
            </a:pPr>
            <a:endParaRPr lang="cs-CZ" sz="2000" dirty="0"/>
          </a:p>
        </p:txBody>
      </p:sp>
    </p:spTree>
    <p:extLst>
      <p:ext uri="{BB962C8B-B14F-4D97-AF65-F5344CB8AC3E}">
        <p14:creationId xmlns:p14="http://schemas.microsoft.com/office/powerpoint/2010/main" val="23357055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91264" cy="908720"/>
          </a:xfrm>
        </p:spPr>
        <p:txBody>
          <a:bodyPr>
            <a:normAutofit/>
          </a:bodyPr>
          <a:lstStyle/>
          <a:p>
            <a:r>
              <a:rPr lang="cs-CZ" sz="3600" dirty="0"/>
              <a:t>Základní pravidla radiotelefonního provozu</a:t>
            </a:r>
          </a:p>
        </p:txBody>
      </p:sp>
      <p:sp>
        <p:nvSpPr>
          <p:cNvPr id="3" name="Zástupný symbol pro obsah 2"/>
          <p:cNvSpPr>
            <a:spLocks noGrp="1"/>
          </p:cNvSpPr>
          <p:nvPr>
            <p:ph idx="1"/>
          </p:nvPr>
        </p:nvSpPr>
        <p:spPr>
          <a:xfrm>
            <a:off x="395536" y="908720"/>
            <a:ext cx="8291264" cy="5832648"/>
          </a:xfrm>
        </p:spPr>
        <p:txBody>
          <a:bodyPr>
            <a:normAutofit/>
          </a:bodyPr>
          <a:lstStyle/>
          <a:p>
            <a:pPr marL="0" indent="0">
              <a:buNone/>
            </a:pPr>
            <a:endParaRPr lang="cs-CZ" sz="2400" dirty="0" smtClean="0"/>
          </a:p>
          <a:p>
            <a:pPr>
              <a:defRPr/>
            </a:pPr>
            <a:r>
              <a:rPr lang="cs-CZ" sz="2400" dirty="0"/>
              <a:t>Radiostanice se smí použít pouze k tomu účelu, ke kterému je určena.</a:t>
            </a:r>
          </a:p>
          <a:p>
            <a:pPr>
              <a:defRPr/>
            </a:pPr>
            <a:r>
              <a:rPr lang="cs-CZ" sz="2400" dirty="0"/>
              <a:t>Vyjadřování musí být stručné a jasné. Každé zbytečné vysílání je zakázáno.</a:t>
            </a:r>
          </a:p>
          <a:p>
            <a:pPr>
              <a:defRPr/>
            </a:pPr>
            <a:r>
              <a:rPr lang="cs-CZ" sz="2400" dirty="0"/>
              <a:t>V radiotelefonním provozu si zásadně vykáme!!!</a:t>
            </a:r>
          </a:p>
          <a:p>
            <a:pPr>
              <a:defRPr/>
            </a:pPr>
            <a:r>
              <a:rPr lang="cs-CZ" sz="2400" dirty="0"/>
              <a:t>Nesmí se používat zdvořilostní fráze, vulgární výrazy, kanadské nebo jiné žertíky. Nesmí se používat telefonní výraz - „HALO“</a:t>
            </a:r>
          </a:p>
          <a:p>
            <a:pPr>
              <a:defRPr/>
            </a:pPr>
            <a:r>
              <a:rPr lang="cs-CZ" sz="2400" dirty="0"/>
              <a:t>Používáme jen ty volací znaky, které byly k dané radiostanici přidělené.</a:t>
            </a:r>
          </a:p>
          <a:p>
            <a:pPr>
              <a:defRPr/>
            </a:pPr>
            <a:r>
              <a:rPr lang="cs-CZ" sz="2400" dirty="0">
                <a:solidFill>
                  <a:srgbClr val="FF0000"/>
                </a:solidFill>
              </a:rPr>
              <a:t>Každá radiostanice, která zaslechne tísňové volání a nemůže poskytnout pomoc, okamžitě přeruší vysílání a zůstane na příjmu. </a:t>
            </a:r>
          </a:p>
          <a:p>
            <a:pPr marL="0" indent="0">
              <a:buNone/>
            </a:pPr>
            <a:endParaRPr lang="cs-CZ" sz="2400" dirty="0"/>
          </a:p>
        </p:txBody>
      </p:sp>
    </p:spTree>
    <p:extLst>
      <p:ext uri="{BB962C8B-B14F-4D97-AF65-F5344CB8AC3E}">
        <p14:creationId xmlns:p14="http://schemas.microsoft.com/office/powerpoint/2010/main" val="27814606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a:t>Běžné zkratky používané v provozu</a:t>
            </a:r>
          </a:p>
        </p:txBody>
      </p:sp>
      <p:sp>
        <p:nvSpPr>
          <p:cNvPr id="3" name="Zástupný symbol pro text 2"/>
          <p:cNvSpPr>
            <a:spLocks noGrp="1"/>
          </p:cNvSpPr>
          <p:nvPr>
            <p:ph type="body" idx="1"/>
          </p:nvPr>
        </p:nvSpPr>
        <p:spPr>
          <a:xfrm>
            <a:off x="457200" y="1535113"/>
            <a:ext cx="4040188" cy="639762"/>
          </a:xfrm>
        </p:spPr>
        <p:txBody>
          <a:bodyPr/>
          <a:lstStyle/>
          <a:p>
            <a:r>
              <a:rPr lang="cs-CZ" dirty="0"/>
              <a:t>Zkratka</a:t>
            </a:r>
          </a:p>
          <a:p>
            <a:endParaRPr lang="cs-CZ" dirty="0"/>
          </a:p>
        </p:txBody>
      </p:sp>
      <p:sp>
        <p:nvSpPr>
          <p:cNvPr id="4" name="Zástupný symbol pro obsah 3"/>
          <p:cNvSpPr>
            <a:spLocks noGrp="1"/>
          </p:cNvSpPr>
          <p:nvPr>
            <p:ph sz="half" idx="2"/>
          </p:nvPr>
        </p:nvSpPr>
        <p:spPr>
          <a:xfrm>
            <a:off x="457200" y="1988840"/>
            <a:ext cx="2818656" cy="4608512"/>
          </a:xfrm>
        </p:spPr>
        <p:txBody>
          <a:bodyPr>
            <a:normAutofit/>
          </a:bodyPr>
          <a:lstStyle/>
          <a:p>
            <a:pPr>
              <a:buFont typeface="Arial" charset="0"/>
              <a:buNone/>
              <a:defRPr/>
            </a:pPr>
            <a:r>
              <a:rPr lang="cs-CZ" dirty="0"/>
              <a:t>Příjem</a:t>
            </a:r>
          </a:p>
          <a:p>
            <a:pPr>
              <a:buFont typeface="Arial" charset="0"/>
              <a:buNone/>
              <a:defRPr/>
            </a:pPr>
            <a:r>
              <a:rPr lang="cs-CZ" dirty="0"/>
              <a:t>Konec</a:t>
            </a:r>
          </a:p>
          <a:p>
            <a:pPr>
              <a:buFont typeface="Arial" charset="0"/>
              <a:buNone/>
              <a:defRPr/>
            </a:pPr>
            <a:endParaRPr lang="cs-CZ" dirty="0"/>
          </a:p>
          <a:p>
            <a:pPr>
              <a:buFont typeface="Arial" charset="0"/>
              <a:buNone/>
              <a:defRPr/>
            </a:pPr>
            <a:r>
              <a:rPr lang="cs-CZ" dirty="0"/>
              <a:t>Opakujte</a:t>
            </a:r>
          </a:p>
          <a:p>
            <a:pPr>
              <a:buFont typeface="Arial" charset="0"/>
              <a:buNone/>
              <a:defRPr/>
            </a:pPr>
            <a:endParaRPr lang="cs-CZ" dirty="0"/>
          </a:p>
          <a:p>
            <a:pPr>
              <a:buFont typeface="Arial" charset="0"/>
              <a:buNone/>
              <a:defRPr/>
            </a:pPr>
            <a:r>
              <a:rPr lang="cs-CZ" dirty="0"/>
              <a:t>Potvrzuji</a:t>
            </a:r>
          </a:p>
          <a:p>
            <a:pPr>
              <a:buFont typeface="Arial" charset="0"/>
              <a:buNone/>
              <a:defRPr/>
            </a:pPr>
            <a:r>
              <a:rPr lang="cs-CZ" dirty="0"/>
              <a:t>Rozumím</a:t>
            </a:r>
          </a:p>
          <a:p>
            <a:pPr>
              <a:buFont typeface="Arial" charset="0"/>
              <a:buNone/>
              <a:defRPr/>
            </a:pPr>
            <a:r>
              <a:rPr lang="cs-CZ" dirty="0"/>
              <a:t>Potvrďte</a:t>
            </a:r>
          </a:p>
          <a:p>
            <a:pPr marL="0" indent="0">
              <a:buNone/>
            </a:pPr>
            <a:endParaRPr lang="cs-CZ" sz="1800" dirty="0"/>
          </a:p>
        </p:txBody>
      </p:sp>
      <p:sp>
        <p:nvSpPr>
          <p:cNvPr id="5" name="Zástupný symbol pro text 4"/>
          <p:cNvSpPr>
            <a:spLocks noGrp="1"/>
          </p:cNvSpPr>
          <p:nvPr>
            <p:ph type="body" sz="quarter" idx="3"/>
          </p:nvPr>
        </p:nvSpPr>
        <p:spPr/>
        <p:txBody>
          <a:bodyPr/>
          <a:lstStyle/>
          <a:p>
            <a:r>
              <a:rPr lang="cs-CZ" dirty="0"/>
              <a:t>Význam</a:t>
            </a:r>
          </a:p>
          <a:p>
            <a:endParaRPr lang="cs-CZ" dirty="0"/>
          </a:p>
        </p:txBody>
      </p:sp>
      <p:sp>
        <p:nvSpPr>
          <p:cNvPr id="6" name="Zástupný symbol pro obsah 5"/>
          <p:cNvSpPr>
            <a:spLocks noGrp="1"/>
          </p:cNvSpPr>
          <p:nvPr>
            <p:ph sz="quarter" idx="4"/>
          </p:nvPr>
        </p:nvSpPr>
        <p:spPr>
          <a:xfrm>
            <a:off x="2339752" y="1988840"/>
            <a:ext cx="6347049" cy="4608512"/>
          </a:xfrm>
        </p:spPr>
        <p:txBody>
          <a:bodyPr>
            <a:normAutofit/>
          </a:bodyPr>
          <a:lstStyle/>
          <a:p>
            <a:pPr>
              <a:buFont typeface="Arial" charset="0"/>
              <a:buNone/>
              <a:defRPr/>
            </a:pPr>
            <a:r>
              <a:rPr lang="cs-CZ" dirty="0"/>
              <a:t>„Skončil jsem vysílání a čekám na Vaši odpověď“</a:t>
            </a:r>
          </a:p>
          <a:p>
            <a:pPr>
              <a:buFont typeface="Arial" charset="0"/>
              <a:buNone/>
              <a:defRPr/>
            </a:pPr>
            <a:r>
              <a:rPr lang="cs-CZ" dirty="0"/>
              <a:t>„Rozhovor s Vámi jsem ukončil a nechci odpověď“</a:t>
            </a:r>
          </a:p>
          <a:p>
            <a:pPr>
              <a:buFont typeface="Arial" charset="0"/>
              <a:buNone/>
              <a:defRPr/>
            </a:pPr>
            <a:endParaRPr lang="cs-CZ" dirty="0" smtClean="0"/>
          </a:p>
          <a:p>
            <a:pPr>
              <a:buFont typeface="Arial" charset="0"/>
              <a:buNone/>
              <a:defRPr/>
            </a:pPr>
            <a:r>
              <a:rPr lang="cs-CZ" dirty="0" smtClean="0"/>
              <a:t>Nejsem </a:t>
            </a:r>
            <a:r>
              <a:rPr lang="cs-CZ" dirty="0"/>
              <a:t>si jist, že jsem zprávu nebo její část zachytil dobře a proto žádám o z opakování“</a:t>
            </a:r>
          </a:p>
          <a:p>
            <a:pPr>
              <a:buFont typeface="Arial" charset="0"/>
              <a:buNone/>
              <a:defRPr/>
            </a:pPr>
            <a:r>
              <a:rPr lang="cs-CZ" dirty="0"/>
              <a:t>„Vaši zprávu jsem přijal a rozumím jí“</a:t>
            </a:r>
          </a:p>
          <a:p>
            <a:pPr>
              <a:buFont typeface="Arial" charset="0"/>
              <a:buNone/>
              <a:defRPr/>
            </a:pPr>
            <a:r>
              <a:rPr lang="cs-CZ" dirty="0"/>
              <a:t>„Vaši zprávu jsem přijal a rozumím jí“</a:t>
            </a:r>
          </a:p>
          <a:p>
            <a:pPr>
              <a:buFont typeface="Arial" charset="0"/>
              <a:buNone/>
              <a:defRPr/>
            </a:pPr>
            <a:r>
              <a:rPr lang="cs-CZ" dirty="0"/>
              <a:t>„Potvrďte převzetí zprávy a její srozumitelnost“</a:t>
            </a:r>
          </a:p>
          <a:p>
            <a:pPr marL="0" indent="0">
              <a:buNone/>
            </a:pPr>
            <a:endParaRPr lang="cs-CZ" dirty="0"/>
          </a:p>
        </p:txBody>
      </p:sp>
    </p:spTree>
    <p:extLst>
      <p:ext uri="{BB962C8B-B14F-4D97-AF65-F5344CB8AC3E}">
        <p14:creationId xmlns:p14="http://schemas.microsoft.com/office/powerpoint/2010/main" val="3675790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95536" y="0"/>
            <a:ext cx="8291264" cy="1124744"/>
          </a:xfrm>
        </p:spPr>
        <p:txBody>
          <a:bodyPr>
            <a:normAutofit/>
          </a:bodyPr>
          <a:lstStyle/>
          <a:p>
            <a:r>
              <a:rPr lang="cs-CZ" sz="4000" dirty="0"/>
              <a:t>Navázání spojení</a:t>
            </a:r>
          </a:p>
        </p:txBody>
      </p:sp>
      <p:sp>
        <p:nvSpPr>
          <p:cNvPr id="8" name="Zástupný symbol pro obsah 7"/>
          <p:cNvSpPr>
            <a:spLocks noGrp="1"/>
          </p:cNvSpPr>
          <p:nvPr>
            <p:ph idx="1"/>
          </p:nvPr>
        </p:nvSpPr>
        <p:spPr>
          <a:xfrm>
            <a:off x="395536" y="1124744"/>
            <a:ext cx="8291264" cy="5733256"/>
          </a:xfrm>
        </p:spPr>
        <p:txBody>
          <a:bodyPr>
            <a:normAutofit/>
          </a:bodyPr>
          <a:lstStyle/>
          <a:p>
            <a:pPr>
              <a:buFont typeface="Arial" charset="0"/>
              <a:buNone/>
              <a:defRPr/>
            </a:pPr>
            <a:r>
              <a:rPr lang="cs-CZ" sz="2400" dirty="0"/>
              <a:t>Příklad:</a:t>
            </a:r>
          </a:p>
          <a:p>
            <a:pPr>
              <a:buFont typeface="Arial" charset="0"/>
              <a:buNone/>
              <a:defRPr/>
            </a:pPr>
            <a:r>
              <a:rPr lang="cs-CZ" sz="2400" dirty="0"/>
              <a:t>„PTU 100 zde PTU 101, jak mě slyšíte, příjem“</a:t>
            </a:r>
          </a:p>
          <a:p>
            <a:pPr>
              <a:buFont typeface="Arial" charset="0"/>
              <a:buNone/>
              <a:defRPr/>
            </a:pPr>
            <a:r>
              <a:rPr lang="cs-CZ" sz="2400" dirty="0"/>
              <a:t>„PTU 100 zde PTU 101, příjem“</a:t>
            </a:r>
          </a:p>
          <a:p>
            <a:pPr>
              <a:buFont typeface="Arial" charset="0"/>
              <a:buNone/>
              <a:defRPr/>
            </a:pPr>
            <a:endParaRPr lang="cs-CZ" sz="2400" dirty="0"/>
          </a:p>
          <a:p>
            <a:pPr>
              <a:buFont typeface="Arial" charset="0"/>
              <a:buNone/>
              <a:defRPr/>
            </a:pPr>
            <a:r>
              <a:rPr lang="cs-CZ" sz="2400" dirty="0"/>
              <a:t>Volací stanice odpoví:</a:t>
            </a:r>
          </a:p>
          <a:p>
            <a:pPr>
              <a:buFont typeface="Arial" charset="0"/>
              <a:buNone/>
              <a:defRPr/>
            </a:pPr>
            <a:r>
              <a:rPr lang="cs-CZ" sz="2400" dirty="0"/>
              <a:t>„PTU 101 zde PTU 100, slyším dobře, příjem“</a:t>
            </a:r>
          </a:p>
          <a:p>
            <a:pPr>
              <a:buFont typeface="Arial" charset="0"/>
              <a:buNone/>
              <a:defRPr/>
            </a:pPr>
            <a:r>
              <a:rPr lang="cs-CZ" sz="2400" dirty="0"/>
              <a:t>„PTU 101 zde PTU 100, příjem“ </a:t>
            </a:r>
          </a:p>
          <a:p>
            <a:pPr>
              <a:buFont typeface="Arial" charset="0"/>
              <a:buNone/>
              <a:defRPr/>
            </a:pPr>
            <a:endParaRPr lang="cs-CZ" sz="2400" dirty="0"/>
          </a:p>
          <a:p>
            <a:pPr>
              <a:buFont typeface="Arial" charset="0"/>
              <a:buNone/>
              <a:defRPr/>
            </a:pPr>
            <a:r>
              <a:rPr lang="cs-CZ" sz="2400" dirty="0"/>
              <a:t>Hláskování:</a:t>
            </a:r>
          </a:p>
          <a:p>
            <a:pPr>
              <a:buFont typeface="Arial" charset="0"/>
              <a:buNone/>
              <a:defRPr/>
            </a:pPr>
            <a:r>
              <a:rPr lang="cs-CZ" sz="2400" dirty="0"/>
              <a:t>„P-Petr T-Tomáš U-Urban 100 zde P-Petr T-Tomáš U-Urban 101, příjem“</a:t>
            </a:r>
          </a:p>
          <a:p>
            <a:pPr>
              <a:buFont typeface="Arial" charset="0"/>
              <a:buNone/>
              <a:defRPr/>
            </a:pPr>
            <a:r>
              <a:rPr lang="cs-CZ" sz="2400" dirty="0"/>
              <a:t>Ukončení spojení smí ukončit ta stanice, která spojení navázala nebo řídící radiostanice.</a:t>
            </a:r>
          </a:p>
          <a:p>
            <a:pPr marL="0" indent="0">
              <a:buNone/>
            </a:pPr>
            <a:endParaRPr lang="cs-CZ" sz="2400" dirty="0"/>
          </a:p>
        </p:txBody>
      </p:sp>
    </p:spTree>
    <p:extLst>
      <p:ext uri="{BB962C8B-B14F-4D97-AF65-F5344CB8AC3E}">
        <p14:creationId xmlns:p14="http://schemas.microsoft.com/office/powerpoint/2010/main" val="283870692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908720"/>
          </a:xfrm>
        </p:spPr>
        <p:txBody>
          <a:bodyPr>
            <a:normAutofit/>
          </a:bodyPr>
          <a:lstStyle/>
          <a:p>
            <a:r>
              <a:rPr lang="cs-CZ" sz="4000" dirty="0">
                <a:solidFill>
                  <a:srgbClr val="FF0000"/>
                </a:solidFill>
              </a:rPr>
              <a:t>Tísňové volání</a:t>
            </a:r>
            <a:endParaRPr lang="cs-CZ" sz="4000" dirty="0"/>
          </a:p>
        </p:txBody>
      </p:sp>
      <p:sp>
        <p:nvSpPr>
          <p:cNvPr id="3" name="Zástupný symbol pro obsah 2"/>
          <p:cNvSpPr>
            <a:spLocks noGrp="1"/>
          </p:cNvSpPr>
          <p:nvPr>
            <p:ph idx="1"/>
          </p:nvPr>
        </p:nvSpPr>
        <p:spPr>
          <a:xfrm>
            <a:off x="467544" y="908720"/>
            <a:ext cx="8219256" cy="5949280"/>
          </a:xfrm>
        </p:spPr>
        <p:txBody>
          <a:bodyPr>
            <a:normAutofit/>
          </a:bodyPr>
          <a:lstStyle/>
          <a:p>
            <a:pPr>
              <a:buFont typeface="Arial" charset="0"/>
              <a:buNone/>
              <a:defRPr/>
            </a:pPr>
            <a:r>
              <a:rPr lang="cs-CZ" sz="2400" dirty="0"/>
              <a:t>Tísňovým voláním v PO je 3x opakované slovo </a:t>
            </a:r>
            <a:r>
              <a:rPr lang="cs-CZ" sz="2400" dirty="0">
                <a:solidFill>
                  <a:srgbClr val="FF0000"/>
                </a:solidFill>
              </a:rPr>
              <a:t>„POMOC“. </a:t>
            </a:r>
            <a:r>
              <a:rPr lang="cs-CZ" sz="2400" dirty="0"/>
              <a:t>Všechny radiostanice, které uslyší tísňový signál jsou </a:t>
            </a:r>
            <a:r>
              <a:rPr lang="cs-CZ" sz="2400" dirty="0">
                <a:solidFill>
                  <a:srgbClr val="FF0000"/>
                </a:solidFill>
              </a:rPr>
              <a:t>povinny </a:t>
            </a:r>
            <a:r>
              <a:rPr lang="cs-CZ" sz="2400" dirty="0"/>
              <a:t>ihned přerušit provoz, zůstat na příjmu a podle možností poskytnout pomoc. </a:t>
            </a:r>
          </a:p>
          <a:p>
            <a:pPr>
              <a:buFont typeface="Arial" charset="0"/>
              <a:buNone/>
              <a:defRPr/>
            </a:pPr>
            <a:r>
              <a:rPr lang="cs-CZ" sz="2400" dirty="0"/>
              <a:t>Tísňový signál může být určen jedné konkrétní stanici nebo všem radiostanicím, které jsou naladěny na stejný kmitočet.</a:t>
            </a:r>
          </a:p>
          <a:p>
            <a:pPr>
              <a:buFont typeface="Arial" charset="0"/>
              <a:buNone/>
              <a:defRPr/>
            </a:pPr>
            <a:r>
              <a:rPr lang="cs-CZ" sz="2400" dirty="0">
                <a:solidFill>
                  <a:srgbClr val="FF0000"/>
                </a:solidFill>
              </a:rPr>
              <a:t>Příklad:</a:t>
            </a:r>
          </a:p>
          <a:p>
            <a:pPr>
              <a:buFont typeface="Arial" charset="0"/>
              <a:buNone/>
              <a:defRPr/>
            </a:pPr>
            <a:r>
              <a:rPr lang="cs-CZ" sz="2400" dirty="0">
                <a:solidFill>
                  <a:srgbClr val="FF0000"/>
                </a:solidFill>
              </a:rPr>
              <a:t>„PTU 100 zde PTU 101, pomoc, pomoc, pomoc – příjem“</a:t>
            </a:r>
          </a:p>
          <a:p>
            <a:pPr>
              <a:buFont typeface="Arial" charset="0"/>
              <a:buNone/>
              <a:defRPr/>
            </a:pPr>
            <a:r>
              <a:rPr lang="cs-CZ" sz="2400" dirty="0">
                <a:solidFill>
                  <a:srgbClr val="FF0000"/>
                </a:solidFill>
              </a:rPr>
              <a:t>„PTU 101 zde PTU 100, volám stanici v tísni,  jakou pomoc potřebujete? – příjem“</a:t>
            </a:r>
          </a:p>
          <a:p>
            <a:pPr>
              <a:buFont typeface="Arial" charset="0"/>
              <a:buNone/>
              <a:defRPr/>
            </a:pPr>
            <a:endParaRPr lang="cs-CZ" sz="2400" dirty="0">
              <a:solidFill>
                <a:srgbClr val="FF0000"/>
              </a:solidFill>
            </a:endParaRPr>
          </a:p>
          <a:p>
            <a:pPr>
              <a:buFont typeface="Arial" charset="0"/>
              <a:buNone/>
              <a:defRPr/>
            </a:pPr>
            <a:r>
              <a:rPr lang="cs-CZ" sz="2400" dirty="0">
                <a:solidFill>
                  <a:srgbClr val="FF0000"/>
                </a:solidFill>
              </a:rPr>
              <a:t>„pomoc, pomoc, pomoc, zde PTU 101 – příjem“</a:t>
            </a:r>
          </a:p>
          <a:p>
            <a:pPr>
              <a:buFont typeface="Arial" charset="0"/>
              <a:buNone/>
              <a:defRPr/>
            </a:pPr>
            <a:r>
              <a:rPr lang="cs-CZ" sz="2400" dirty="0">
                <a:solidFill>
                  <a:srgbClr val="FF0000"/>
                </a:solidFill>
              </a:rPr>
              <a:t>„PTU 101 zde PTU 100, volám stanici v tísni,  jakou pomoc potřebujete? – příjem“</a:t>
            </a:r>
          </a:p>
          <a:p>
            <a:pPr marL="0" indent="0">
              <a:buNone/>
            </a:pPr>
            <a:endParaRPr lang="cs-CZ" sz="2400" dirty="0"/>
          </a:p>
        </p:txBody>
      </p:sp>
    </p:spTree>
    <p:extLst>
      <p:ext uri="{BB962C8B-B14F-4D97-AF65-F5344CB8AC3E}">
        <p14:creationId xmlns:p14="http://schemas.microsoft.com/office/powerpoint/2010/main" val="37419306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908720"/>
          </a:xfrm>
        </p:spPr>
        <p:txBody>
          <a:bodyPr/>
          <a:lstStyle/>
          <a:p>
            <a:r>
              <a:rPr lang="cs-CZ" dirty="0"/>
              <a:t>Úkoly spojaře v PO</a:t>
            </a:r>
          </a:p>
        </p:txBody>
      </p:sp>
      <p:sp>
        <p:nvSpPr>
          <p:cNvPr id="3" name="Zástupný symbol pro obsah 2"/>
          <p:cNvSpPr>
            <a:spLocks noGrp="1"/>
          </p:cNvSpPr>
          <p:nvPr>
            <p:ph idx="1"/>
          </p:nvPr>
        </p:nvSpPr>
        <p:spPr>
          <a:xfrm>
            <a:off x="467544" y="908720"/>
            <a:ext cx="8219256" cy="5217443"/>
          </a:xfrm>
        </p:spPr>
        <p:txBody>
          <a:bodyPr>
            <a:normAutofit/>
          </a:bodyPr>
          <a:lstStyle/>
          <a:p>
            <a:pPr marL="0" indent="0">
              <a:buNone/>
            </a:pPr>
            <a:endParaRPr lang="cs-CZ" sz="2400" dirty="0" smtClean="0"/>
          </a:p>
          <a:p>
            <a:pPr marL="0" indent="0">
              <a:buNone/>
            </a:pPr>
            <a:endParaRPr lang="cs-CZ" sz="2400" dirty="0"/>
          </a:p>
          <a:p>
            <a:pPr>
              <a:defRPr/>
            </a:pPr>
            <a:r>
              <a:rPr lang="cs-CZ" sz="2400" dirty="0"/>
              <a:t>Dodržovat pořadí pro volání při organizaci radiové sítě v družstvu, tak jak bylo určeno VD</a:t>
            </a:r>
          </a:p>
          <a:p>
            <a:pPr>
              <a:defRPr/>
            </a:pPr>
            <a:r>
              <a:rPr lang="cs-CZ" sz="2400" dirty="0"/>
              <a:t>Dodržovat  provozní kázeň</a:t>
            </a:r>
          </a:p>
          <a:p>
            <a:pPr>
              <a:defRPr/>
            </a:pPr>
            <a:r>
              <a:rPr lang="cs-CZ" sz="2400" dirty="0"/>
              <a:t>Poruchy radiostanice nahlásit VD</a:t>
            </a:r>
          </a:p>
          <a:p>
            <a:pPr>
              <a:defRPr/>
            </a:pPr>
            <a:r>
              <a:rPr lang="cs-CZ" sz="2400" dirty="0"/>
              <a:t>Zabezpečit radiostanici před poškozením, ztrátou nebo zcizením</a:t>
            </a:r>
          </a:p>
          <a:p>
            <a:pPr>
              <a:defRPr/>
            </a:pPr>
            <a:r>
              <a:rPr lang="cs-CZ" sz="2400" dirty="0"/>
              <a:t>Strojník udržuje po dobu průzkumu spojení s průzkumnou skupinou i se svou základnou, pokud se průzkumu účastní i VD</a:t>
            </a:r>
          </a:p>
          <a:p>
            <a:pPr>
              <a:defRPr/>
            </a:pPr>
            <a:r>
              <a:rPr lang="cs-CZ" sz="2400" dirty="0"/>
              <a:t>Zabezpečit radiostanici před poškozením, ztrátou nebo zcizením</a:t>
            </a:r>
          </a:p>
          <a:p>
            <a:pPr marL="0" indent="0">
              <a:buNone/>
            </a:pPr>
            <a:endParaRPr lang="cs-CZ" sz="2400" dirty="0"/>
          </a:p>
        </p:txBody>
      </p:sp>
    </p:spTree>
    <p:extLst>
      <p:ext uri="{BB962C8B-B14F-4D97-AF65-F5344CB8AC3E}">
        <p14:creationId xmlns:p14="http://schemas.microsoft.com/office/powerpoint/2010/main" val="425577449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908720"/>
          </a:xfrm>
        </p:spPr>
        <p:txBody>
          <a:bodyPr>
            <a:normAutofit/>
          </a:bodyPr>
          <a:lstStyle/>
          <a:p>
            <a:r>
              <a:rPr lang="cs-CZ" sz="4000" dirty="0"/>
              <a:t>Úkoly VD</a:t>
            </a:r>
          </a:p>
        </p:txBody>
      </p:sp>
      <p:sp>
        <p:nvSpPr>
          <p:cNvPr id="3" name="Zástupný symbol pro obsah 2"/>
          <p:cNvSpPr>
            <a:spLocks noGrp="1"/>
          </p:cNvSpPr>
          <p:nvPr>
            <p:ph idx="1"/>
          </p:nvPr>
        </p:nvSpPr>
        <p:spPr>
          <a:xfrm>
            <a:off x="467544" y="908720"/>
            <a:ext cx="8219256" cy="5760640"/>
          </a:xfrm>
        </p:spPr>
        <p:txBody>
          <a:bodyPr>
            <a:normAutofit/>
          </a:bodyPr>
          <a:lstStyle/>
          <a:p>
            <a:pPr marL="0" indent="0">
              <a:buNone/>
            </a:pPr>
            <a:endParaRPr lang="cs-CZ" sz="2400" dirty="0" smtClean="0"/>
          </a:p>
          <a:p>
            <a:pPr marL="0" indent="0">
              <a:buNone/>
            </a:pPr>
            <a:endParaRPr lang="cs-CZ" sz="2400" dirty="0" smtClean="0"/>
          </a:p>
          <a:p>
            <a:pPr>
              <a:defRPr/>
            </a:pPr>
            <a:r>
              <a:rPr lang="cs-CZ" sz="2400" dirty="0"/>
              <a:t>Při organizačním rozdělení družstva určit radisty ( strojník, obsluha prvního proudu…)</a:t>
            </a:r>
          </a:p>
          <a:p>
            <a:pPr>
              <a:defRPr/>
            </a:pPr>
            <a:r>
              <a:rPr lang="cs-CZ" sz="2400" dirty="0"/>
              <a:t>Zorganizovat radiovou síť družstva</a:t>
            </a:r>
          </a:p>
          <a:p>
            <a:pPr>
              <a:defRPr/>
            </a:pPr>
            <a:r>
              <a:rPr lang="cs-CZ" sz="2400" dirty="0"/>
              <a:t>Plnit funkci řídící radiostanice</a:t>
            </a:r>
          </a:p>
          <a:p>
            <a:pPr>
              <a:defRPr/>
            </a:pPr>
            <a:r>
              <a:rPr lang="cs-CZ" sz="2400" dirty="0"/>
              <a:t>Dodržovat a vyžadovat dodržování provozní kázně</a:t>
            </a:r>
          </a:p>
          <a:p>
            <a:pPr marL="0" indent="0">
              <a:buNone/>
            </a:pPr>
            <a:endParaRPr lang="cs-CZ" sz="2400" dirty="0"/>
          </a:p>
        </p:txBody>
      </p:sp>
    </p:spTree>
    <p:extLst>
      <p:ext uri="{BB962C8B-B14F-4D97-AF65-F5344CB8AC3E}">
        <p14:creationId xmlns:p14="http://schemas.microsoft.com/office/powerpoint/2010/main" val="29342481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1052736"/>
          </a:xfrm>
        </p:spPr>
        <p:txBody>
          <a:bodyPr>
            <a:normAutofit/>
          </a:bodyPr>
          <a:lstStyle/>
          <a:p>
            <a:r>
              <a:rPr lang="cs-CZ" sz="4000" dirty="0"/>
              <a:t>Úkoly VZ</a:t>
            </a:r>
          </a:p>
        </p:txBody>
      </p:sp>
      <p:sp>
        <p:nvSpPr>
          <p:cNvPr id="3" name="Zástupný symbol pro obsah 2"/>
          <p:cNvSpPr>
            <a:spLocks noGrp="1"/>
          </p:cNvSpPr>
          <p:nvPr>
            <p:ph idx="1"/>
          </p:nvPr>
        </p:nvSpPr>
        <p:spPr>
          <a:xfrm>
            <a:off x="467544" y="1052736"/>
            <a:ext cx="8219256" cy="5616624"/>
          </a:xfrm>
        </p:spPr>
        <p:txBody>
          <a:bodyPr>
            <a:normAutofit/>
          </a:bodyPr>
          <a:lstStyle/>
          <a:p>
            <a:pPr>
              <a:defRPr/>
            </a:pPr>
            <a:r>
              <a:rPr lang="cs-CZ" sz="2400" dirty="0"/>
              <a:t>Podle místních zvyklostí převzít příkaz k výjezdu</a:t>
            </a:r>
          </a:p>
          <a:p>
            <a:pPr>
              <a:defRPr/>
            </a:pPr>
            <a:r>
              <a:rPr lang="cs-CZ" sz="2400" dirty="0"/>
              <a:t>Navázat radiové spojení se základnou nebo nahlásit odjezd k zásahu</a:t>
            </a:r>
          </a:p>
          <a:p>
            <a:pPr>
              <a:defRPr/>
            </a:pPr>
            <a:r>
              <a:rPr lang="cs-CZ" sz="2400" dirty="0"/>
              <a:t>Hlásit polohu vozidla – podle možností</a:t>
            </a:r>
          </a:p>
          <a:p>
            <a:pPr>
              <a:defRPr/>
            </a:pPr>
            <a:r>
              <a:rPr lang="cs-CZ" sz="2400" dirty="0"/>
              <a:t>Oznámit příjezd na místo zásahu</a:t>
            </a:r>
          </a:p>
          <a:p>
            <a:pPr>
              <a:defRPr/>
            </a:pPr>
            <a:r>
              <a:rPr lang="cs-CZ" sz="2400" dirty="0"/>
              <a:t>Po provedení průzkumu oznámit bližší údaje o případu a informovat zda síly a prostředky stačí</a:t>
            </a:r>
          </a:p>
          <a:p>
            <a:pPr>
              <a:defRPr/>
            </a:pPr>
            <a:r>
              <a:rPr lang="cs-CZ" sz="2400" dirty="0"/>
              <a:t>Podávat zprávy o průběhu zásahu, např. příjezd vyšetřovatele, policie nebo ZZS</a:t>
            </a:r>
          </a:p>
          <a:p>
            <a:pPr>
              <a:defRPr/>
            </a:pPr>
            <a:r>
              <a:rPr lang="cs-CZ" sz="2400" dirty="0"/>
              <a:t>Oznámit lokalizaci, likvidaci požáru</a:t>
            </a:r>
          </a:p>
          <a:p>
            <a:pPr>
              <a:defRPr/>
            </a:pPr>
            <a:r>
              <a:rPr lang="cs-CZ" sz="2400" dirty="0"/>
              <a:t>Oznámit odjezd na základnu</a:t>
            </a:r>
          </a:p>
          <a:p>
            <a:pPr>
              <a:defRPr/>
            </a:pPr>
            <a:r>
              <a:rPr lang="cs-CZ" sz="2400" dirty="0" err="1"/>
              <a:t>Atd</a:t>
            </a:r>
            <a:r>
              <a:rPr lang="cs-CZ" sz="2400" dirty="0"/>
              <a:t>…</a:t>
            </a:r>
          </a:p>
          <a:p>
            <a:pPr marL="0" indent="0">
              <a:buNone/>
            </a:pPr>
            <a:endParaRPr lang="cs-CZ" sz="2400" dirty="0"/>
          </a:p>
        </p:txBody>
      </p:sp>
    </p:spTree>
    <p:extLst>
      <p:ext uri="{BB962C8B-B14F-4D97-AF65-F5344CB8AC3E}">
        <p14:creationId xmlns:p14="http://schemas.microsoft.com/office/powerpoint/2010/main" val="22748444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908720"/>
          </a:xfrm>
        </p:spPr>
        <p:txBody>
          <a:bodyPr>
            <a:normAutofit/>
          </a:bodyPr>
          <a:lstStyle/>
          <a:p>
            <a:r>
              <a:rPr lang="cs-CZ" sz="4000" dirty="0"/>
              <a:t>Kódy typických činností (statusy)</a:t>
            </a:r>
          </a:p>
        </p:txBody>
      </p:sp>
      <p:sp>
        <p:nvSpPr>
          <p:cNvPr id="3" name="Zástupný symbol pro obsah 2"/>
          <p:cNvSpPr>
            <a:spLocks noGrp="1"/>
          </p:cNvSpPr>
          <p:nvPr>
            <p:ph idx="1"/>
          </p:nvPr>
        </p:nvSpPr>
        <p:spPr>
          <a:xfrm>
            <a:off x="467544" y="908720"/>
            <a:ext cx="8219256" cy="5688632"/>
          </a:xfrm>
        </p:spPr>
        <p:txBody>
          <a:bodyPr>
            <a:normAutofit/>
          </a:bodyPr>
          <a:lstStyle/>
          <a:p>
            <a:pPr marL="0" indent="0">
              <a:buNone/>
            </a:pPr>
            <a:endParaRPr lang="cs-CZ" sz="2400" dirty="0" smtClean="0"/>
          </a:p>
          <a:p>
            <a:pPr marL="0" indent="0">
              <a:buNone/>
            </a:pPr>
            <a:endParaRPr lang="cs-CZ" sz="2400" dirty="0" smtClean="0"/>
          </a:p>
          <a:p>
            <a:pPr>
              <a:buFont typeface="Arial" charset="0"/>
              <a:buNone/>
              <a:defRPr/>
            </a:pPr>
            <a:r>
              <a:rPr lang="cs-CZ" sz="2400" dirty="0"/>
              <a:t>Tyto kódy vlastně nahrazují fónické hlášení VZ, čísla zde mají smysl celých vět.</a:t>
            </a:r>
          </a:p>
          <a:p>
            <a:pPr>
              <a:buFont typeface="Arial" charset="0"/>
              <a:buNone/>
              <a:defRPr/>
            </a:pPr>
            <a:r>
              <a:rPr lang="cs-CZ" sz="2400" dirty="0"/>
              <a:t>Vysílání se tím urychlí a rovněž se zjednoduší práce radisty na OPIS.</a:t>
            </a:r>
          </a:p>
          <a:p>
            <a:pPr>
              <a:buFont typeface="Arial" charset="0"/>
              <a:buNone/>
              <a:defRPr/>
            </a:pPr>
            <a:r>
              <a:rPr lang="cs-CZ" sz="2400" dirty="0"/>
              <a:t>Odpadá vysílání pravidelně se opakujících zpráv od každého zásahu.</a:t>
            </a:r>
          </a:p>
          <a:p>
            <a:pPr>
              <a:buFont typeface="Arial" charset="0"/>
              <a:buNone/>
              <a:defRPr/>
            </a:pPr>
            <a:r>
              <a:rPr lang="cs-CZ" sz="2400" dirty="0"/>
              <a:t>Nespornou výhodou je utajení vysílaných zpráv před nežádoucím odposlechem.</a:t>
            </a:r>
          </a:p>
          <a:p>
            <a:pPr marL="0" indent="0">
              <a:buNone/>
            </a:pPr>
            <a:endParaRPr lang="cs-CZ" sz="2400" dirty="0"/>
          </a:p>
        </p:txBody>
      </p:sp>
    </p:spTree>
    <p:extLst>
      <p:ext uri="{BB962C8B-B14F-4D97-AF65-F5344CB8AC3E}">
        <p14:creationId xmlns:p14="http://schemas.microsoft.com/office/powerpoint/2010/main" val="1733235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a:bodyPr>
          <a:lstStyle/>
          <a:p>
            <a:endParaRPr lang="cs-CZ" sz="1600" dirty="0" smtClean="0"/>
          </a:p>
          <a:p>
            <a:pPr marL="0" indent="0">
              <a:buNone/>
            </a:pPr>
            <a:r>
              <a:rPr lang="cs-CZ" sz="1600" dirty="0"/>
              <a:t>V případě nedodržení těchto postupů hrozí ztížení činnosti veliteli zásahu nebo štábu ze strany zástupců sdělovacích prostředků z důvodu chybějících informací.   </a:t>
            </a:r>
            <a:endParaRPr lang="cs-CZ" sz="1600" dirty="0" smtClean="0"/>
          </a:p>
          <a:p>
            <a:pPr marL="0" indent="0">
              <a:buNone/>
            </a:pPr>
            <a:r>
              <a:rPr lang="cs-CZ" sz="1600" dirty="0" smtClean="0"/>
              <a:t>Pokud </a:t>
            </a:r>
            <a:r>
              <a:rPr lang="cs-CZ" sz="1600" dirty="0"/>
              <a:t>jde o důležité a závažné informace, zejména s ohledem na varování obyvatelstva, lze požadovat zveřejnění přesného znění zprávy. </a:t>
            </a:r>
            <a:endParaRPr lang="cs-CZ" sz="1600" dirty="0" smtClean="0"/>
          </a:p>
          <a:p>
            <a:pPr marL="0" indent="0">
              <a:buNone/>
            </a:pPr>
            <a:endParaRPr lang="cs-CZ" sz="1600" dirty="0" smtClean="0"/>
          </a:p>
          <a:p>
            <a:pPr marL="0" indent="0">
              <a:buNone/>
            </a:pPr>
            <a:r>
              <a:rPr lang="cs-CZ" sz="1600" i="1" dirty="0" smtClean="0">
                <a:solidFill>
                  <a:srgbClr val="FF0000"/>
                </a:solidFill>
              </a:rPr>
              <a:t>Každý</a:t>
            </a:r>
            <a:r>
              <a:rPr lang="cs-CZ" sz="1600" i="1" dirty="0">
                <a:solidFill>
                  <a:srgbClr val="FF0000"/>
                </a:solidFill>
              </a:rPr>
              <a:t>, kdo provozuje hromadné informační prostředky, včetně televizního a rozhlasového vysílání, je povinen bez náhrady nákladů na základě žádosti operačního a informačního střediska integrovaného záchranného systému neprodleně a bez úpravy obsahu a smyslu uveřejnit tísňové informace potřebné pro záchranné a likvidační práce 7. </a:t>
            </a:r>
            <a:endParaRPr lang="cs-CZ" sz="1600" i="1" dirty="0" smtClean="0">
              <a:solidFill>
                <a:srgbClr val="FF0000"/>
              </a:solidFill>
            </a:endParaRPr>
          </a:p>
          <a:p>
            <a:pPr marL="0" indent="0">
              <a:buNone/>
            </a:pPr>
            <a:endParaRPr lang="cs-CZ" sz="1600" i="1" dirty="0">
              <a:solidFill>
                <a:srgbClr val="FF0000"/>
              </a:solidFill>
            </a:endParaRPr>
          </a:p>
          <a:p>
            <a:pPr marL="0" indent="0">
              <a:buNone/>
            </a:pPr>
            <a:r>
              <a:rPr lang="cs-CZ" sz="1600" i="1" dirty="0"/>
              <a:t>Velitel zásahu nebo pověřená osoba jsou povinni odmítnout poskytnutí informací nebo přístupu k nim obsahují-li skutečnosti: </a:t>
            </a:r>
            <a:endParaRPr lang="cs-CZ" sz="1600" i="1" dirty="0" smtClean="0"/>
          </a:p>
          <a:p>
            <a:pPr>
              <a:buAutoNum type="alphaLcParenR"/>
            </a:pPr>
            <a:r>
              <a:rPr lang="cs-CZ" sz="1600" i="1" dirty="0" smtClean="0"/>
              <a:t>tvořící </a:t>
            </a:r>
            <a:r>
              <a:rPr lang="cs-CZ" sz="1600" i="1" dirty="0"/>
              <a:t>předmět utajovaných informací dle zákona č. 412/2005 Sb</a:t>
            </a:r>
            <a:r>
              <a:rPr lang="cs-CZ" sz="1600" i="1" dirty="0" smtClean="0"/>
              <a:t>.,</a:t>
            </a:r>
          </a:p>
          <a:p>
            <a:pPr>
              <a:buAutoNum type="alphaLcParenR"/>
            </a:pPr>
            <a:r>
              <a:rPr lang="cs-CZ" sz="1600" i="1" dirty="0" smtClean="0"/>
              <a:t>jejichž </a:t>
            </a:r>
            <a:r>
              <a:rPr lang="cs-CZ" sz="1600" i="1" dirty="0"/>
              <a:t>zveřejnění by prokazatelně mohlo poškodit zájmy státu nebo společnosti nebo postiženého, </a:t>
            </a:r>
            <a:endParaRPr lang="cs-CZ" sz="1600" i="1" dirty="0" smtClean="0"/>
          </a:p>
          <a:p>
            <a:pPr>
              <a:buAutoNum type="alphaLcParenR"/>
            </a:pPr>
            <a:r>
              <a:rPr lang="cs-CZ" sz="1600" i="1" dirty="0" smtClean="0"/>
              <a:t>jejichž </a:t>
            </a:r>
            <a:r>
              <a:rPr lang="cs-CZ" sz="1600" i="1" dirty="0"/>
              <a:t>zveřejnění je v rozporu se zásadami ochrany práv občanů a dobrými mravy. </a:t>
            </a:r>
          </a:p>
        </p:txBody>
      </p:sp>
    </p:spTree>
    <p:extLst>
      <p:ext uri="{BB962C8B-B14F-4D97-AF65-F5344CB8AC3E}">
        <p14:creationId xmlns:p14="http://schemas.microsoft.com/office/powerpoint/2010/main" val="55524963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3034941424"/>
              </p:ext>
            </p:extLst>
          </p:nvPr>
        </p:nvGraphicFramePr>
        <p:xfrm>
          <a:off x="10344" y="-4768"/>
          <a:ext cx="9133656" cy="6862768"/>
        </p:xfrm>
        <a:graphic>
          <a:graphicData uri="http://schemas.openxmlformats.org/drawingml/2006/table">
            <a:tbl>
              <a:tblPr/>
              <a:tblGrid>
                <a:gridCol w="615131"/>
                <a:gridCol w="8518525"/>
              </a:tblGrid>
              <a:tr h="623888">
                <a:tc>
                  <a:txBody>
                    <a:bodyPr/>
                    <a:lstStyle>
                      <a:lvl1pPr eaLnBrk="0" hangingPunct="0">
                        <a:spcBef>
                          <a:spcPct val="20000"/>
                        </a:spcBef>
                        <a:buClr>
                          <a:schemeClr val="hlink"/>
                        </a:buClr>
                        <a:buSzPct val="80000"/>
                        <a:buFont typeface="Arial" charset="0"/>
                        <a:defRPr sz="28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80000"/>
                        <a:buFont typeface="Arial" charset="0"/>
                        <a:defRPr sz="20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itchFamily="18" charset="0"/>
                          <a:cs typeface="Times New Roman" pitchFamily="18" charset="0"/>
                        </a:rPr>
                        <a:t>V</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Arial" charset="0"/>
                        <a:defRPr sz="28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80000"/>
                        <a:buFont typeface="Arial" charset="0"/>
                        <a:defRPr sz="20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itchFamily="18" charset="0"/>
                          <a:cs typeface="Times New Roman" pitchFamily="18" charset="0"/>
                        </a:rPr>
                        <a:t>kód typické činnosti</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3888">
                <a:tc>
                  <a:txBody>
                    <a:bodyPr/>
                    <a:lstStyle>
                      <a:lvl1pPr eaLnBrk="0" hangingPunct="0">
                        <a:spcBef>
                          <a:spcPct val="20000"/>
                        </a:spcBef>
                        <a:buClr>
                          <a:schemeClr val="hlink"/>
                        </a:buClr>
                        <a:buSzPct val="80000"/>
                        <a:buFont typeface="Arial" charset="0"/>
                        <a:defRPr sz="28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80000"/>
                        <a:buFont typeface="Arial" charset="0"/>
                        <a:defRPr sz="20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itchFamily="18" charset="0"/>
                          <a:cs typeface="Times New Roman" pitchFamily="18" charset="0"/>
                        </a:rPr>
                        <a:t>0</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Arial" charset="0"/>
                        <a:defRPr sz="28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80000"/>
                        <a:buFont typeface="Arial" charset="0"/>
                        <a:defRPr sz="20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itchFamily="18" charset="0"/>
                          <a:cs typeface="Times New Roman" pitchFamily="18" charset="0"/>
                        </a:rPr>
                        <a:t>fónické spojení se základnovou radiostanicí</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3888">
                <a:tc>
                  <a:txBody>
                    <a:bodyPr/>
                    <a:lstStyle>
                      <a:lvl1pPr eaLnBrk="0" hangingPunct="0">
                        <a:spcBef>
                          <a:spcPct val="20000"/>
                        </a:spcBef>
                        <a:buClr>
                          <a:schemeClr val="hlink"/>
                        </a:buClr>
                        <a:buSzPct val="80000"/>
                        <a:buFont typeface="Arial" charset="0"/>
                        <a:defRPr sz="28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80000"/>
                        <a:buFont typeface="Arial" charset="0"/>
                        <a:defRPr sz="20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itchFamily="18" charset="0"/>
                          <a:cs typeface="Times New Roman" pitchFamily="18" charset="0"/>
                        </a:rPr>
                        <a:t>1</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Arial" charset="0"/>
                        <a:defRPr sz="28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80000"/>
                        <a:buFont typeface="Arial" charset="0"/>
                        <a:defRPr sz="20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itchFamily="18" charset="0"/>
                          <a:cs typeface="Times New Roman" pitchFamily="18" charset="0"/>
                        </a:rPr>
                        <a:t>výjezd vozidla</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3888">
                <a:tc>
                  <a:txBody>
                    <a:bodyPr/>
                    <a:lstStyle>
                      <a:lvl1pPr eaLnBrk="0" hangingPunct="0">
                        <a:spcBef>
                          <a:spcPct val="20000"/>
                        </a:spcBef>
                        <a:buClr>
                          <a:schemeClr val="hlink"/>
                        </a:buClr>
                        <a:buSzPct val="80000"/>
                        <a:buFont typeface="Arial" charset="0"/>
                        <a:defRPr sz="28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80000"/>
                        <a:buFont typeface="Arial" charset="0"/>
                        <a:defRPr sz="20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itchFamily="18" charset="0"/>
                          <a:cs typeface="Times New Roman" pitchFamily="18" charset="0"/>
                        </a:rPr>
                        <a:t>2</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Arial" charset="0"/>
                        <a:defRPr sz="28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80000"/>
                        <a:buFont typeface="Arial" charset="0"/>
                        <a:defRPr sz="20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itchFamily="18" charset="0"/>
                          <a:cs typeface="Times New Roman" pitchFamily="18" charset="0"/>
                        </a:rPr>
                        <a:t>dojezd techniky na místo zásahu</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3888">
                <a:tc>
                  <a:txBody>
                    <a:bodyPr/>
                    <a:lstStyle>
                      <a:lvl1pPr eaLnBrk="0" hangingPunct="0">
                        <a:spcBef>
                          <a:spcPct val="20000"/>
                        </a:spcBef>
                        <a:buClr>
                          <a:schemeClr val="hlink"/>
                        </a:buClr>
                        <a:buSzPct val="80000"/>
                        <a:buFont typeface="Arial" charset="0"/>
                        <a:defRPr sz="28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80000"/>
                        <a:buFont typeface="Arial" charset="0"/>
                        <a:defRPr sz="20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itchFamily="18" charset="0"/>
                          <a:cs typeface="Times New Roman" pitchFamily="18" charset="0"/>
                        </a:rPr>
                        <a:t>3</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Arial" charset="0"/>
                        <a:defRPr sz="28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80000"/>
                        <a:buFont typeface="Arial" charset="0"/>
                        <a:defRPr sz="20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itchFamily="18" charset="0"/>
                          <a:cs typeface="Times New Roman" pitchFamily="18" charset="0"/>
                        </a:rPr>
                        <a:t>lokalizace</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3888">
                <a:tc>
                  <a:txBody>
                    <a:bodyPr/>
                    <a:lstStyle>
                      <a:lvl1pPr eaLnBrk="0" hangingPunct="0">
                        <a:spcBef>
                          <a:spcPct val="20000"/>
                        </a:spcBef>
                        <a:buClr>
                          <a:schemeClr val="hlink"/>
                        </a:buClr>
                        <a:buSzPct val="80000"/>
                        <a:buFont typeface="Arial" charset="0"/>
                        <a:defRPr sz="28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80000"/>
                        <a:buFont typeface="Arial" charset="0"/>
                        <a:defRPr sz="20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itchFamily="18" charset="0"/>
                          <a:cs typeface="Times New Roman" pitchFamily="18" charset="0"/>
                        </a:rPr>
                        <a:t>4</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Arial" charset="0"/>
                        <a:defRPr sz="28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80000"/>
                        <a:buFont typeface="Arial" charset="0"/>
                        <a:defRPr sz="20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itchFamily="18" charset="0"/>
                          <a:cs typeface="Times New Roman" pitchFamily="18" charset="0"/>
                        </a:rPr>
                        <a:t>likvidace</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3888">
                <a:tc>
                  <a:txBody>
                    <a:bodyPr/>
                    <a:lstStyle>
                      <a:lvl1pPr eaLnBrk="0" hangingPunct="0">
                        <a:spcBef>
                          <a:spcPct val="20000"/>
                        </a:spcBef>
                        <a:buClr>
                          <a:schemeClr val="hlink"/>
                        </a:buClr>
                        <a:buSzPct val="80000"/>
                        <a:buFont typeface="Arial" charset="0"/>
                        <a:defRPr sz="28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80000"/>
                        <a:buFont typeface="Arial" charset="0"/>
                        <a:defRPr sz="20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itchFamily="18" charset="0"/>
                          <a:cs typeface="Times New Roman" pitchFamily="18" charset="0"/>
                        </a:rPr>
                        <a:t>5</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Arial" charset="0"/>
                        <a:defRPr sz="28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80000"/>
                        <a:buFont typeface="Arial" charset="0"/>
                        <a:defRPr sz="20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itchFamily="18" charset="0"/>
                          <a:cs typeface="Times New Roman" pitchFamily="18" charset="0"/>
                        </a:rPr>
                        <a:t>odjezd techniky z místa zásahu</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3888">
                <a:tc>
                  <a:txBody>
                    <a:bodyPr/>
                    <a:lstStyle>
                      <a:lvl1pPr eaLnBrk="0" hangingPunct="0">
                        <a:spcBef>
                          <a:spcPct val="20000"/>
                        </a:spcBef>
                        <a:buClr>
                          <a:schemeClr val="hlink"/>
                        </a:buClr>
                        <a:buSzPct val="80000"/>
                        <a:buFont typeface="Arial" charset="0"/>
                        <a:defRPr sz="28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80000"/>
                        <a:buFont typeface="Arial" charset="0"/>
                        <a:defRPr sz="20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itchFamily="18" charset="0"/>
                          <a:cs typeface="Times New Roman" pitchFamily="18" charset="0"/>
                        </a:rPr>
                        <a:t>6</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Arial" charset="0"/>
                        <a:defRPr sz="28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80000"/>
                        <a:buFont typeface="Arial" charset="0"/>
                        <a:defRPr sz="20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itchFamily="18" charset="0"/>
                          <a:cs typeface="Times New Roman" pitchFamily="18" charset="0"/>
                        </a:rPr>
                        <a:t>příjezd na základnu</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3888">
                <a:tc>
                  <a:txBody>
                    <a:bodyPr/>
                    <a:lstStyle>
                      <a:lvl1pPr eaLnBrk="0" hangingPunct="0">
                        <a:spcBef>
                          <a:spcPct val="20000"/>
                        </a:spcBef>
                        <a:buClr>
                          <a:schemeClr val="hlink"/>
                        </a:buClr>
                        <a:buSzPct val="80000"/>
                        <a:buFont typeface="Arial" charset="0"/>
                        <a:defRPr sz="28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80000"/>
                        <a:buFont typeface="Arial" charset="0"/>
                        <a:defRPr sz="20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itchFamily="18" charset="0"/>
                          <a:cs typeface="Times New Roman" pitchFamily="18" charset="0"/>
                        </a:rPr>
                        <a:t>7</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Arial" charset="0"/>
                        <a:defRPr sz="28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80000"/>
                        <a:buFont typeface="Arial" charset="0"/>
                        <a:defRPr sz="20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itchFamily="18" charset="0"/>
                          <a:cs typeface="Times New Roman" pitchFamily="18" charset="0"/>
                        </a:rPr>
                        <a:t>zařazení vozidla do pohotovosti</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3888">
                <a:tc>
                  <a:txBody>
                    <a:bodyPr/>
                    <a:lstStyle>
                      <a:lvl1pPr eaLnBrk="0" hangingPunct="0">
                        <a:spcBef>
                          <a:spcPct val="20000"/>
                        </a:spcBef>
                        <a:buClr>
                          <a:schemeClr val="hlink"/>
                        </a:buClr>
                        <a:buSzPct val="80000"/>
                        <a:buFont typeface="Arial" charset="0"/>
                        <a:defRPr sz="28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80000"/>
                        <a:buFont typeface="Arial" charset="0"/>
                        <a:defRPr sz="20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itchFamily="18" charset="0"/>
                          <a:cs typeface="Times New Roman" pitchFamily="18" charset="0"/>
                        </a:rPr>
                        <a:t>8</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Arial" charset="0"/>
                        <a:defRPr sz="28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80000"/>
                        <a:buFont typeface="Arial" charset="0"/>
                        <a:defRPr sz="20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itchFamily="18" charset="0"/>
                          <a:cs typeface="Times New Roman" pitchFamily="18" charset="0"/>
                        </a:rPr>
                        <a:t>rezerva</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3888">
                <a:tc>
                  <a:txBody>
                    <a:bodyPr/>
                    <a:lstStyle>
                      <a:lvl1pPr eaLnBrk="0" hangingPunct="0">
                        <a:spcBef>
                          <a:spcPct val="20000"/>
                        </a:spcBef>
                        <a:buClr>
                          <a:schemeClr val="hlink"/>
                        </a:buClr>
                        <a:buSzPct val="80000"/>
                        <a:buFont typeface="Arial" charset="0"/>
                        <a:defRPr sz="28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80000"/>
                        <a:buFont typeface="Arial" charset="0"/>
                        <a:defRPr sz="20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itchFamily="18" charset="0"/>
                          <a:cs typeface="Times New Roman" pitchFamily="18" charset="0"/>
                        </a:rPr>
                        <a:t>9</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80000"/>
                        <a:buFont typeface="Arial" charset="0"/>
                        <a:defRPr sz="28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defRPr sz="2400">
                          <a:solidFill>
                            <a:schemeClr val="tx1"/>
                          </a:solidFill>
                          <a:latin typeface="Tahoma" pitchFamily="34" charset="0"/>
                        </a:defRPr>
                      </a:lvl2pPr>
                      <a:lvl3pPr marL="1143000" indent="-228600" eaLnBrk="0" hangingPunct="0">
                        <a:spcBef>
                          <a:spcPct val="20000"/>
                        </a:spcBef>
                        <a:buClr>
                          <a:schemeClr val="hlink"/>
                        </a:buClr>
                        <a:buSzPct val="80000"/>
                        <a:buFont typeface="Arial" charset="0"/>
                        <a:defRPr sz="20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defRPr>
                          <a:solidFill>
                            <a:schemeClr val="tx1"/>
                          </a:solidFill>
                          <a:latin typeface="Tahoma" pitchFamily="34" charset="0"/>
                        </a:defRPr>
                      </a:lvl4pPr>
                      <a:lvl5pPr marL="2057400" indent="-228600" eaLnBrk="0" hangingPunct="0">
                        <a:spcBef>
                          <a:spcPct val="20000"/>
                        </a:spcBef>
                        <a:buClr>
                          <a:schemeClr val="hlink"/>
                        </a:buClr>
                        <a:buSzPct val="80000"/>
                        <a:buFont typeface="Arial" charset="0"/>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dirty="0" smtClean="0">
                          <a:ln>
                            <a:noFill/>
                          </a:ln>
                          <a:solidFill>
                            <a:schemeClr val="tx1"/>
                          </a:solidFill>
                          <a:effectLst/>
                          <a:latin typeface="Times New Roman" pitchFamily="18" charset="0"/>
                          <a:cs typeface="Times New Roman" pitchFamily="18" charset="0"/>
                        </a:rPr>
                        <a:t>tísňové volání</a:t>
                      </a: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5805180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692696"/>
          </a:xfrm>
        </p:spPr>
        <p:txBody>
          <a:bodyPr>
            <a:noAutofit/>
          </a:bodyPr>
          <a:lstStyle/>
          <a:p>
            <a:r>
              <a:rPr lang="cs-CZ" sz="3600" dirty="0" smtClean="0"/>
              <a:t>Náhradní způsoby předávání zpráv, signály</a:t>
            </a:r>
            <a:endParaRPr lang="cs-CZ" sz="3600" dirty="0"/>
          </a:p>
        </p:txBody>
      </p:sp>
      <p:sp>
        <p:nvSpPr>
          <p:cNvPr id="3" name="Zástupný symbol pro obsah 2"/>
          <p:cNvSpPr>
            <a:spLocks noGrp="1"/>
          </p:cNvSpPr>
          <p:nvPr>
            <p:ph idx="1"/>
          </p:nvPr>
        </p:nvSpPr>
        <p:spPr>
          <a:xfrm>
            <a:off x="467544" y="692696"/>
            <a:ext cx="8219256" cy="6165304"/>
          </a:xfrm>
        </p:spPr>
        <p:txBody>
          <a:bodyPr>
            <a:noAutofit/>
          </a:bodyPr>
          <a:lstStyle/>
          <a:p>
            <a:pPr marL="0" indent="0">
              <a:buNone/>
            </a:pPr>
            <a:r>
              <a:rPr lang="cs-CZ" sz="1800" dirty="0"/>
              <a:t>Signály pro dodávku vody se skládají z označení žadatele (např. „rozdělovač“,</a:t>
            </a:r>
          </a:p>
          <a:p>
            <a:pPr marL="0" indent="0">
              <a:buNone/>
            </a:pPr>
            <a:r>
              <a:rPr lang="cs-CZ" sz="1800" dirty="0"/>
              <a:t>„první proud“) a výkonného signálu (např. „VODU!“, „vodu STAV!“). Použití signálu se </a:t>
            </a:r>
            <a:r>
              <a:rPr lang="cs-CZ" sz="1800" dirty="0" smtClean="0"/>
              <a:t>řídí následujícími </a:t>
            </a:r>
            <a:r>
              <a:rPr lang="cs-CZ" sz="1800" dirty="0"/>
              <a:t>pravidly:</a:t>
            </a:r>
          </a:p>
          <a:p>
            <a:pPr marL="0" indent="0">
              <a:buNone/>
            </a:pPr>
            <a:r>
              <a:rPr lang="cs-CZ" sz="1800" dirty="0"/>
              <a:t>a) Číslo, které připojuje rozdělovač (zpravidla číslo 3), signalizuje po připojení </a:t>
            </a:r>
            <a:r>
              <a:rPr lang="cs-CZ" sz="1800" dirty="0" smtClean="0"/>
              <a:t>rozdělovače zahájení </a:t>
            </a:r>
            <a:r>
              <a:rPr lang="cs-CZ" sz="1800" dirty="0"/>
              <a:t>dodávky vody strojníkovi. Obsluhy proudů (zpravidla číslo 1 a číslo 3) </a:t>
            </a:r>
            <a:r>
              <a:rPr lang="cs-CZ" sz="1800" dirty="0" smtClean="0"/>
              <a:t>po vytvoření </a:t>
            </a:r>
            <a:r>
              <a:rPr lang="cs-CZ" sz="1800" dirty="0"/>
              <a:t>útočných proudů a po </a:t>
            </a:r>
            <a:r>
              <a:rPr lang="cs-CZ" sz="1800" dirty="0" err="1"/>
              <a:t>zaujmutí</a:t>
            </a:r>
            <a:r>
              <a:rPr lang="cs-CZ" sz="1800" dirty="0"/>
              <a:t> útočného postavení signalizují o vodu </a:t>
            </a:r>
            <a:r>
              <a:rPr lang="cs-CZ" sz="1800" dirty="0" smtClean="0"/>
              <a:t>obsluze rozdělovače</a:t>
            </a:r>
            <a:r>
              <a:rPr lang="cs-CZ" sz="1800" dirty="0"/>
              <a:t>.</a:t>
            </a:r>
          </a:p>
          <a:p>
            <a:pPr marL="0" indent="0">
              <a:buNone/>
            </a:pPr>
            <a:r>
              <a:rPr lang="cs-CZ" sz="1800" dirty="0"/>
              <a:t>b) Hasič, který signalizuje o vodu, zvedne pravou ruku a zvolá: „První proud, VODU!“.</a:t>
            </a:r>
          </a:p>
          <a:p>
            <a:pPr marL="0" indent="0">
              <a:buNone/>
            </a:pPr>
            <a:r>
              <a:rPr lang="cs-CZ" sz="1800" dirty="0"/>
              <a:t>Pokud chce vodu zastavit, zvedne pravou ruku a zvolá: „První proud, vodu STAV!“.</a:t>
            </a:r>
          </a:p>
          <a:p>
            <a:pPr marL="0" indent="0">
              <a:buNone/>
            </a:pPr>
            <a:r>
              <a:rPr lang="cs-CZ" sz="1800" dirty="0"/>
              <a:t>Obsluha rozdělovače nebo strojník zvedne pravou ruku na znamení, že rozumí, a </a:t>
            </a:r>
            <a:r>
              <a:rPr lang="cs-CZ" sz="1800" dirty="0" smtClean="0"/>
              <a:t>provede příslušný </a:t>
            </a:r>
            <a:r>
              <a:rPr lang="cs-CZ" sz="1800" dirty="0"/>
              <a:t>úkon. Při signalizaci pohybem paže nebo zvoláním se žadatel přesvědčí, zda </a:t>
            </a:r>
            <a:r>
              <a:rPr lang="cs-CZ" sz="1800" dirty="0" smtClean="0"/>
              <a:t>je sledován </a:t>
            </a:r>
            <a:r>
              <a:rPr lang="cs-CZ" sz="1800" dirty="0"/>
              <a:t>příjemcem signálu. Tyto signály je možno předávat i radiostanicí.</a:t>
            </a:r>
          </a:p>
          <a:p>
            <a:pPr marL="0" indent="0">
              <a:buNone/>
            </a:pPr>
            <a:r>
              <a:rPr lang="cs-CZ" sz="1800" dirty="0" smtClean="0"/>
              <a:t>Slovní </a:t>
            </a:r>
            <a:r>
              <a:rPr lang="cs-CZ" sz="1800" dirty="0"/>
              <a:t>varovné signály se skládají z označení nebezpečí, příjemce a </a:t>
            </a:r>
            <a:r>
              <a:rPr lang="cs-CZ" sz="1800" dirty="0" smtClean="0"/>
              <a:t>výkonného povelu</a:t>
            </a:r>
            <a:r>
              <a:rPr lang="cs-CZ" sz="1800" dirty="0"/>
              <a:t>, lze je v otevřeném provozu předávat i radiostanicí. Nejčastěji se používá </a:t>
            </a:r>
            <a:r>
              <a:rPr lang="cs-CZ" sz="1800" dirty="0" smtClean="0"/>
              <a:t>varovný signál</a:t>
            </a:r>
            <a:r>
              <a:rPr lang="cs-CZ" sz="1800" dirty="0"/>
              <a:t>: „Nebezpečí! Všichni ZPĚT!”. Na tento signál všichni odloží nářadí a urychleně </a:t>
            </a:r>
            <a:r>
              <a:rPr lang="cs-CZ" sz="1800" dirty="0" smtClean="0"/>
              <a:t>se přesunou </a:t>
            </a:r>
            <a:r>
              <a:rPr lang="cs-CZ" sz="1800" dirty="0"/>
              <a:t>na bezpečné místo.</a:t>
            </a:r>
          </a:p>
          <a:p>
            <a:pPr marL="0" indent="0">
              <a:buNone/>
            </a:pPr>
            <a:r>
              <a:rPr lang="cs-CZ" sz="1800" dirty="0" smtClean="0"/>
              <a:t>Signály </a:t>
            </a:r>
            <a:r>
              <a:rPr lang="cs-CZ" sz="1800" dirty="0"/>
              <a:t>pro dodávku vody nebo pro varování je možno provádět bez </a:t>
            </a:r>
            <a:r>
              <a:rPr lang="cs-CZ" sz="1800" dirty="0" smtClean="0"/>
              <a:t>slovního doprovodu</a:t>
            </a:r>
            <a:r>
              <a:rPr lang="cs-CZ" sz="1800" dirty="0"/>
              <a:t>:</a:t>
            </a:r>
          </a:p>
          <a:p>
            <a:pPr marL="0" indent="0">
              <a:buNone/>
            </a:pPr>
            <a:r>
              <a:rPr lang="cs-CZ" sz="1800" dirty="0"/>
              <a:t>a) Pravou rukou a za snížené viditelnosti s pomocí svítilny viz tabulka č. 1.</a:t>
            </a:r>
          </a:p>
        </p:txBody>
      </p:sp>
    </p:spTree>
    <p:extLst>
      <p:ext uri="{BB962C8B-B14F-4D97-AF65-F5344CB8AC3E}">
        <p14:creationId xmlns:p14="http://schemas.microsoft.com/office/powerpoint/2010/main" val="33863604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205" y="764704"/>
            <a:ext cx="8324647"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7069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501" y="836712"/>
            <a:ext cx="6483581"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837582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536" y="908720"/>
            <a:ext cx="6310476"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61288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1" y="1556792"/>
            <a:ext cx="8986598"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1197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332656"/>
            <a:ext cx="8219256" cy="6192688"/>
          </a:xfrm>
        </p:spPr>
        <p:txBody>
          <a:bodyPr>
            <a:normAutofit/>
          </a:bodyPr>
          <a:lstStyle/>
          <a:p>
            <a:pPr marL="0" indent="0">
              <a:buNone/>
            </a:pPr>
            <a:endParaRPr lang="cs-CZ" sz="2000" dirty="0" smtClean="0"/>
          </a:p>
          <a:p>
            <a:pPr marL="0" indent="0">
              <a:buNone/>
            </a:pPr>
            <a:endParaRPr lang="cs-CZ" sz="2000" dirty="0"/>
          </a:p>
          <a:p>
            <a:pPr marL="0" indent="0">
              <a:buNone/>
            </a:pPr>
            <a:r>
              <a:rPr lang="cs-CZ" sz="2000" dirty="0" smtClean="0"/>
              <a:t>b</a:t>
            </a:r>
            <a:r>
              <a:rPr lang="cs-CZ" sz="2000" dirty="0"/>
              <a:t>) Lanem se signály provádějí následujícím způsobem:</a:t>
            </a:r>
          </a:p>
          <a:p>
            <a:r>
              <a:rPr lang="cs-CZ" sz="2000" dirty="0"/>
              <a:t>ba) Signál „VODU!“ se provede jedním trhnutím lanem, trhnutí se může v rozmezí </a:t>
            </a:r>
            <a:r>
              <a:rPr lang="cs-CZ" sz="2000" dirty="0" smtClean="0"/>
              <a:t>10 až </a:t>
            </a:r>
            <a:r>
              <a:rPr lang="cs-CZ" sz="2000" dirty="0"/>
              <a:t>15 vteřin opakovat. V tomto případě znamená signál žádost o zvýšení tlaku.</a:t>
            </a:r>
          </a:p>
          <a:p>
            <a:r>
              <a:rPr lang="cs-CZ" sz="2000" dirty="0" err="1"/>
              <a:t>bb</a:t>
            </a:r>
            <a:r>
              <a:rPr lang="cs-CZ" sz="2000" dirty="0"/>
              <a:t>) Signál „Vodu STAV!“ se provede dvojím trhnutím lanem, trhnutí se </a:t>
            </a:r>
            <a:r>
              <a:rPr lang="cs-CZ" sz="2000" dirty="0" smtClean="0"/>
              <a:t>může v </a:t>
            </a:r>
            <a:r>
              <a:rPr lang="cs-CZ" sz="2000" dirty="0"/>
              <a:t>rozmezí 10 až 15 vteřin opakovat.</a:t>
            </a:r>
          </a:p>
          <a:p>
            <a:r>
              <a:rPr lang="cs-CZ" sz="2000" dirty="0" err="1"/>
              <a:t>bc</a:t>
            </a:r>
            <a:r>
              <a:rPr lang="cs-CZ" sz="2000" dirty="0"/>
              <a:t>) Signál „Nebezpečí! Všichni ZPĚT!“ se provede několikerým rychle po </a:t>
            </a:r>
            <a:r>
              <a:rPr lang="cs-CZ" sz="2000" dirty="0" smtClean="0"/>
              <a:t>sobě jdoucím </a:t>
            </a:r>
            <a:r>
              <a:rPr lang="cs-CZ" sz="2000" dirty="0"/>
              <a:t>trhnutím lanem.</a:t>
            </a:r>
          </a:p>
        </p:txBody>
      </p:sp>
    </p:spTree>
    <p:extLst>
      <p:ext uri="{BB962C8B-B14F-4D97-AF65-F5344CB8AC3E}">
        <p14:creationId xmlns:p14="http://schemas.microsoft.com/office/powerpoint/2010/main" val="385940845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91264" cy="764704"/>
          </a:xfrm>
        </p:spPr>
        <p:txBody>
          <a:bodyPr>
            <a:noAutofit/>
          </a:bodyPr>
          <a:lstStyle/>
          <a:p>
            <a:r>
              <a:rPr lang="pt-BR" sz="2800" b="1" dirty="0"/>
              <a:t>Dopravní vedení a první úto</a:t>
            </a:r>
            <a:r>
              <a:rPr lang="pt-BR" sz="2800" dirty="0"/>
              <a:t>č</a:t>
            </a:r>
            <a:r>
              <a:rPr lang="pt-BR" sz="2800" b="1" dirty="0"/>
              <a:t>ný proud do</a:t>
            </a:r>
            <a:br>
              <a:rPr lang="pt-BR" sz="2800" b="1" dirty="0"/>
            </a:br>
            <a:r>
              <a:rPr lang="cs-CZ" sz="2800" b="1" dirty="0"/>
              <a:t>poschodí</a:t>
            </a:r>
            <a:endParaRPr lang="cs-CZ" sz="2800" dirty="0"/>
          </a:p>
        </p:txBody>
      </p:sp>
      <p:sp>
        <p:nvSpPr>
          <p:cNvPr id="3" name="Zástupný symbol pro obsah 2"/>
          <p:cNvSpPr>
            <a:spLocks noGrp="1"/>
          </p:cNvSpPr>
          <p:nvPr>
            <p:ph idx="1"/>
          </p:nvPr>
        </p:nvSpPr>
        <p:spPr>
          <a:xfrm>
            <a:off x="395536" y="764704"/>
            <a:ext cx="8291264" cy="6093296"/>
          </a:xfrm>
        </p:spPr>
        <p:txBody>
          <a:bodyPr>
            <a:normAutofit/>
          </a:bodyPr>
          <a:lstStyle/>
          <a:p>
            <a:pPr marL="0" indent="0">
              <a:buNone/>
            </a:pPr>
            <a:endParaRPr lang="cs-CZ" sz="2000" dirty="0" smtClean="0"/>
          </a:p>
          <a:p>
            <a:pPr marL="0" indent="0">
              <a:buNone/>
            </a:pPr>
            <a:endParaRPr lang="cs-CZ" sz="2000" dirty="0"/>
          </a:p>
          <a:p>
            <a:pPr marL="0" indent="0">
              <a:buNone/>
            </a:pPr>
            <a:endParaRPr lang="cs-CZ" sz="2000" dirty="0" smtClean="0"/>
          </a:p>
          <a:p>
            <a:pPr marL="0" indent="0">
              <a:buNone/>
            </a:pPr>
            <a:endParaRPr lang="cs-CZ" sz="2000" dirty="0"/>
          </a:p>
          <a:p>
            <a:pPr marL="0" indent="0">
              <a:buNone/>
            </a:pPr>
            <a:endParaRPr lang="cs-CZ" sz="2000" dirty="0" smtClean="0"/>
          </a:p>
          <a:p>
            <a:pPr marL="0" indent="0">
              <a:buNone/>
            </a:pPr>
            <a:endParaRPr lang="cs-CZ" sz="2000" dirty="0"/>
          </a:p>
          <a:p>
            <a:pPr marL="0" indent="0">
              <a:buNone/>
            </a:pPr>
            <a:endParaRPr lang="cs-CZ" sz="2000" dirty="0" smtClean="0"/>
          </a:p>
          <a:p>
            <a:pPr marL="0" indent="0">
              <a:buNone/>
            </a:pPr>
            <a:endParaRPr lang="cs-CZ" sz="2000" dirty="0" smtClean="0"/>
          </a:p>
          <a:p>
            <a:pPr marL="0" indent="0">
              <a:buNone/>
            </a:pPr>
            <a:endParaRPr lang="cs-CZ" sz="2000" dirty="0"/>
          </a:p>
          <a:p>
            <a:pPr marL="0" indent="0">
              <a:buNone/>
            </a:pPr>
            <a:endParaRPr lang="cs-CZ" sz="2000" dirty="0"/>
          </a:p>
          <a:p>
            <a:pPr marL="0" indent="0">
              <a:buNone/>
            </a:pPr>
            <a:r>
              <a:rPr lang="cs-CZ" sz="2000" dirty="0"/>
              <a:t>Dopravní vedení s rozdělovačem utvoří strojník, číslo 4 a číslo 3. Rozdělovač je</a:t>
            </a:r>
          </a:p>
          <a:p>
            <a:pPr marL="0" indent="0">
              <a:buNone/>
            </a:pPr>
            <a:r>
              <a:rPr lang="cs-CZ" sz="2000" dirty="0"/>
              <a:t>umístěn zpravidla před vstupem do budovy. Tento způsob bojového rozvinutí se </a:t>
            </a:r>
            <a:r>
              <a:rPr lang="cs-CZ" sz="2000" dirty="0" smtClean="0"/>
              <a:t>používá především </a:t>
            </a:r>
            <a:r>
              <a:rPr lang="cs-CZ" sz="2000" dirty="0"/>
              <a:t>v případě požárů v nízké zástavbě (do 3. nadzemního podlaží) nebo požárů </a:t>
            </a:r>
            <a:r>
              <a:rPr lang="cs-CZ" sz="2000" dirty="0" smtClean="0"/>
              <a:t>ve sklepech </a:t>
            </a:r>
            <a:r>
              <a:rPr lang="cs-CZ" sz="2000" dirty="0"/>
              <a:t>a dalších podzemních prostorách. V případě umístění rozdělovače v budově </a:t>
            </a:r>
            <a:r>
              <a:rPr lang="cs-CZ" sz="2000" dirty="0" smtClean="0"/>
              <a:t>může být </a:t>
            </a:r>
            <a:r>
              <a:rPr lang="cs-CZ" sz="2000" dirty="0"/>
              <a:t>dopravní vedení připojeno přes přenosný hadicový uzávěr na CAS. Číslo 1 se </a:t>
            </a:r>
            <a:r>
              <a:rPr lang="cs-CZ" sz="2000" dirty="0" smtClean="0"/>
              <a:t>vybavuje </a:t>
            </a:r>
            <a:r>
              <a:rPr lang="pt-BR" sz="2000" dirty="0" smtClean="0"/>
              <a:t>proudnicí </a:t>
            </a:r>
            <a:r>
              <a:rPr lang="pt-BR" sz="2000" dirty="0"/>
              <a:t>C a dvěma hadicemi C.</a:t>
            </a:r>
            <a:endParaRPr lang="cs-CZ"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472" y="1196752"/>
            <a:ext cx="7335927" cy="2984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1883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3010346"/>
          </a:xfrm>
        </p:spPr>
        <p:txBody>
          <a:bodyPr/>
          <a:lstStyle/>
          <a:p>
            <a:r>
              <a:rPr lang="cs-CZ" dirty="0" smtClean="0"/>
              <a:t> </a:t>
            </a:r>
            <a:endParaRPr lang="cs-CZ" dirty="0"/>
          </a:p>
        </p:txBody>
      </p:sp>
      <p:sp>
        <p:nvSpPr>
          <p:cNvPr id="3" name="Zástupný symbol pro obsah 2"/>
          <p:cNvSpPr>
            <a:spLocks noGrp="1"/>
          </p:cNvSpPr>
          <p:nvPr>
            <p:ph idx="1"/>
          </p:nvPr>
        </p:nvSpPr>
        <p:spPr>
          <a:xfrm>
            <a:off x="323528" y="0"/>
            <a:ext cx="8363272" cy="6858000"/>
          </a:xfrm>
        </p:spPr>
        <p:txBody>
          <a:bodyPr>
            <a:normAutofit/>
          </a:bodyPr>
          <a:lstStyle/>
          <a:p>
            <a:pPr marL="0" indent="0">
              <a:buNone/>
            </a:pPr>
            <a:endParaRPr lang="cs-CZ" sz="2000" dirty="0" smtClean="0"/>
          </a:p>
          <a:p>
            <a:pPr marL="0" indent="0">
              <a:buNone/>
            </a:pPr>
            <a:endParaRPr lang="cs-CZ" sz="2000" dirty="0"/>
          </a:p>
          <a:p>
            <a:pPr marL="0" indent="0">
              <a:buNone/>
            </a:pPr>
            <a:endParaRPr lang="cs-CZ" sz="2000" dirty="0" smtClean="0"/>
          </a:p>
          <a:p>
            <a:pPr marL="0" indent="0">
              <a:buNone/>
            </a:pPr>
            <a:endParaRPr lang="cs-CZ" sz="2000" dirty="0"/>
          </a:p>
          <a:p>
            <a:pPr marL="0" indent="0">
              <a:buNone/>
            </a:pPr>
            <a:endParaRPr lang="cs-CZ" sz="2000" dirty="0" smtClean="0"/>
          </a:p>
          <a:p>
            <a:pPr marL="0" indent="0">
              <a:buNone/>
            </a:pPr>
            <a:endParaRPr lang="cs-CZ" sz="2000" dirty="0"/>
          </a:p>
          <a:p>
            <a:pPr marL="0" indent="0">
              <a:buNone/>
            </a:pPr>
            <a:endParaRPr lang="cs-CZ" sz="2000" dirty="0" smtClean="0"/>
          </a:p>
          <a:p>
            <a:pPr marL="0" indent="0">
              <a:buNone/>
            </a:pPr>
            <a:endParaRPr lang="cs-CZ" sz="2000" dirty="0"/>
          </a:p>
          <a:p>
            <a:pPr marL="0" indent="0">
              <a:buNone/>
            </a:pPr>
            <a:endParaRPr lang="cs-CZ" sz="2000" dirty="0" smtClean="0"/>
          </a:p>
          <a:p>
            <a:pPr marL="0" indent="0">
              <a:buNone/>
            </a:pPr>
            <a:endParaRPr lang="cs-CZ"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886" y="3429000"/>
            <a:ext cx="686752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755576" y="260648"/>
            <a:ext cx="7920880" cy="2308324"/>
          </a:xfrm>
          <a:prstGeom prst="rect">
            <a:avLst/>
          </a:prstGeom>
        </p:spPr>
        <p:txBody>
          <a:bodyPr wrap="square">
            <a:spAutoFit/>
          </a:bodyPr>
          <a:lstStyle/>
          <a:p>
            <a:r>
              <a:rPr lang="cs-CZ" dirty="0"/>
              <a:t>Útočný proud po schodišti:</a:t>
            </a:r>
          </a:p>
          <a:p>
            <a:pPr marL="342900" indent="-342900">
              <a:buAutoNum type="alphaLcParenR"/>
            </a:pPr>
            <a:r>
              <a:rPr lang="cs-CZ" dirty="0" smtClean="0"/>
              <a:t>Povel </a:t>
            </a:r>
            <a:r>
              <a:rPr lang="cs-CZ" dirty="0"/>
              <a:t>VD: „Družstvo, stroj </a:t>
            </a:r>
            <a:r>
              <a:rPr lang="cs-CZ" i="1" dirty="0"/>
              <a:t>CAS, </a:t>
            </a:r>
            <a:r>
              <a:rPr lang="cs-CZ" dirty="0"/>
              <a:t>vodní zdroj </a:t>
            </a:r>
            <a:r>
              <a:rPr lang="cs-CZ" i="1" dirty="0"/>
              <a:t>vlastní</a:t>
            </a:r>
            <a:r>
              <a:rPr lang="cs-CZ" dirty="0"/>
              <a:t>, směr </a:t>
            </a:r>
            <a:r>
              <a:rPr lang="cs-CZ" i="1" dirty="0"/>
              <a:t>vchod do budovy, </a:t>
            </a:r>
            <a:r>
              <a:rPr lang="cs-CZ" dirty="0" smtClean="0"/>
              <a:t>rozdělovač, </a:t>
            </a:r>
            <a:r>
              <a:rPr lang="cs-CZ" i="1" dirty="0" smtClean="0"/>
              <a:t>3</a:t>
            </a:r>
            <a:r>
              <a:rPr lang="cs-CZ" dirty="0" smtClean="0"/>
              <a:t>B</a:t>
            </a:r>
            <a:r>
              <a:rPr lang="cs-CZ" dirty="0"/>
              <a:t>, první proud </a:t>
            </a:r>
            <a:r>
              <a:rPr lang="cs-CZ" i="1" dirty="0"/>
              <a:t>po schodišti</a:t>
            </a:r>
            <a:r>
              <a:rPr lang="cs-CZ" dirty="0"/>
              <a:t>, cíl </a:t>
            </a:r>
            <a:r>
              <a:rPr lang="cs-CZ" i="1" dirty="0"/>
              <a:t>ho</a:t>
            </a:r>
            <a:r>
              <a:rPr lang="cs-CZ" dirty="0"/>
              <a:t>ř</a:t>
            </a:r>
            <a:r>
              <a:rPr lang="cs-CZ" i="1" dirty="0"/>
              <a:t>ící byt ve druhém nadzemním podlaží, 2</a:t>
            </a:r>
            <a:r>
              <a:rPr lang="cs-CZ" dirty="0"/>
              <a:t>C, VPŘED</a:t>
            </a:r>
            <a:r>
              <a:rPr lang="cs-CZ" dirty="0" smtClean="0"/>
              <a:t>!“.</a:t>
            </a:r>
          </a:p>
          <a:p>
            <a:pPr marL="342900" indent="-342900">
              <a:buAutoNum type="alphaLcParenR"/>
            </a:pPr>
            <a:endParaRPr lang="cs-CZ" dirty="0"/>
          </a:p>
          <a:p>
            <a:r>
              <a:rPr lang="cs-CZ" dirty="0"/>
              <a:t>b) Provedení: Bojové rozvinutí provádí číslo 1 a 2 obdobně jako po rovině, hadice </a:t>
            </a:r>
            <a:r>
              <a:rPr lang="cs-CZ" dirty="0" smtClean="0"/>
              <a:t>mohou rozvinovat </a:t>
            </a:r>
            <a:r>
              <a:rPr lang="cs-CZ" dirty="0"/>
              <a:t>i do protisměru postupu. Mohou použít také přenosný naviják, hadicové </a:t>
            </a:r>
            <a:r>
              <a:rPr lang="cs-CZ" dirty="0" smtClean="0"/>
              <a:t>koše apod</a:t>
            </a:r>
            <a:r>
              <a:rPr lang="cs-CZ" dirty="0"/>
              <a:t>.</a:t>
            </a:r>
          </a:p>
        </p:txBody>
      </p:sp>
    </p:spTree>
    <p:extLst>
      <p:ext uri="{BB962C8B-B14F-4D97-AF65-F5344CB8AC3E}">
        <p14:creationId xmlns:p14="http://schemas.microsoft.com/office/powerpoint/2010/main" val="38571948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1417638"/>
          </a:xfrm>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fontScale="85000" lnSpcReduction="10000"/>
          </a:bodyPr>
          <a:lstStyle/>
          <a:p>
            <a:pPr marL="0" indent="0">
              <a:buNone/>
            </a:pPr>
            <a:r>
              <a:rPr lang="cs-CZ" sz="2000" dirty="0"/>
              <a:t>Útočný proud schodišťovým prostorem (schodišťovým zrcadlem):</a:t>
            </a:r>
          </a:p>
          <a:p>
            <a:pPr marL="0" indent="0">
              <a:buNone/>
            </a:pPr>
            <a:r>
              <a:rPr lang="cs-CZ" sz="2000" dirty="0"/>
              <a:t>a) Povel VD: „Družstvo, stroj </a:t>
            </a:r>
            <a:r>
              <a:rPr lang="cs-CZ" sz="2000" i="1" dirty="0"/>
              <a:t>CAS, </a:t>
            </a:r>
            <a:r>
              <a:rPr lang="cs-CZ" sz="2000" dirty="0"/>
              <a:t>vodní zdroj </a:t>
            </a:r>
            <a:r>
              <a:rPr lang="cs-CZ" sz="2000" i="1" dirty="0"/>
              <a:t>vlastní</a:t>
            </a:r>
            <a:r>
              <a:rPr lang="cs-CZ" sz="2000" dirty="0"/>
              <a:t>, směr </a:t>
            </a:r>
            <a:r>
              <a:rPr lang="cs-CZ" sz="2000" i="1" dirty="0"/>
              <a:t>vchod do budovy, </a:t>
            </a:r>
            <a:r>
              <a:rPr lang="cs-CZ" sz="2000" dirty="0"/>
              <a:t>rozdělovač,</a:t>
            </a:r>
          </a:p>
          <a:p>
            <a:pPr marL="0" indent="0">
              <a:buNone/>
            </a:pPr>
            <a:r>
              <a:rPr lang="cs-CZ" sz="2000" i="1" dirty="0"/>
              <a:t>3</a:t>
            </a:r>
            <a:r>
              <a:rPr lang="cs-CZ" sz="2000" dirty="0"/>
              <a:t>B, první proud schodišťovým prostorem, cíl </a:t>
            </a:r>
            <a:r>
              <a:rPr lang="cs-CZ" sz="2000" i="1" dirty="0"/>
              <a:t>ho</a:t>
            </a:r>
            <a:r>
              <a:rPr lang="cs-CZ" sz="2000" dirty="0"/>
              <a:t>ř</a:t>
            </a:r>
            <a:r>
              <a:rPr lang="cs-CZ" sz="2000" i="1" dirty="0"/>
              <a:t>ící byt ve druhém nadzemním podlaží,</a:t>
            </a:r>
          </a:p>
          <a:p>
            <a:pPr marL="0" indent="0">
              <a:buNone/>
            </a:pPr>
            <a:r>
              <a:rPr lang="cs-CZ" sz="2000" dirty="0"/>
              <a:t>2C, VPŘED!“.</a:t>
            </a:r>
          </a:p>
          <a:p>
            <a:pPr marL="0" indent="0">
              <a:buNone/>
            </a:pPr>
            <a:r>
              <a:rPr lang="cs-CZ" sz="2000" dirty="0"/>
              <a:t>b) </a:t>
            </a:r>
            <a:r>
              <a:rPr lang="cs-CZ" sz="2000" b="1" dirty="0"/>
              <a:t>První varianta provedení - tažením za půlspojku</a:t>
            </a:r>
            <a:r>
              <a:rPr lang="cs-CZ" sz="2000" dirty="0"/>
              <a:t>: Číslo 1 se vyzbrojí proudnicí C a dvěma</a:t>
            </a:r>
          </a:p>
          <a:p>
            <a:pPr marL="0" indent="0">
              <a:buNone/>
            </a:pPr>
            <a:r>
              <a:rPr lang="cs-CZ" sz="2000" dirty="0"/>
              <a:t>hadicemi C. Hadice rozvinuje číslo 1 od rozdělovače tahem v zrcadlovém prostoru</a:t>
            </a:r>
          </a:p>
          <a:p>
            <a:pPr marL="0" indent="0">
              <a:buNone/>
            </a:pPr>
            <a:r>
              <a:rPr lang="cs-CZ" sz="2000" dirty="0"/>
              <a:t>schodiště současně s postupem do vyššího nadzemního podlaží. Po vytažení vytvoří číslo 1</a:t>
            </a:r>
          </a:p>
          <a:p>
            <a:pPr marL="0" indent="0">
              <a:buNone/>
            </a:pPr>
            <a:r>
              <a:rPr lang="cs-CZ" sz="2000" dirty="0"/>
              <a:t>dostatečnou rezervu délky hadice a číslo 2 zajistí útočné vedení vazákem. Číslo 1 připojí</a:t>
            </a:r>
          </a:p>
          <a:p>
            <a:pPr marL="0" indent="0">
              <a:buNone/>
            </a:pPr>
            <a:r>
              <a:rPr lang="cs-CZ" sz="2000" dirty="0"/>
              <a:t>proudnici a signalizuje o vodu. Pak číslo 3 připojí útočné vedení na </a:t>
            </a:r>
            <a:r>
              <a:rPr lang="cs-CZ" sz="2000" dirty="0" smtClean="0"/>
              <a:t>rozdělovač,</a:t>
            </a:r>
            <a:endParaRPr lang="cs-CZ" sz="2000" dirty="0"/>
          </a:p>
          <a:p>
            <a:pPr marL="0" indent="0">
              <a:buNone/>
            </a:pPr>
            <a:r>
              <a:rPr lang="cs-CZ" sz="2000" dirty="0"/>
              <a:t>c) </a:t>
            </a:r>
            <a:r>
              <a:rPr lang="cs-CZ" sz="2000" b="1" dirty="0"/>
              <a:t>Druhá varianta provedení - vytažením</a:t>
            </a:r>
            <a:r>
              <a:rPr lang="cs-CZ" sz="2000" dirty="0"/>
              <a:t>: Číslo 1 se vyzbrojí proudnicí C a dvěma</a:t>
            </a:r>
          </a:p>
          <a:p>
            <a:pPr marL="0" indent="0">
              <a:buNone/>
            </a:pPr>
            <a:r>
              <a:rPr lang="cs-CZ" sz="2000" dirty="0"/>
              <a:t>hadicemi C. Číslo 1 a číslo 2 musí být vybaveno jedním pracovním lanem. Číslo 1</a:t>
            </a:r>
          </a:p>
          <a:p>
            <a:pPr marL="0" indent="0">
              <a:buNone/>
            </a:pPr>
            <a:r>
              <a:rPr lang="cs-CZ" sz="2000" dirty="0"/>
              <a:t>ponechá dvě hadice C u rozdělovače a postupuje společně s číslem 2 do daného podlaží.</a:t>
            </a:r>
          </a:p>
          <a:p>
            <a:pPr marL="0" indent="0">
              <a:buNone/>
            </a:pPr>
            <a:r>
              <a:rPr lang="cs-CZ" sz="2000" dirty="0"/>
              <a:t>Zde spustí číslo 1 pracovní lano a číslo 3 připraví vedení (1C až 2C) pro první proud,</a:t>
            </a:r>
          </a:p>
          <a:p>
            <a:pPr marL="0" indent="0">
              <a:buNone/>
            </a:pPr>
            <a:r>
              <a:rPr lang="cs-CZ" sz="2000" dirty="0"/>
              <a:t>uváže lano za půlspojku. Číslo 1 a číslo 2 hadice vytahuje a při vytahování je rovná číslo 3.</a:t>
            </a:r>
          </a:p>
          <a:p>
            <a:pPr marL="0" indent="0">
              <a:buNone/>
            </a:pPr>
            <a:r>
              <a:rPr lang="cs-CZ" sz="2000" dirty="0"/>
              <a:t>Po vytažení vytvoří číslo 1 dostatečnou rezervu délky hadice a číslo 2 zajistí útočné vedení</a:t>
            </a:r>
          </a:p>
          <a:p>
            <a:pPr marL="0" indent="0">
              <a:buNone/>
            </a:pPr>
            <a:r>
              <a:rPr lang="cs-CZ" sz="2000" dirty="0"/>
              <a:t>vazákem, např. k zábradlí. </a:t>
            </a:r>
            <a:r>
              <a:rPr lang="cs-CZ" sz="2000" dirty="0" smtClean="0"/>
              <a:t> </a:t>
            </a:r>
            <a:endParaRPr lang="cs-CZ" sz="2000" dirty="0"/>
          </a:p>
          <a:p>
            <a:pPr marL="0" indent="0">
              <a:buNone/>
            </a:pPr>
            <a:r>
              <a:rPr lang="cs-CZ" sz="2000" dirty="0"/>
              <a:t>d) </a:t>
            </a:r>
            <a:r>
              <a:rPr lang="cs-CZ" sz="2000" b="1" dirty="0"/>
              <a:t>Třetí varianta provedení - spouštěním hadice</a:t>
            </a:r>
            <a:r>
              <a:rPr lang="cs-CZ" sz="2000" dirty="0"/>
              <a:t>: Číslo 1 se vyzbrojí proudnicí C a dvěma</a:t>
            </a:r>
          </a:p>
          <a:p>
            <a:pPr marL="0" indent="0">
              <a:buNone/>
            </a:pPr>
            <a:r>
              <a:rPr lang="cs-CZ" sz="2000" dirty="0"/>
              <a:t>hadicemi C a spolu postupují do určeného podlaží. Hadici spustí schodišťovým</a:t>
            </a:r>
          </a:p>
          <a:p>
            <a:pPr marL="0" indent="0">
              <a:buNone/>
            </a:pPr>
            <a:r>
              <a:rPr lang="cs-CZ" sz="2000" dirty="0"/>
              <a:t>prostorem, pak napojí druhou hadici a rovněž ji spustí podle potřeby schodišťovým</a:t>
            </a:r>
          </a:p>
          <a:p>
            <a:pPr marL="0" indent="0">
              <a:buNone/>
            </a:pPr>
            <a:r>
              <a:rPr lang="cs-CZ" sz="2000" dirty="0"/>
              <a:t>prostorem dolů. Ponechá si dostatečnou rezervu délky hadice. Číslo 2 zajistí hadici</a:t>
            </a:r>
          </a:p>
          <a:p>
            <a:pPr marL="0" indent="0">
              <a:buNone/>
            </a:pPr>
            <a:r>
              <a:rPr lang="cs-CZ" sz="2000" dirty="0"/>
              <a:t>vazákem, např. k zábradlí, </a:t>
            </a:r>
            <a:r>
              <a:rPr lang="cs-CZ" sz="2000" dirty="0" smtClean="0"/>
              <a:t> Číslo 3 po </a:t>
            </a:r>
            <a:r>
              <a:rPr lang="cs-CZ" sz="2000" dirty="0"/>
              <a:t>spuštění hadici rovná, utvoří oblouky, podle potřeby zajistí první proud vazákem.</a:t>
            </a:r>
          </a:p>
          <a:p>
            <a:pPr marL="0" indent="0">
              <a:buNone/>
            </a:pPr>
            <a:r>
              <a:rPr lang="cs-CZ" sz="2000" dirty="0" smtClean="0"/>
              <a:t> </a:t>
            </a:r>
            <a:endParaRPr lang="cs-CZ" sz="2000" dirty="0"/>
          </a:p>
        </p:txBody>
      </p:sp>
    </p:spTree>
    <p:extLst>
      <p:ext uri="{BB962C8B-B14F-4D97-AF65-F5344CB8AC3E}">
        <p14:creationId xmlns:p14="http://schemas.microsoft.com/office/powerpoint/2010/main" val="2693162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634082"/>
          </a:xfrm>
        </p:spPr>
        <p:txBody>
          <a:bodyPr>
            <a:normAutofit/>
          </a:bodyPr>
          <a:lstStyle/>
          <a:p>
            <a:r>
              <a:rPr lang="cs-CZ" sz="2400" dirty="0" smtClean="0"/>
              <a:t>BOJOVÝ ŘÁD</a:t>
            </a:r>
            <a:endParaRPr lang="cs-CZ" sz="2400" dirty="0"/>
          </a:p>
        </p:txBody>
      </p:sp>
      <p:sp>
        <p:nvSpPr>
          <p:cNvPr id="3" name="Zástupný symbol pro obsah 2"/>
          <p:cNvSpPr>
            <a:spLocks noGrp="1"/>
          </p:cNvSpPr>
          <p:nvPr>
            <p:ph idx="1"/>
          </p:nvPr>
        </p:nvSpPr>
        <p:spPr>
          <a:xfrm>
            <a:off x="467544" y="908720"/>
            <a:ext cx="8219256" cy="5217443"/>
          </a:xfrm>
        </p:spPr>
        <p:txBody>
          <a:bodyPr>
            <a:normAutofit fontScale="85000" lnSpcReduction="20000"/>
          </a:bodyPr>
          <a:lstStyle/>
          <a:p>
            <a:r>
              <a:rPr lang="cs-CZ" sz="2000" b="1" dirty="0" smtClean="0">
                <a:solidFill>
                  <a:srgbClr val="00B0F0"/>
                </a:solidFill>
              </a:rPr>
              <a:t>N.01_</a:t>
            </a:r>
            <a:r>
              <a:rPr lang="cs-CZ" sz="2000" b="1" dirty="0">
                <a:solidFill>
                  <a:srgbClr val="00B0F0"/>
                </a:solidFill>
              </a:rPr>
              <a:t>Nebezpečí fyzického </a:t>
            </a:r>
            <a:r>
              <a:rPr lang="cs-CZ" sz="2000" b="1" dirty="0" smtClean="0">
                <a:solidFill>
                  <a:srgbClr val="00B0F0"/>
                </a:solidFill>
              </a:rPr>
              <a:t>vyčerpání</a:t>
            </a:r>
          </a:p>
          <a:p>
            <a:r>
              <a:rPr lang="cs-CZ" sz="2000" b="1" dirty="0" smtClean="0">
                <a:solidFill>
                  <a:srgbClr val="00B0F0"/>
                </a:solidFill>
              </a:rPr>
              <a:t>N.02_ </a:t>
            </a:r>
            <a:r>
              <a:rPr lang="cs-CZ" sz="2000" b="1" dirty="0">
                <a:solidFill>
                  <a:srgbClr val="00B0F0"/>
                </a:solidFill>
              </a:rPr>
              <a:t>Nebezpečí infekce</a:t>
            </a:r>
            <a:endParaRPr lang="cs-CZ" sz="2000" b="1" dirty="0" smtClean="0">
              <a:solidFill>
                <a:srgbClr val="00B0F0"/>
              </a:solidFill>
            </a:endParaRPr>
          </a:p>
          <a:p>
            <a:r>
              <a:rPr lang="cs-CZ" sz="2000" b="1" dirty="0" smtClean="0">
                <a:solidFill>
                  <a:srgbClr val="00B0F0"/>
                </a:solidFill>
              </a:rPr>
              <a:t>N.03_ </a:t>
            </a:r>
            <a:r>
              <a:rPr lang="cs-CZ" sz="2000" b="1" dirty="0">
                <a:solidFill>
                  <a:srgbClr val="00B0F0"/>
                </a:solidFill>
              </a:rPr>
              <a:t>Nebezpečí </a:t>
            </a:r>
            <a:r>
              <a:rPr lang="cs-CZ" sz="2000" b="1" dirty="0" smtClean="0">
                <a:solidFill>
                  <a:srgbClr val="00B0F0"/>
                </a:solidFill>
              </a:rPr>
              <a:t>intoxikace</a:t>
            </a:r>
          </a:p>
          <a:p>
            <a:r>
              <a:rPr lang="cs-CZ" sz="2000" b="1" dirty="0" smtClean="0">
                <a:solidFill>
                  <a:srgbClr val="00B0F0"/>
                </a:solidFill>
              </a:rPr>
              <a:t>L.06  Dekontaminační prostor</a:t>
            </a:r>
          </a:p>
          <a:p>
            <a:r>
              <a:rPr lang="cs-CZ" sz="2000" b="1" dirty="0" smtClean="0">
                <a:solidFill>
                  <a:srgbClr val="00B0F0"/>
                </a:solidFill>
              </a:rPr>
              <a:t>L.07  </a:t>
            </a:r>
            <a:r>
              <a:rPr lang="cs-CZ" sz="2000" b="1" dirty="0">
                <a:solidFill>
                  <a:srgbClr val="00B0F0"/>
                </a:solidFill>
              </a:rPr>
              <a:t>Dekontaminace zasahujících </a:t>
            </a:r>
            <a:r>
              <a:rPr lang="cs-CZ" sz="2000" b="1" dirty="0" smtClean="0">
                <a:solidFill>
                  <a:srgbClr val="00B0F0"/>
                </a:solidFill>
              </a:rPr>
              <a:t>hasičů</a:t>
            </a:r>
          </a:p>
          <a:p>
            <a:r>
              <a:rPr lang="cs-CZ" sz="2000" b="1" dirty="0" smtClean="0">
                <a:solidFill>
                  <a:srgbClr val="00B0F0"/>
                </a:solidFill>
              </a:rPr>
              <a:t>L.10  </a:t>
            </a:r>
            <a:r>
              <a:rPr lang="cs-CZ" sz="2000" b="1" dirty="0">
                <a:solidFill>
                  <a:srgbClr val="00B0F0"/>
                </a:solidFill>
              </a:rPr>
              <a:t>Havárie ohrožující vody, Ropné </a:t>
            </a:r>
            <a:r>
              <a:rPr lang="cs-CZ" sz="2000" b="1" dirty="0" smtClean="0">
                <a:solidFill>
                  <a:srgbClr val="00B0F0"/>
                </a:solidFill>
              </a:rPr>
              <a:t>havárie</a:t>
            </a:r>
          </a:p>
          <a:p>
            <a:r>
              <a:rPr lang="cs-CZ" sz="2000" b="1" dirty="0" smtClean="0">
                <a:solidFill>
                  <a:srgbClr val="00B0F0"/>
                </a:solidFill>
              </a:rPr>
              <a:t>L.11  </a:t>
            </a:r>
            <a:r>
              <a:rPr lang="cs-CZ" sz="2000" b="1" dirty="0">
                <a:solidFill>
                  <a:srgbClr val="00B0F0"/>
                </a:solidFill>
              </a:rPr>
              <a:t>Ropné havárie - norné </a:t>
            </a:r>
            <a:r>
              <a:rPr lang="cs-CZ" sz="2000" b="1" dirty="0" smtClean="0">
                <a:solidFill>
                  <a:srgbClr val="00B0F0"/>
                </a:solidFill>
              </a:rPr>
              <a:t>stěny</a:t>
            </a:r>
          </a:p>
          <a:p>
            <a:r>
              <a:rPr lang="cs-CZ" sz="2000" b="1" dirty="0" smtClean="0">
                <a:solidFill>
                  <a:srgbClr val="00B0F0"/>
                </a:solidFill>
              </a:rPr>
              <a:t>N.16  </a:t>
            </a:r>
            <a:r>
              <a:rPr lang="cs-CZ" sz="2000" b="1" dirty="0">
                <a:solidFill>
                  <a:srgbClr val="00B0F0"/>
                </a:solidFill>
              </a:rPr>
              <a:t>Nebezpečí </a:t>
            </a:r>
            <a:r>
              <a:rPr lang="cs-CZ" sz="2000" b="1" dirty="0" smtClean="0">
                <a:solidFill>
                  <a:srgbClr val="00B0F0"/>
                </a:solidFill>
              </a:rPr>
              <a:t>výbuchu</a:t>
            </a:r>
          </a:p>
          <a:p>
            <a:r>
              <a:rPr lang="cs-CZ" sz="2000" b="1" dirty="0" smtClean="0">
                <a:solidFill>
                  <a:srgbClr val="00B0F0"/>
                </a:solidFill>
              </a:rPr>
              <a:t>N.21  </a:t>
            </a:r>
            <a:r>
              <a:rPr lang="cs-CZ" sz="2000" b="1" dirty="0">
                <a:solidFill>
                  <a:srgbClr val="00B0F0"/>
                </a:solidFill>
              </a:rPr>
              <a:t>Nebezpečí na </a:t>
            </a:r>
            <a:r>
              <a:rPr lang="cs-CZ" sz="2000" b="1" dirty="0" smtClean="0">
                <a:solidFill>
                  <a:srgbClr val="00B0F0"/>
                </a:solidFill>
              </a:rPr>
              <a:t>železnici</a:t>
            </a:r>
          </a:p>
          <a:p>
            <a:r>
              <a:rPr lang="cs-CZ" sz="2000" b="1" dirty="0" smtClean="0">
                <a:solidFill>
                  <a:srgbClr val="00B0F0"/>
                </a:solidFill>
              </a:rPr>
              <a:t>N.22  </a:t>
            </a:r>
            <a:r>
              <a:rPr lang="cs-CZ" sz="2000" b="1" dirty="0">
                <a:solidFill>
                  <a:srgbClr val="00B0F0"/>
                </a:solidFill>
              </a:rPr>
              <a:t>Nebezpečí výbuchu výbušných látek a pyrotechnických </a:t>
            </a:r>
            <a:r>
              <a:rPr lang="cs-CZ" sz="2000" b="1" dirty="0" smtClean="0">
                <a:solidFill>
                  <a:srgbClr val="00B0F0"/>
                </a:solidFill>
              </a:rPr>
              <a:t>směsí</a:t>
            </a:r>
          </a:p>
          <a:p>
            <a:r>
              <a:rPr lang="cs-CZ" sz="2000" b="1" dirty="0" smtClean="0">
                <a:solidFill>
                  <a:srgbClr val="00B0F0"/>
                </a:solidFill>
              </a:rPr>
              <a:t>P.23   </a:t>
            </a:r>
            <a:r>
              <a:rPr lang="cs-CZ" sz="1800" b="1" dirty="0">
                <a:solidFill>
                  <a:srgbClr val="00B0F0"/>
                </a:solidFill>
              </a:rPr>
              <a:t>Požáry otevřených technologických </a:t>
            </a:r>
            <a:r>
              <a:rPr lang="cs-CZ" sz="1800" b="1" dirty="0" smtClean="0">
                <a:solidFill>
                  <a:srgbClr val="00B0F0"/>
                </a:solidFill>
              </a:rPr>
              <a:t>zařízení</a:t>
            </a:r>
          </a:p>
          <a:p>
            <a:r>
              <a:rPr lang="cs-CZ" sz="1800" b="1" dirty="0" smtClean="0">
                <a:solidFill>
                  <a:srgbClr val="00B0F0"/>
                </a:solidFill>
              </a:rPr>
              <a:t>P.26    </a:t>
            </a:r>
            <a:r>
              <a:rPr lang="cs-CZ" sz="1800" b="1" dirty="0">
                <a:solidFill>
                  <a:srgbClr val="00B0F0"/>
                </a:solidFill>
              </a:rPr>
              <a:t>Požáry skládek tuhých </a:t>
            </a:r>
            <a:r>
              <a:rPr lang="cs-CZ" sz="1800" b="1" dirty="0" smtClean="0">
                <a:solidFill>
                  <a:srgbClr val="00B0F0"/>
                </a:solidFill>
              </a:rPr>
              <a:t>odpadů</a:t>
            </a:r>
          </a:p>
          <a:p>
            <a:r>
              <a:rPr lang="cs-CZ" sz="1800" b="1" dirty="0" smtClean="0">
                <a:solidFill>
                  <a:srgbClr val="00B0F0"/>
                </a:solidFill>
              </a:rPr>
              <a:t>P.30    </a:t>
            </a:r>
            <a:r>
              <a:rPr lang="cs-CZ" sz="1800" b="1" dirty="0">
                <a:solidFill>
                  <a:srgbClr val="00B0F0"/>
                </a:solidFill>
              </a:rPr>
              <a:t>Požáry hořlavých kapalin v nadzemních nádržích</a:t>
            </a:r>
            <a:endParaRPr lang="cs-CZ" sz="2000" b="1" dirty="0" smtClean="0">
              <a:solidFill>
                <a:srgbClr val="00B0F0"/>
              </a:solidFill>
            </a:endParaRPr>
          </a:p>
          <a:p>
            <a:r>
              <a:rPr lang="cs-CZ" sz="2000" b="1" dirty="0" smtClean="0">
                <a:solidFill>
                  <a:srgbClr val="00B0F0"/>
                </a:solidFill>
              </a:rPr>
              <a:t>P.33_Acetylen</a:t>
            </a:r>
          </a:p>
          <a:p>
            <a:r>
              <a:rPr lang="cs-CZ" sz="2000" b="1" dirty="0" smtClean="0">
                <a:solidFill>
                  <a:srgbClr val="00B0F0"/>
                </a:solidFill>
              </a:rPr>
              <a:t>P.45  </a:t>
            </a:r>
            <a:r>
              <a:rPr lang="cs-CZ" sz="1800" b="1" dirty="0">
                <a:solidFill>
                  <a:srgbClr val="00B0F0"/>
                </a:solidFill>
              </a:rPr>
              <a:t>Plynárenská zařízení, Plynovody a regulační </a:t>
            </a:r>
            <a:r>
              <a:rPr lang="cs-CZ" sz="1800" b="1" dirty="0" smtClean="0">
                <a:solidFill>
                  <a:srgbClr val="00B0F0"/>
                </a:solidFill>
              </a:rPr>
              <a:t>stanice</a:t>
            </a:r>
          </a:p>
          <a:p>
            <a:r>
              <a:rPr lang="cs-CZ" sz="2000" b="1" dirty="0">
                <a:solidFill>
                  <a:srgbClr val="00B0F0"/>
                </a:solidFill>
                <a:hlinkClick r:id="rId2" tooltip="S.03 Hnaci vozidla.pdf"/>
              </a:rPr>
              <a:t>S.3. Zásah na hnacích železničních kolejových </a:t>
            </a:r>
            <a:r>
              <a:rPr lang="cs-CZ" sz="2000" b="1" dirty="0" smtClean="0">
                <a:solidFill>
                  <a:srgbClr val="00B0F0"/>
                </a:solidFill>
                <a:hlinkClick r:id="rId2" tooltip="S.03 Hnaci vozidla.pdf"/>
              </a:rPr>
              <a:t>vozidlech</a:t>
            </a:r>
            <a:endParaRPr lang="cs-CZ" sz="2000" b="1" dirty="0" smtClean="0">
              <a:solidFill>
                <a:srgbClr val="00B0F0"/>
              </a:solidFill>
            </a:endParaRPr>
          </a:p>
          <a:p>
            <a:r>
              <a:rPr lang="cs-CZ" sz="2000" b="1" dirty="0" smtClean="0">
                <a:solidFill>
                  <a:srgbClr val="00B0F0"/>
                </a:solidFill>
                <a:hlinkClick r:id="rId3" tooltip="S.04 Hnana vozidla.pdf"/>
              </a:rPr>
              <a:t>S.4. Zásah na tažených železničních kolejových vozidlech</a:t>
            </a:r>
            <a:endParaRPr lang="cs-CZ" sz="2000" b="1" dirty="0" smtClean="0">
              <a:solidFill>
                <a:srgbClr val="00B0F0"/>
              </a:solidFill>
            </a:endParaRPr>
          </a:p>
          <a:p>
            <a:r>
              <a:rPr lang="cs-CZ" sz="2000" b="1" dirty="0" smtClean="0">
                <a:solidFill>
                  <a:srgbClr val="00B0F0"/>
                </a:solidFill>
                <a:hlinkClick r:id="rId4" tooltip="S.05 Elektricka trakce.pdf"/>
              </a:rPr>
              <a:t>S.5. Zásah pod trakčním vedením</a:t>
            </a:r>
            <a:endParaRPr lang="cs-CZ" sz="2000" b="1" dirty="0" smtClean="0">
              <a:solidFill>
                <a:srgbClr val="00B0F0"/>
              </a:solidFill>
            </a:endParaRPr>
          </a:p>
          <a:p>
            <a:r>
              <a:rPr lang="cs-CZ" sz="2000" dirty="0" smtClean="0">
                <a:solidFill>
                  <a:srgbClr val="00B0F0"/>
                </a:solidFill>
                <a:hlinkClick r:id="rId5" tooltip="T.05 Vstup do obydli.pdf"/>
              </a:rPr>
              <a:t>T.5. </a:t>
            </a:r>
            <a:r>
              <a:rPr lang="cs-CZ" sz="1800" dirty="0">
                <a:solidFill>
                  <a:srgbClr val="00B0F0"/>
                </a:solidFill>
              </a:rPr>
              <a:t>Vstup do obydlí a jiných uzavřených prostor při </a:t>
            </a:r>
            <a:r>
              <a:rPr lang="cs-CZ" sz="1800" dirty="0" smtClean="0">
                <a:solidFill>
                  <a:srgbClr val="00B0F0"/>
                </a:solidFill>
              </a:rPr>
              <a:t>zásahu</a:t>
            </a:r>
            <a:r>
              <a:rPr lang="cs-CZ" sz="2000" dirty="0" smtClean="0">
                <a:solidFill>
                  <a:srgbClr val="00B0F0"/>
                </a:solidFill>
                <a:hlinkClick r:id="rId5" tooltip="T.05 Vstup do obydli.pdf"/>
              </a:rPr>
              <a:t> </a:t>
            </a:r>
            <a:endParaRPr lang="cs-CZ" sz="2000" dirty="0" smtClean="0">
              <a:solidFill>
                <a:srgbClr val="00B0F0"/>
              </a:solidFill>
            </a:endParaRPr>
          </a:p>
          <a:p>
            <a:endParaRPr lang="cs-CZ" sz="2000" b="1" dirty="0">
              <a:solidFill>
                <a:srgbClr val="00B0F0"/>
              </a:solidFill>
            </a:endParaRPr>
          </a:p>
        </p:txBody>
      </p:sp>
    </p:spTree>
    <p:extLst>
      <p:ext uri="{BB962C8B-B14F-4D97-AF65-F5344CB8AC3E}">
        <p14:creationId xmlns:p14="http://schemas.microsoft.com/office/powerpoint/2010/main" val="131382725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0"/>
            <a:ext cx="71056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963762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547688"/>
            <a:ext cx="6734175" cy="576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96751"/>
            <a:ext cx="4968552" cy="183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69931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692696"/>
          </a:xfrm>
        </p:spPr>
        <p:txBody>
          <a:bodyPr>
            <a:normAutofit/>
          </a:bodyPr>
          <a:lstStyle/>
          <a:p>
            <a:r>
              <a:rPr lang="pl-PL" sz="2800" b="1" dirty="0"/>
              <a:t>Dopravní vedení C s rozd</a:t>
            </a:r>
            <a:r>
              <a:rPr lang="pl-PL" sz="2800" dirty="0"/>
              <a:t>ě</a:t>
            </a:r>
            <a:r>
              <a:rPr lang="pl-PL" sz="2800" b="1" dirty="0"/>
              <a:t>lova</a:t>
            </a:r>
            <a:r>
              <a:rPr lang="pl-PL" sz="2800" dirty="0"/>
              <a:t>č</a:t>
            </a:r>
            <a:r>
              <a:rPr lang="pl-PL" sz="2800" b="1" dirty="0"/>
              <a:t>em do poschodí</a:t>
            </a:r>
            <a:endParaRPr lang="cs-CZ" sz="2800" dirty="0"/>
          </a:p>
        </p:txBody>
      </p:sp>
      <p:sp>
        <p:nvSpPr>
          <p:cNvPr id="3" name="Zástupný symbol pro obsah 2"/>
          <p:cNvSpPr>
            <a:spLocks noGrp="1"/>
          </p:cNvSpPr>
          <p:nvPr>
            <p:ph idx="1"/>
          </p:nvPr>
        </p:nvSpPr>
        <p:spPr>
          <a:xfrm>
            <a:off x="467544" y="692696"/>
            <a:ext cx="8219256" cy="6165304"/>
          </a:xfrm>
        </p:spPr>
        <p:txBody>
          <a:bodyPr>
            <a:normAutofit/>
          </a:bodyPr>
          <a:lstStyle/>
          <a:p>
            <a:pPr marL="0" indent="0">
              <a:buNone/>
            </a:pPr>
            <a:r>
              <a:rPr lang="cs-CZ" sz="2000" dirty="0"/>
              <a:t>Dopravní vedení utvoří strojník, číslo 4 a číslo 3. Rozdělovač je umístěn</a:t>
            </a:r>
          </a:p>
          <a:p>
            <a:pPr marL="0" indent="0">
              <a:buNone/>
            </a:pPr>
            <a:r>
              <a:rPr lang="cs-CZ" sz="2000" dirty="0"/>
              <a:t>v podlaží, které určí VD, zpravidla jedno podlaží pod hořícím podlažím nebo na </a:t>
            </a:r>
            <a:r>
              <a:rPr lang="cs-CZ" sz="2000" dirty="0" err="1" smtClean="0"/>
              <a:t>mezipodestě.Všechna</a:t>
            </a:r>
            <a:r>
              <a:rPr lang="cs-CZ" sz="2000" dirty="0" smtClean="0"/>
              <a:t> </a:t>
            </a:r>
            <a:r>
              <a:rPr lang="cs-CZ" sz="2000" dirty="0"/>
              <a:t>čísla kromě strojníka se vybaví izolačními dýchacími přístroji. Strojník </a:t>
            </a:r>
            <a:r>
              <a:rPr lang="cs-CZ" sz="2000" dirty="0" smtClean="0"/>
              <a:t>připojuje dopravní </a:t>
            </a:r>
            <a:r>
              <a:rPr lang="cs-CZ" sz="2000" dirty="0"/>
              <a:t>vedení k CAS (může použít přenosný hadicový uzávěr) a rozvinuje první hadici </a:t>
            </a:r>
            <a:r>
              <a:rPr lang="cs-CZ" sz="2000" dirty="0" smtClean="0"/>
              <a:t>C. Číslo </a:t>
            </a:r>
            <a:r>
              <a:rPr lang="cs-CZ" sz="2000" dirty="0"/>
              <a:t>1 a 2 vytvářejí první útočný proud, číslo 1 nese proudnici C a dvě hadice C. Číslo 2 </a:t>
            </a:r>
            <a:r>
              <a:rPr lang="cs-CZ" sz="2000" dirty="0" smtClean="0"/>
              <a:t>je vybaveno </a:t>
            </a:r>
            <a:r>
              <a:rPr lang="cs-CZ" sz="2000" dirty="0"/>
              <a:t>prostředky dle stanoveného způsobu bojového rozvinutí a dle rozhodnutí </a:t>
            </a:r>
            <a:r>
              <a:rPr lang="cs-CZ" sz="2000" dirty="0" smtClean="0"/>
              <a:t>VD</a:t>
            </a:r>
          </a:p>
          <a:p>
            <a:pPr marL="0" indent="0">
              <a:buNone/>
            </a:pPr>
            <a:endParaRPr lang="cs-CZ"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068960"/>
            <a:ext cx="7128792"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39598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 </a:t>
            </a:r>
            <a:endParaRPr lang="cs-CZ" dirty="0"/>
          </a:p>
        </p:txBody>
      </p:sp>
      <p:sp>
        <p:nvSpPr>
          <p:cNvPr id="5" name="Zástupný symbol pro obsah 4"/>
          <p:cNvSpPr>
            <a:spLocks noGrp="1"/>
          </p:cNvSpPr>
          <p:nvPr>
            <p:ph idx="1"/>
          </p:nvPr>
        </p:nvSpPr>
        <p:spPr>
          <a:xfrm>
            <a:off x="467544" y="0"/>
            <a:ext cx="8219256" cy="6858000"/>
          </a:xfrm>
        </p:spPr>
        <p:txBody>
          <a:bodyPr>
            <a:normAutofit/>
          </a:bodyPr>
          <a:lstStyle/>
          <a:p>
            <a:pPr marL="0" indent="0">
              <a:buNone/>
            </a:pPr>
            <a:endParaRPr lang="cs-CZ" sz="2000" dirty="0" smtClean="0"/>
          </a:p>
          <a:p>
            <a:pPr marL="0" indent="0">
              <a:buNone/>
            </a:pPr>
            <a:r>
              <a:rPr lang="cs-CZ" sz="2000" b="1" dirty="0" smtClean="0"/>
              <a:t>Dopravní </a:t>
            </a:r>
            <a:r>
              <a:rPr lang="cs-CZ" sz="2000" b="1" dirty="0"/>
              <a:t>vedení C po schodišti</a:t>
            </a:r>
            <a:r>
              <a:rPr lang="cs-CZ" sz="2000" b="1" dirty="0" smtClean="0"/>
              <a:t>:</a:t>
            </a:r>
          </a:p>
          <a:p>
            <a:pPr marL="0" indent="0">
              <a:buNone/>
            </a:pPr>
            <a:endParaRPr lang="cs-CZ" sz="2000" dirty="0"/>
          </a:p>
          <a:p>
            <a:pPr marL="0" indent="0">
              <a:buNone/>
            </a:pPr>
            <a:r>
              <a:rPr lang="cs-CZ" sz="2000" dirty="0"/>
              <a:t>a) Povel VD: „Družstvo, stroj </a:t>
            </a:r>
            <a:r>
              <a:rPr lang="cs-CZ" sz="2000" i="1" dirty="0"/>
              <a:t>CAS, </a:t>
            </a:r>
            <a:r>
              <a:rPr lang="cs-CZ" sz="2000" dirty="0"/>
              <a:t>vodní zdroj </a:t>
            </a:r>
            <a:r>
              <a:rPr lang="cs-CZ" sz="2000" i="1" dirty="0"/>
              <a:t>vlastní</a:t>
            </a:r>
            <a:r>
              <a:rPr lang="cs-CZ" sz="2000" dirty="0"/>
              <a:t>, směr </a:t>
            </a:r>
            <a:r>
              <a:rPr lang="cs-CZ" sz="2000" i="1" dirty="0"/>
              <a:t>vchod do budovy, </a:t>
            </a:r>
            <a:r>
              <a:rPr lang="cs-CZ" sz="2000" dirty="0"/>
              <a:t>po </a:t>
            </a:r>
            <a:r>
              <a:rPr lang="cs-CZ" sz="2000" dirty="0" smtClean="0"/>
              <a:t>schodišti, rozdělovač </a:t>
            </a:r>
            <a:r>
              <a:rPr lang="cs-CZ" sz="2000" i="1" dirty="0"/>
              <a:t>na podestu nad šesté nadzemní podlaží, 3 hadicové koše</a:t>
            </a:r>
            <a:r>
              <a:rPr lang="cs-CZ" sz="2000" dirty="0"/>
              <a:t>, první proud, </a:t>
            </a:r>
            <a:r>
              <a:rPr lang="cs-CZ" sz="2000" dirty="0" smtClean="0"/>
              <a:t>cíl </a:t>
            </a:r>
            <a:r>
              <a:rPr lang="cs-CZ" sz="2000" i="1" dirty="0" smtClean="0"/>
              <a:t>ho</a:t>
            </a:r>
            <a:r>
              <a:rPr lang="cs-CZ" sz="2000" dirty="0" smtClean="0"/>
              <a:t>ř</a:t>
            </a:r>
            <a:r>
              <a:rPr lang="cs-CZ" sz="2000" i="1" dirty="0" smtClean="0"/>
              <a:t>ící </a:t>
            </a:r>
            <a:r>
              <a:rPr lang="cs-CZ" sz="2000" i="1" dirty="0"/>
              <a:t>byt v sedmém nadzemním podlaží, 1</a:t>
            </a:r>
            <a:r>
              <a:rPr lang="cs-CZ" sz="2000" dirty="0"/>
              <a:t>C, VPŘED!“.</a:t>
            </a:r>
          </a:p>
          <a:p>
            <a:pPr marL="0" indent="0">
              <a:buNone/>
            </a:pPr>
            <a:endParaRPr lang="cs-CZ" sz="2000" dirty="0" smtClean="0"/>
          </a:p>
          <a:p>
            <a:pPr marL="0" indent="0">
              <a:buNone/>
            </a:pPr>
            <a:r>
              <a:rPr lang="cs-CZ" sz="2000" dirty="0" smtClean="0"/>
              <a:t>b</a:t>
            </a:r>
            <a:r>
              <a:rPr lang="cs-CZ" sz="2000" dirty="0"/>
              <a:t>) Provedení: Dopravní vedení vytváří strojník, číslo 4 a 3. Strojník rozvine první hadici </a:t>
            </a:r>
            <a:r>
              <a:rPr lang="cs-CZ" sz="2000" dirty="0" smtClean="0"/>
              <a:t>od stroje </a:t>
            </a:r>
            <a:r>
              <a:rPr lang="cs-CZ" sz="2000" dirty="0"/>
              <a:t>a napojuje ji na hadici v hadicovém koši, v němž jsou 2 až 3 hadice. Číslo </a:t>
            </a:r>
            <a:r>
              <a:rPr lang="cs-CZ" sz="2000" dirty="0" smtClean="0"/>
              <a:t>4 rozkládá </a:t>
            </a:r>
            <a:r>
              <a:rPr lang="cs-CZ" sz="2000" dirty="0"/>
              <a:t>hadice z hadicového koše, číslo 3 urovnává hadice na schodišti tak, aby </a:t>
            </a:r>
            <a:r>
              <a:rPr lang="cs-CZ" sz="2000" dirty="0" smtClean="0"/>
              <a:t>byly umístěny </a:t>
            </a:r>
            <a:r>
              <a:rPr lang="cs-CZ" sz="2000" dirty="0"/>
              <a:t>u vnějších stěn dle typu schodiště, nese hadicový koš, rozdělovač a vazáky. </a:t>
            </a:r>
            <a:r>
              <a:rPr lang="cs-CZ" sz="2000" dirty="0" smtClean="0"/>
              <a:t>Po rozvinutí </a:t>
            </a:r>
            <a:r>
              <a:rPr lang="cs-CZ" sz="2000" dirty="0"/>
              <a:t>hadic z prvního hadicového koše číslo 4 připojí na dopravní vedení </a:t>
            </a:r>
            <a:r>
              <a:rPr lang="cs-CZ" sz="2000" dirty="0" smtClean="0"/>
              <a:t>hadici z </a:t>
            </a:r>
            <a:r>
              <a:rPr lang="cs-CZ" sz="2000" dirty="0"/>
              <a:t>druhého hadicového koše a prázdný hadicový koš nechává na místě tak, </a:t>
            </a:r>
            <a:r>
              <a:rPr lang="cs-CZ" sz="2000" dirty="0" smtClean="0"/>
              <a:t>aby nepřekážel</a:t>
            </a:r>
            <a:r>
              <a:rPr lang="cs-CZ" sz="2000" dirty="0"/>
              <a:t>. Obdobným způsobem napojuje hadice z třetího hadicového koše číslo </a:t>
            </a:r>
            <a:r>
              <a:rPr lang="cs-CZ" sz="2000" dirty="0" smtClean="0"/>
              <a:t>3. Rozdělovač </a:t>
            </a:r>
            <a:r>
              <a:rPr lang="cs-CZ" sz="2000" dirty="0"/>
              <a:t>připojí a obsluhuje číslo 3. První proud vytvářejí čísla 1 a 2.</a:t>
            </a:r>
          </a:p>
        </p:txBody>
      </p:sp>
    </p:spTree>
    <p:extLst>
      <p:ext uri="{BB962C8B-B14F-4D97-AF65-F5344CB8AC3E}">
        <p14:creationId xmlns:p14="http://schemas.microsoft.com/office/powerpoint/2010/main" val="216492379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705600" cy="65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225322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a:bodyPr>
          <a:lstStyle/>
          <a:p>
            <a:pPr marL="0" indent="0">
              <a:buNone/>
            </a:pPr>
            <a:endParaRPr lang="cs-CZ" sz="2000" dirty="0" smtClean="0"/>
          </a:p>
          <a:p>
            <a:pPr marL="0" indent="0">
              <a:buNone/>
            </a:pPr>
            <a:r>
              <a:rPr lang="cs-CZ" sz="2000" b="1" dirty="0"/>
              <a:t>Dopravní vedení C schodišťovým prostorem:</a:t>
            </a:r>
          </a:p>
          <a:p>
            <a:pPr marL="0" indent="0">
              <a:buNone/>
            </a:pPr>
            <a:endParaRPr lang="cs-CZ" sz="2000" dirty="0" smtClean="0"/>
          </a:p>
          <a:p>
            <a:pPr marL="0" indent="0">
              <a:buNone/>
            </a:pPr>
            <a:r>
              <a:rPr lang="cs-CZ" sz="2000" dirty="0" smtClean="0"/>
              <a:t>a</a:t>
            </a:r>
            <a:r>
              <a:rPr lang="cs-CZ" sz="2000" dirty="0"/>
              <a:t>) Povel VD: „Družstvo, stroj </a:t>
            </a:r>
            <a:r>
              <a:rPr lang="cs-CZ" sz="2000" i="1" dirty="0"/>
              <a:t>CAS</a:t>
            </a:r>
            <a:r>
              <a:rPr lang="cs-CZ" sz="2000" dirty="0"/>
              <a:t>, vodní zdroj </a:t>
            </a:r>
            <a:r>
              <a:rPr lang="cs-CZ" sz="2000" i="1" dirty="0"/>
              <a:t>vlastní</a:t>
            </a:r>
            <a:r>
              <a:rPr lang="cs-CZ" sz="2000" dirty="0"/>
              <a:t>, směr </a:t>
            </a:r>
            <a:r>
              <a:rPr lang="cs-CZ" sz="2000" i="1" dirty="0"/>
              <a:t>vchod do budovy</a:t>
            </a:r>
            <a:r>
              <a:rPr lang="cs-CZ" sz="2000" dirty="0"/>
              <a:t>,</a:t>
            </a:r>
          </a:p>
          <a:p>
            <a:pPr marL="0" indent="0">
              <a:buNone/>
            </a:pPr>
            <a:r>
              <a:rPr lang="cs-CZ" sz="2000" dirty="0"/>
              <a:t>schodišťovým prostorem, rozdělovač do </a:t>
            </a:r>
            <a:r>
              <a:rPr lang="cs-CZ" sz="2000" i="1" dirty="0"/>
              <a:t>VI. poschodí</a:t>
            </a:r>
            <a:r>
              <a:rPr lang="cs-CZ" sz="2000" dirty="0"/>
              <a:t>, 5C, první proud, cíl hořící </a:t>
            </a:r>
            <a:r>
              <a:rPr lang="cs-CZ" sz="2000" dirty="0" smtClean="0"/>
              <a:t>byt v </a:t>
            </a:r>
            <a:r>
              <a:rPr lang="cs-CZ" sz="2000" i="1" dirty="0"/>
              <a:t>VII. podlaží</a:t>
            </a:r>
            <a:r>
              <a:rPr lang="cs-CZ" sz="2000" dirty="0"/>
              <a:t>, 1C, VPŘED</a:t>
            </a:r>
            <a:r>
              <a:rPr lang="cs-CZ" sz="2000" dirty="0" smtClean="0"/>
              <a:t>!“.</a:t>
            </a:r>
          </a:p>
          <a:p>
            <a:pPr marL="0" indent="0">
              <a:buNone/>
            </a:pPr>
            <a:endParaRPr lang="cs-CZ" sz="2000" dirty="0"/>
          </a:p>
          <a:p>
            <a:pPr marL="0" indent="0">
              <a:buNone/>
            </a:pPr>
            <a:r>
              <a:rPr lang="cs-CZ" sz="2000" dirty="0"/>
              <a:t>b) Provedení: Provádějí strojník, čísla 4 a 3. Číslo 3 se vyzbrojí hadicovým košem </a:t>
            </a:r>
            <a:r>
              <a:rPr lang="cs-CZ" sz="2000" smtClean="0"/>
              <a:t>C, rozdělovačem </a:t>
            </a:r>
            <a:r>
              <a:rPr lang="cs-CZ" sz="2000" dirty="0"/>
              <a:t>a vazáky. Číslo 4 se vyzbrojí dvěma hadicovými koši C a vazáky. </a:t>
            </a:r>
            <a:r>
              <a:rPr lang="cs-CZ" sz="2000" dirty="0" smtClean="0"/>
              <a:t>Strojník rozvine </a:t>
            </a:r>
            <a:r>
              <a:rPr lang="cs-CZ" sz="2000" dirty="0"/>
              <a:t>první hadici C dopravního vedení. Číslo 4 a 3 na místě ustavení </a:t>
            </a:r>
            <a:r>
              <a:rPr lang="cs-CZ" sz="2000" dirty="0" smtClean="0"/>
              <a:t>rozdělovače (podesta </a:t>
            </a:r>
            <a:r>
              <a:rPr lang="cs-CZ" sz="2000" dirty="0"/>
              <a:t>nebo patro pod požárem) spustí hadici z prvního hadicového koše čísla </a:t>
            </a:r>
            <a:r>
              <a:rPr lang="cs-CZ" sz="2000" dirty="0" smtClean="0"/>
              <a:t>4 schodišťovým </a:t>
            </a:r>
            <a:r>
              <a:rPr lang="cs-CZ" sz="2000" dirty="0"/>
              <a:t>zrcadlem a po jeho rozvinutí napojuje číslo 4 další koš, stejně </a:t>
            </a:r>
            <a:r>
              <a:rPr lang="cs-CZ" sz="2000" dirty="0" smtClean="0"/>
              <a:t>potom pokračuje </a:t>
            </a:r>
            <a:r>
              <a:rPr lang="cs-CZ" sz="2000" dirty="0"/>
              <a:t>číslo 3. Číslo 4 kontroluje hadicové vedení cestou dolů, zajišťuje </a:t>
            </a:r>
            <a:r>
              <a:rPr lang="cs-CZ" sz="2000" dirty="0" smtClean="0"/>
              <a:t>hadicové vedení </a:t>
            </a:r>
            <a:r>
              <a:rPr lang="cs-CZ" sz="2000" dirty="0"/>
              <a:t>vazákem (zpravidla ob jedno podlaží, např. k zábradlí), dole vezme </a:t>
            </a:r>
            <a:r>
              <a:rPr lang="cs-CZ" sz="2000" dirty="0" smtClean="0"/>
              <a:t>půlspojku hadice </a:t>
            </a:r>
            <a:r>
              <a:rPr lang="cs-CZ" sz="2000" dirty="0"/>
              <a:t>a napojí ji na rozvinutou první hadici dopravního vedení. Číslo 3 </a:t>
            </a:r>
            <a:r>
              <a:rPr lang="cs-CZ" sz="2000" dirty="0" smtClean="0"/>
              <a:t>připojí rozdělovač</a:t>
            </a:r>
            <a:r>
              <a:rPr lang="cs-CZ" sz="2000" dirty="0"/>
              <a:t>, podle potřeby utvoří manipulační oblouky, signalizuje o vodu a </a:t>
            </a:r>
            <a:r>
              <a:rPr lang="cs-CZ" sz="2000" dirty="0" smtClean="0"/>
              <a:t>obsluhuje rozdělovač.</a:t>
            </a:r>
          </a:p>
          <a:p>
            <a:pPr marL="0" indent="0">
              <a:buNone/>
            </a:pPr>
            <a:r>
              <a:rPr lang="cs-CZ" sz="2000" dirty="0"/>
              <a:t>Dopravní vedení do poschodí lze také vytvořit tažením za půlspojku nebo po</a:t>
            </a:r>
          </a:p>
          <a:p>
            <a:pPr marL="0" indent="0">
              <a:buNone/>
            </a:pPr>
            <a:r>
              <a:rPr lang="cs-CZ" sz="2000" dirty="0"/>
              <a:t>vnějším plášti budovy</a:t>
            </a:r>
          </a:p>
        </p:txBody>
      </p:sp>
    </p:spTree>
    <p:extLst>
      <p:ext uri="{BB962C8B-B14F-4D97-AF65-F5344CB8AC3E}">
        <p14:creationId xmlns:p14="http://schemas.microsoft.com/office/powerpoint/2010/main" val="113809180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42863"/>
            <a:ext cx="5857875" cy="677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449583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908720"/>
          </a:xfrm>
        </p:spPr>
        <p:txBody>
          <a:bodyPr>
            <a:normAutofit fontScale="90000"/>
          </a:bodyPr>
          <a:lstStyle/>
          <a:p>
            <a:r>
              <a:rPr lang="cs-CZ" sz="2800" b="1" dirty="0"/>
              <a:t>Jednoduché vedení po </a:t>
            </a:r>
            <a:r>
              <a:rPr lang="cs-CZ" sz="2800" b="1" dirty="0" smtClean="0"/>
              <a:t>poschodí</a:t>
            </a:r>
            <a:br>
              <a:rPr lang="cs-CZ" sz="2800" b="1" dirty="0" smtClean="0"/>
            </a:br>
            <a:r>
              <a:rPr lang="cs-CZ" sz="2800" b="1" dirty="0" smtClean="0"/>
              <a:t>V</a:t>
            </a:r>
            <a:r>
              <a:rPr lang="cs-CZ" sz="2800" dirty="0" smtClean="0"/>
              <a:t>č</a:t>
            </a:r>
            <a:r>
              <a:rPr lang="cs-CZ" sz="2800" b="1" dirty="0" smtClean="0"/>
              <a:t>len</a:t>
            </a:r>
            <a:r>
              <a:rPr lang="cs-CZ" sz="2800" dirty="0" smtClean="0"/>
              <a:t>ě</a:t>
            </a:r>
            <a:r>
              <a:rPr lang="cs-CZ" sz="2800" b="1" dirty="0" smtClean="0"/>
              <a:t>ní </a:t>
            </a:r>
            <a:r>
              <a:rPr lang="cs-CZ" sz="2800" b="1" dirty="0"/>
              <a:t>rozd</a:t>
            </a:r>
            <a:r>
              <a:rPr lang="cs-CZ" sz="2800" dirty="0"/>
              <a:t>ě</a:t>
            </a:r>
            <a:r>
              <a:rPr lang="cs-CZ" sz="2800" b="1" dirty="0"/>
              <a:t>lova</a:t>
            </a:r>
            <a:r>
              <a:rPr lang="cs-CZ" sz="2800" dirty="0"/>
              <a:t>č</a:t>
            </a:r>
            <a:r>
              <a:rPr lang="cs-CZ" sz="2800" b="1" dirty="0"/>
              <a:t>e do jednoduchého </a:t>
            </a:r>
            <a:r>
              <a:rPr lang="cs-CZ" sz="2800" b="1" dirty="0" smtClean="0"/>
              <a:t>vedení do </a:t>
            </a:r>
            <a:r>
              <a:rPr lang="cs-CZ" sz="2800" b="1" dirty="0"/>
              <a:t>poschodí</a:t>
            </a:r>
            <a:endParaRPr lang="cs-CZ" sz="2800" dirty="0"/>
          </a:p>
        </p:txBody>
      </p:sp>
      <p:sp>
        <p:nvSpPr>
          <p:cNvPr id="3" name="Zástupný symbol pro obsah 2"/>
          <p:cNvSpPr>
            <a:spLocks noGrp="1"/>
          </p:cNvSpPr>
          <p:nvPr>
            <p:ph idx="1"/>
          </p:nvPr>
        </p:nvSpPr>
        <p:spPr>
          <a:xfrm>
            <a:off x="467544" y="908720"/>
            <a:ext cx="8219256" cy="5949280"/>
          </a:xfrm>
        </p:spPr>
        <p:txBody>
          <a:bodyPr>
            <a:normAutofit/>
          </a:bodyPr>
          <a:lstStyle/>
          <a:p>
            <a:pPr marL="0" indent="0">
              <a:buNone/>
            </a:pPr>
            <a:endParaRPr lang="cs-CZ" sz="2000" dirty="0" smtClean="0"/>
          </a:p>
          <a:p>
            <a:pPr marL="0" indent="0">
              <a:buNone/>
            </a:pPr>
            <a:endParaRPr lang="cs-CZ" sz="2000" dirty="0"/>
          </a:p>
          <a:p>
            <a:pPr marL="0" indent="0">
              <a:buNone/>
            </a:pPr>
            <a:endParaRPr lang="cs-CZ" sz="2000" dirty="0" smtClean="0"/>
          </a:p>
          <a:p>
            <a:pPr marL="0" indent="0">
              <a:buNone/>
            </a:pPr>
            <a:endParaRPr lang="cs-CZ" sz="2000" dirty="0"/>
          </a:p>
          <a:p>
            <a:pPr marL="0" indent="0">
              <a:buNone/>
            </a:pPr>
            <a:endParaRPr lang="cs-CZ" sz="2000" dirty="0" smtClean="0"/>
          </a:p>
          <a:p>
            <a:pPr marL="0" indent="0">
              <a:buNone/>
            </a:pPr>
            <a:endParaRPr lang="cs-CZ" sz="2000" dirty="0"/>
          </a:p>
          <a:p>
            <a:pPr marL="0" indent="0">
              <a:buNone/>
            </a:pPr>
            <a:endParaRPr lang="cs-CZ" sz="2000" dirty="0" smtClean="0"/>
          </a:p>
          <a:p>
            <a:pPr marL="0" indent="0">
              <a:buNone/>
            </a:pPr>
            <a:endParaRPr lang="cs-CZ" sz="2000" dirty="0"/>
          </a:p>
          <a:p>
            <a:pPr marL="0" indent="0">
              <a:buNone/>
            </a:pPr>
            <a:endParaRPr lang="cs-CZ" sz="2000" dirty="0" smtClean="0"/>
          </a:p>
          <a:p>
            <a:pPr marL="0" indent="0">
              <a:buNone/>
            </a:pPr>
            <a:r>
              <a:rPr lang="cs-CZ" sz="2000" dirty="0" smtClean="0"/>
              <a:t>Hadicové </a:t>
            </a:r>
            <a:r>
              <a:rPr lang="cs-CZ" sz="2000" dirty="0"/>
              <a:t>vedení utvoří strojník, čísla 2 a 1. Tento způsob bojového rozvinutí </a:t>
            </a:r>
            <a:r>
              <a:rPr lang="cs-CZ" sz="2000" dirty="0" smtClean="0"/>
              <a:t>se používá </a:t>
            </a:r>
            <a:r>
              <a:rPr lang="cs-CZ" sz="2000" dirty="0"/>
              <a:t>především v případě požárů v nízké zástavbě (do 3. nadzemního podlaží) </a:t>
            </a:r>
            <a:r>
              <a:rPr lang="cs-CZ" sz="2000" dirty="0" smtClean="0"/>
              <a:t>nebo požárů </a:t>
            </a:r>
            <a:r>
              <a:rPr lang="cs-CZ" sz="2000" dirty="0"/>
              <a:t>ve sklepech a dalších podzemních prostorách. Hadicové vedení může být </a:t>
            </a:r>
            <a:r>
              <a:rPr lang="cs-CZ" sz="2000" dirty="0" smtClean="0"/>
              <a:t>připojeno  přes </a:t>
            </a:r>
            <a:r>
              <a:rPr lang="cs-CZ" sz="2000" dirty="0"/>
              <a:t>přenosný hadicový uzávěr na CAS. Číslo 1 se vybavuje proudnicí C a </a:t>
            </a:r>
            <a:r>
              <a:rPr lang="cs-CZ" sz="2000" dirty="0" smtClean="0"/>
              <a:t>dvěma hadicemi </a:t>
            </a:r>
            <a:r>
              <a:rPr lang="cs-CZ" sz="2000" dirty="0"/>
              <a:t>C. Číslo 2 je vybaveno dvěma hadicemi C, případně prostředky dle </a:t>
            </a:r>
            <a:r>
              <a:rPr lang="cs-CZ" sz="2000" dirty="0" smtClean="0"/>
              <a:t>stanoveného způsobu </a:t>
            </a:r>
            <a:r>
              <a:rPr lang="cs-CZ" sz="2000" dirty="0"/>
              <a:t>bojového rozvinutí a dle rozhodnutí VD (např. lano pro sebezáchranu, prostředky </a:t>
            </a:r>
            <a:r>
              <a:rPr lang="cs-CZ" sz="2000" dirty="0" smtClean="0"/>
              <a:t>pro vnikání </a:t>
            </a:r>
            <a:r>
              <a:rPr lang="cs-CZ" sz="2000" dirty="0"/>
              <a:t>do uzavřených prostor, detekci apod.).</a:t>
            </a:r>
            <a:endParaRPr lang="cs-CZ" sz="2000" dirty="0" smtClean="0"/>
          </a:p>
          <a:p>
            <a:pPr marL="0" indent="0">
              <a:buNone/>
            </a:pPr>
            <a:endParaRPr lang="cs-CZ"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80728"/>
            <a:ext cx="5616624"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194861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a:bodyPr>
          <a:lstStyle/>
          <a:p>
            <a:pPr marL="0" indent="0">
              <a:buNone/>
            </a:pPr>
            <a:r>
              <a:rPr lang="cs-CZ" sz="2000" dirty="0"/>
              <a:t>Jednoduché vedení po schodišti:</a:t>
            </a:r>
          </a:p>
          <a:p>
            <a:pPr marL="457200" indent="-457200">
              <a:buAutoNum type="alphaLcParenR"/>
            </a:pPr>
            <a:r>
              <a:rPr lang="cs-CZ" sz="2000" dirty="0" smtClean="0"/>
              <a:t>Povel </a:t>
            </a:r>
            <a:r>
              <a:rPr lang="cs-CZ" sz="2000" dirty="0"/>
              <a:t>VD: „Družstvo, stroj </a:t>
            </a:r>
            <a:r>
              <a:rPr lang="cs-CZ" sz="2000" i="1" dirty="0"/>
              <a:t>CAS, </a:t>
            </a:r>
            <a:r>
              <a:rPr lang="cs-CZ" sz="2000" dirty="0"/>
              <a:t>vodní zdroj </a:t>
            </a:r>
            <a:r>
              <a:rPr lang="cs-CZ" sz="2000" i="1" dirty="0"/>
              <a:t>vlastní</a:t>
            </a:r>
            <a:r>
              <a:rPr lang="cs-CZ" sz="2000" dirty="0"/>
              <a:t>, jednoduché vedení po schodišti, </a:t>
            </a:r>
            <a:r>
              <a:rPr lang="cs-CZ" sz="2000" dirty="0" smtClean="0"/>
              <a:t>cíl </a:t>
            </a:r>
            <a:r>
              <a:rPr lang="cs-CZ" sz="2000" i="1" dirty="0" smtClean="0"/>
              <a:t>ho</a:t>
            </a:r>
            <a:r>
              <a:rPr lang="cs-CZ" sz="2000" dirty="0" smtClean="0"/>
              <a:t>ř</a:t>
            </a:r>
            <a:r>
              <a:rPr lang="cs-CZ" sz="2000" i="1" dirty="0" smtClean="0"/>
              <a:t>ící </a:t>
            </a:r>
            <a:r>
              <a:rPr lang="cs-CZ" sz="2000" i="1" dirty="0"/>
              <a:t>byt ve druhém nadzemním podlaží, 5 </a:t>
            </a:r>
            <a:r>
              <a:rPr lang="cs-CZ" sz="2000" dirty="0"/>
              <a:t>C, VPŘED</a:t>
            </a:r>
            <a:r>
              <a:rPr lang="cs-CZ" sz="2000" dirty="0" smtClean="0"/>
              <a:t>!“.</a:t>
            </a:r>
          </a:p>
          <a:p>
            <a:pPr marL="0" indent="0">
              <a:buNone/>
            </a:pPr>
            <a:endParaRPr lang="cs-CZ" sz="2000" dirty="0"/>
          </a:p>
          <a:p>
            <a:pPr marL="0" indent="0">
              <a:buNone/>
            </a:pPr>
            <a:r>
              <a:rPr lang="cs-CZ" sz="2000" dirty="0"/>
              <a:t>b) Provedení: Provádí čísla 1 a 2 obdobně jako po rovině, hadice mohou rozvinovat i </a:t>
            </a:r>
            <a:r>
              <a:rPr lang="cs-CZ" sz="2000" dirty="0" smtClean="0"/>
              <a:t>do protisměru </a:t>
            </a:r>
            <a:r>
              <a:rPr lang="cs-CZ" sz="2000" dirty="0"/>
              <a:t>postupu. Doporučuje se používat přenosný naviják, hadicové koše </a:t>
            </a:r>
            <a:r>
              <a:rPr lang="cs-CZ" sz="2000" dirty="0" smtClean="0"/>
              <a:t>apod. </a:t>
            </a:r>
            <a:r>
              <a:rPr lang="pt-BR" sz="2000" dirty="0" smtClean="0"/>
              <a:t>Záložní </a:t>
            </a:r>
            <a:r>
              <a:rPr lang="pt-BR" sz="2000" dirty="0"/>
              <a:t>hadice se umisťuje dle délky rozvinutí a situace před budovu nebo </a:t>
            </a:r>
            <a:r>
              <a:rPr lang="pt-BR" sz="2000" dirty="0" smtClean="0"/>
              <a:t>na</a:t>
            </a:r>
            <a:r>
              <a:rPr lang="cs-CZ" sz="2000" dirty="0" smtClean="0"/>
              <a:t> </a:t>
            </a:r>
            <a:r>
              <a:rPr lang="cs-CZ" sz="2000" dirty="0" err="1" smtClean="0"/>
              <a:t>mezipodestu</a:t>
            </a:r>
            <a:r>
              <a:rPr lang="cs-CZ" sz="2000" dirty="0"/>
              <a:t>.</a:t>
            </a:r>
          </a:p>
          <a:p>
            <a:pPr marL="0" indent="0">
              <a:buNone/>
            </a:pPr>
            <a:endParaRPr lang="cs-CZ" sz="2000" dirty="0" smtClean="0"/>
          </a:p>
          <a:p>
            <a:pPr marL="0" indent="0">
              <a:buNone/>
            </a:pPr>
            <a:r>
              <a:rPr lang="cs-CZ" sz="2000" dirty="0" smtClean="0"/>
              <a:t>c</a:t>
            </a:r>
            <a:r>
              <a:rPr lang="cs-CZ" sz="2000" dirty="0"/>
              <a:t>) Schéma bojového rozvinutí:</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645024"/>
            <a:ext cx="7632848"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11437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Autofit/>
          </a:bodyPr>
          <a:lstStyle/>
          <a:p>
            <a:pPr marL="0" indent="0">
              <a:buNone/>
            </a:pPr>
            <a:r>
              <a:rPr lang="cs-CZ" sz="2000" b="1" dirty="0"/>
              <a:t>Jednoduché vedení schodišťovým prostorem </a:t>
            </a:r>
            <a:r>
              <a:rPr lang="cs-CZ" sz="2000" dirty="0"/>
              <a:t>(schodišťovým zrcadlem):</a:t>
            </a:r>
          </a:p>
          <a:p>
            <a:pPr marL="0" indent="0">
              <a:buNone/>
            </a:pPr>
            <a:r>
              <a:rPr lang="cs-CZ" sz="2000" dirty="0"/>
              <a:t>a) Povel VD: „Družstvo, stroj </a:t>
            </a:r>
            <a:r>
              <a:rPr lang="cs-CZ" sz="2000" i="1" dirty="0"/>
              <a:t>CAS, </a:t>
            </a:r>
            <a:r>
              <a:rPr lang="cs-CZ" sz="2000" dirty="0"/>
              <a:t>vodní zdroj </a:t>
            </a:r>
            <a:r>
              <a:rPr lang="cs-CZ" sz="2000" i="1" dirty="0"/>
              <a:t>vlastní</a:t>
            </a:r>
            <a:r>
              <a:rPr lang="cs-CZ" sz="2000" dirty="0"/>
              <a:t>, jednoduché vedení </a:t>
            </a:r>
            <a:r>
              <a:rPr lang="cs-CZ" sz="2000" dirty="0" smtClean="0"/>
              <a:t>schodišťovým prostorem</a:t>
            </a:r>
            <a:r>
              <a:rPr lang="cs-CZ" sz="2000" dirty="0"/>
              <a:t>, cíl </a:t>
            </a:r>
            <a:r>
              <a:rPr lang="cs-CZ" sz="2000" i="1" dirty="0"/>
              <a:t>ho</a:t>
            </a:r>
            <a:r>
              <a:rPr lang="cs-CZ" sz="2000" dirty="0"/>
              <a:t>ř</a:t>
            </a:r>
            <a:r>
              <a:rPr lang="cs-CZ" sz="2000" i="1" dirty="0"/>
              <a:t>ící byt ve druhém nadzemním podlaží, 5</a:t>
            </a:r>
            <a:r>
              <a:rPr lang="cs-CZ" sz="2000" dirty="0"/>
              <a:t>C, VPŘED!“.</a:t>
            </a:r>
          </a:p>
          <a:p>
            <a:pPr marL="0" indent="0">
              <a:buNone/>
            </a:pPr>
            <a:r>
              <a:rPr lang="cs-CZ" sz="2000" dirty="0"/>
              <a:t>b) První varianta provedení – </a:t>
            </a:r>
            <a:r>
              <a:rPr lang="cs-CZ" sz="2000" b="1" dirty="0"/>
              <a:t>tažením za půlspojku</a:t>
            </a:r>
            <a:r>
              <a:rPr lang="cs-CZ" sz="2000" dirty="0"/>
              <a:t>: Číslo 1 se vyzbrojí proudnicí </a:t>
            </a:r>
            <a:r>
              <a:rPr lang="cs-CZ" sz="2000" dirty="0" smtClean="0"/>
              <a:t>C a </a:t>
            </a:r>
            <a:r>
              <a:rPr lang="cs-CZ" sz="2000" dirty="0"/>
              <a:t>dvěma hadicemi C a číslo 2 dvěma hadicemi C, případně prostředky pro vnikání </a:t>
            </a:r>
            <a:r>
              <a:rPr lang="cs-CZ" sz="2000" dirty="0" smtClean="0"/>
              <a:t>do uzavřených </a:t>
            </a:r>
            <a:r>
              <a:rPr lang="cs-CZ" sz="2000" dirty="0"/>
              <a:t>prostor. Číslo 1 rozvine hadice u paty schodiště, spojí je. Hadice </a:t>
            </a:r>
            <a:r>
              <a:rPr lang="cs-CZ" sz="2000" dirty="0" smtClean="0"/>
              <a:t>rozvinuje číslo </a:t>
            </a:r>
            <a:r>
              <a:rPr lang="cs-CZ" sz="2000" dirty="0"/>
              <a:t>1 tahem v zrcadlovém prostoru schodiště současně s postupem do </a:t>
            </a:r>
            <a:r>
              <a:rPr lang="cs-CZ" sz="2000" dirty="0" smtClean="0"/>
              <a:t>vyššího nadzemního </a:t>
            </a:r>
            <a:r>
              <a:rPr lang="cs-CZ" sz="2000" dirty="0"/>
              <a:t>podlaží. Po vytažení vytvoří číslo 1 dostatečnou rezervu délky hadice a </a:t>
            </a:r>
            <a:r>
              <a:rPr lang="cs-CZ" sz="2000" dirty="0" smtClean="0"/>
              <a:t>číslo 2 </a:t>
            </a:r>
            <a:r>
              <a:rPr lang="cs-CZ" sz="2000" dirty="0"/>
              <a:t>zajistí útočné vedení vazákem. </a:t>
            </a:r>
            <a:r>
              <a:rPr lang="cs-CZ" sz="2000" dirty="0" smtClean="0"/>
              <a:t> </a:t>
            </a:r>
            <a:endParaRPr lang="cs-CZ" sz="2000" dirty="0"/>
          </a:p>
          <a:p>
            <a:pPr marL="0" indent="0">
              <a:buNone/>
            </a:pPr>
            <a:r>
              <a:rPr lang="cs-CZ" sz="2000" dirty="0"/>
              <a:t>c) Druhá varianta provedení - </a:t>
            </a:r>
            <a:r>
              <a:rPr lang="cs-CZ" sz="2000" b="1" dirty="0"/>
              <a:t>vytažením:</a:t>
            </a:r>
            <a:r>
              <a:rPr lang="cs-CZ" sz="2000" dirty="0"/>
              <a:t> Číslo 1 se vyzbrojí proudnicí C a </a:t>
            </a:r>
            <a:r>
              <a:rPr lang="cs-CZ" sz="2000" dirty="0" smtClean="0"/>
              <a:t>dvěma hadicemi </a:t>
            </a:r>
            <a:r>
              <a:rPr lang="cs-CZ" sz="2000" dirty="0"/>
              <a:t>C. Číslo 2 se vybaví dvěma hadicemi C, případně prostředky pro vnikání </a:t>
            </a:r>
            <a:r>
              <a:rPr lang="cs-CZ" sz="2000" dirty="0" smtClean="0"/>
              <a:t>do uzavřených </a:t>
            </a:r>
            <a:r>
              <a:rPr lang="cs-CZ" sz="2000" dirty="0"/>
              <a:t>prostor. Čísla 1 a 2 musí být společně vybavena alespoň jedním </a:t>
            </a:r>
            <a:r>
              <a:rPr lang="cs-CZ" sz="2000" dirty="0" smtClean="0"/>
              <a:t>pracovním lanem</a:t>
            </a:r>
            <a:r>
              <a:rPr lang="cs-CZ" sz="2000" dirty="0"/>
              <a:t>. Číslo 1 ponechá dvě hadice u začátku schodiště a postupuje společně s číslem 2 </a:t>
            </a:r>
            <a:r>
              <a:rPr lang="cs-CZ" sz="2000" dirty="0" smtClean="0"/>
              <a:t>do daného </a:t>
            </a:r>
            <a:r>
              <a:rPr lang="cs-CZ" sz="2000" dirty="0"/>
              <a:t>podlaží. Zde spustí číslo 1 pracovní lano a VD připraví hadice (1C až 2C), </a:t>
            </a:r>
            <a:r>
              <a:rPr lang="cs-CZ" sz="2000" dirty="0" smtClean="0"/>
              <a:t>které spojí </a:t>
            </a:r>
            <a:r>
              <a:rPr lang="cs-CZ" sz="2000" dirty="0"/>
              <a:t>s vedením od stroje a uváže lano za půlspojku. Čísla 1 a 2 hadice vytahují a </a:t>
            </a:r>
            <a:r>
              <a:rPr lang="cs-CZ" sz="2000" dirty="0" smtClean="0"/>
              <a:t>při vytahování </a:t>
            </a:r>
            <a:r>
              <a:rPr lang="cs-CZ" sz="2000" dirty="0"/>
              <a:t>je rovná VD. Po vytažení vytvoří číslo 1 dostatečnou rezervu délky </a:t>
            </a:r>
            <a:r>
              <a:rPr lang="cs-CZ" sz="2000" dirty="0" smtClean="0"/>
              <a:t>hadice a </a:t>
            </a:r>
            <a:r>
              <a:rPr lang="cs-CZ" sz="2000" dirty="0"/>
              <a:t>číslo 2 zajistí útočné vedení vazákem. Číslo 1 připojí proudnici a signalizuje o vodu.</a:t>
            </a:r>
          </a:p>
        </p:txBody>
      </p:sp>
    </p:spTree>
    <p:extLst>
      <p:ext uri="{BB962C8B-B14F-4D97-AF65-F5344CB8AC3E}">
        <p14:creationId xmlns:p14="http://schemas.microsoft.com/office/powerpoint/2010/main" val="2682613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562074"/>
          </a:xfrm>
        </p:spPr>
        <p:txBody>
          <a:bodyPr>
            <a:normAutofit/>
          </a:bodyPr>
          <a:lstStyle/>
          <a:p>
            <a:r>
              <a:rPr lang="cs-CZ" sz="2000" dirty="0"/>
              <a:t> </a:t>
            </a:r>
            <a:r>
              <a:rPr lang="cs-CZ" sz="2000" b="1" dirty="0"/>
              <a:t>Nebezpečí fyzického vyčerpání </a:t>
            </a:r>
            <a:endParaRPr lang="cs-CZ" sz="2000" dirty="0"/>
          </a:p>
        </p:txBody>
      </p:sp>
      <p:sp>
        <p:nvSpPr>
          <p:cNvPr id="3" name="Zástupný symbol pro obsah 2"/>
          <p:cNvSpPr>
            <a:spLocks noGrp="1"/>
          </p:cNvSpPr>
          <p:nvPr>
            <p:ph idx="1"/>
          </p:nvPr>
        </p:nvSpPr>
        <p:spPr>
          <a:xfrm>
            <a:off x="467544" y="836712"/>
            <a:ext cx="8219256" cy="5760640"/>
          </a:xfrm>
        </p:spPr>
        <p:txBody>
          <a:bodyPr>
            <a:normAutofit lnSpcReduction="10000"/>
          </a:bodyPr>
          <a:lstStyle/>
          <a:p>
            <a:pPr marL="0" indent="0">
              <a:buNone/>
            </a:pPr>
            <a:r>
              <a:rPr lang="cs-CZ" sz="1800" dirty="0"/>
              <a:t>Hranice fyzického vyčerpání je stanovená schopností využívat kyslík přiváděný do organismu dýcháním, pro přeměnu svalových tuků na energii potřebnou k fyzickému výkonu (práci). Při nedostatku kyslíku pro spalování tuků dochází k využívání dalšího zdroje energie v organismu, tj. cukru (glykogen) uloženého ve svalech a játrech .</a:t>
            </a:r>
          </a:p>
          <a:p>
            <a:pPr marL="0" indent="0">
              <a:buNone/>
            </a:pPr>
            <a:r>
              <a:rPr lang="cs-CZ" sz="1800" b="1" i="1" dirty="0"/>
              <a:t>Pro organismus je nebezpečné vyčerpání zásob glykogenu, které vede k poruchám mozkové činnosti, neboť mozek je na dostatku krevního cukru závislý. Akutní nedostatek krevního cukru (hypoglykémie) se může projevit u přetíženého organismu (málo trénovaného nebo extrémně zatíženého) zpočátku slabostí, hladem, třesem, studeným potem, později zmateností, ztrátou koordinace pohybů, bolestmi hlavy, poruchami artikulace apod. Může dojít až ke ztrátě vědomí doprovázené křečemi. Takové vyčerpání je závažným zdravotním stavem vyžadujícím lékařskou pomoc. </a:t>
            </a:r>
          </a:p>
          <a:p>
            <a:pPr marL="0" indent="0">
              <a:buNone/>
            </a:pPr>
            <a:r>
              <a:rPr lang="cs-CZ" sz="1800" b="1" dirty="0">
                <a:solidFill>
                  <a:srgbClr val="FF0000"/>
                </a:solidFill>
              </a:rPr>
              <a:t>Nebezpečí fyzického vyčerpání hasiče při zásahu hrozí s ohledem na jeho fyzickou kondici při extrémním jednorázovém výkonu nebo při dlouhodobém zatížení bez dostatečného doplňování zdrojů energie do organismu.</a:t>
            </a:r>
            <a:r>
              <a:rPr lang="cs-CZ" sz="1800" dirty="0"/>
              <a:t> </a:t>
            </a:r>
          </a:p>
          <a:p>
            <a:pPr marL="0" indent="0">
              <a:buNone/>
            </a:pPr>
            <a:endParaRPr lang="cs-CZ" sz="1800" dirty="0"/>
          </a:p>
          <a:p>
            <a:pPr marL="0" indent="0">
              <a:buNone/>
            </a:pPr>
            <a:r>
              <a:rPr lang="cs-CZ" sz="1800" dirty="0"/>
              <a:t>Okolnosti, které mají vliv na podstatné zvyšování úrovně zátěže při zásahu jsou zejména: </a:t>
            </a:r>
          </a:p>
          <a:p>
            <a:pPr lvl="1"/>
            <a:r>
              <a:rPr lang="cs-CZ" sz="1800" dirty="0"/>
              <a:t>a) použití ochranných oděvů pro hasiče a dýchací techniky, </a:t>
            </a:r>
          </a:p>
          <a:p>
            <a:pPr lvl="1"/>
            <a:r>
              <a:rPr lang="pl-PL" sz="1800" dirty="0"/>
              <a:t>b) psychické vypětí a stres (úzkost, strach), </a:t>
            </a:r>
          </a:p>
          <a:p>
            <a:pPr lvl="1"/>
            <a:r>
              <a:rPr lang="cs-CZ" sz="1800" dirty="0"/>
              <a:t>c) okolní teplota, popř. vlhkost prostředí. </a:t>
            </a:r>
          </a:p>
          <a:p>
            <a:pPr marL="0" indent="0">
              <a:buNone/>
            </a:pPr>
            <a:endParaRPr lang="cs-CZ" sz="1600" dirty="0"/>
          </a:p>
        </p:txBody>
      </p:sp>
    </p:spTree>
    <p:extLst>
      <p:ext uri="{BB962C8B-B14F-4D97-AF65-F5344CB8AC3E}">
        <p14:creationId xmlns:p14="http://schemas.microsoft.com/office/powerpoint/2010/main" val="171684546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a:bodyPr>
          <a:lstStyle/>
          <a:p>
            <a:pPr marL="0" indent="0">
              <a:buNone/>
            </a:pPr>
            <a:r>
              <a:rPr lang="cs-CZ" sz="1800" dirty="0"/>
              <a:t>Třetí varianta provedení – spouštěním hadice: Číslo 1 se vyzbrojí proudnicí C a </a:t>
            </a:r>
            <a:r>
              <a:rPr lang="cs-CZ" sz="1800" dirty="0" smtClean="0"/>
              <a:t>dvěma hadicemi </a:t>
            </a:r>
            <a:r>
              <a:rPr lang="cs-CZ" sz="1800" dirty="0"/>
              <a:t>C, číslo 2 dvěma hadicemi C, případně prostředky pro vnikání do </a:t>
            </a:r>
            <a:r>
              <a:rPr lang="cs-CZ" sz="1800" dirty="0" smtClean="0"/>
              <a:t>uzavřených prostor </a:t>
            </a:r>
            <a:r>
              <a:rPr lang="cs-CZ" sz="1800" dirty="0"/>
              <a:t>a spolu postupují do určeného podlaží. Hadici spustí schodišťovým </a:t>
            </a:r>
            <a:r>
              <a:rPr lang="cs-CZ" sz="1800" dirty="0" smtClean="0"/>
              <a:t>prostorem, pak </a:t>
            </a:r>
            <a:r>
              <a:rPr lang="cs-CZ" sz="1800" dirty="0"/>
              <a:t>napojí druhou hadici a rovněž ji spustí podle potřeby schodišťovým prostorem </a:t>
            </a:r>
            <a:r>
              <a:rPr lang="cs-CZ" sz="1800" dirty="0" smtClean="0"/>
              <a:t>dolů. Ponechají </a:t>
            </a:r>
            <a:r>
              <a:rPr lang="cs-CZ" sz="1800" dirty="0"/>
              <a:t>si dostatečnou rezervu délky hadice. Číslo 2 zajistí hadici vazákem, </a:t>
            </a:r>
            <a:r>
              <a:rPr lang="cs-CZ" sz="1800" dirty="0" smtClean="0"/>
              <a:t>např. k </a:t>
            </a:r>
            <a:r>
              <a:rPr lang="cs-CZ" sz="1800" dirty="0"/>
              <a:t>zábradlí, číslo 1 připojí proudnici a signalizuje o vodu. VD po spuštění hadici </a:t>
            </a:r>
            <a:r>
              <a:rPr lang="cs-CZ" sz="1800" dirty="0" smtClean="0"/>
              <a:t>rovná, utvoří </a:t>
            </a:r>
            <a:r>
              <a:rPr lang="cs-CZ" sz="1800" dirty="0"/>
              <a:t>oblouky, připojí ji na vedení od stroje a podle potřeby zajistí vedení vazákem.</a:t>
            </a:r>
          </a:p>
          <a:p>
            <a:pPr marL="0" indent="0">
              <a:buNone/>
            </a:pPr>
            <a:r>
              <a:rPr lang="cs-CZ" sz="1800" dirty="0"/>
              <a:t>e) Strojník vždy připojuje hadici na výtlačné hrdlo stroje až po signalizaci čísla 1 o vodu.</a:t>
            </a:r>
          </a:p>
          <a:p>
            <a:pPr marL="0" indent="0">
              <a:buNone/>
            </a:pPr>
            <a:r>
              <a:rPr lang="cs-CZ" sz="1800" dirty="0"/>
              <a:t>f) </a:t>
            </a:r>
            <a:r>
              <a:rPr lang="cs-CZ" sz="1800" dirty="0" smtClean="0"/>
              <a:t>Schéma </a:t>
            </a:r>
            <a:r>
              <a:rPr lang="cs-CZ" sz="1800" dirty="0"/>
              <a:t>bojového rozvinutí dle odstavce 5 písm. b</a:t>
            </a:r>
            <a:r>
              <a:rPr lang="cs-CZ" sz="1800" dirty="0" smtClean="0"/>
              <a:t>)</a:t>
            </a:r>
          </a:p>
          <a:p>
            <a:pPr marL="0" indent="0">
              <a:buNone/>
            </a:pPr>
            <a:endParaRPr lang="cs-CZ" sz="1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068960"/>
            <a:ext cx="8208912" cy="362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31284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748464" cy="612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969041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260648"/>
            <a:ext cx="8219256" cy="6336704"/>
          </a:xfrm>
        </p:spPr>
        <p:txBody>
          <a:bodyPr>
            <a:normAutofit/>
          </a:bodyPr>
          <a:lstStyle/>
          <a:p>
            <a:pPr marL="0" indent="0">
              <a:buNone/>
            </a:pPr>
            <a:endParaRPr lang="cs-CZ" sz="2000" b="1" dirty="0" smtClean="0"/>
          </a:p>
          <a:p>
            <a:pPr marL="0" indent="0">
              <a:buNone/>
            </a:pPr>
            <a:r>
              <a:rPr lang="cs-CZ" sz="2000" b="1" dirty="0" smtClean="0"/>
              <a:t>Jednoduché </a:t>
            </a:r>
            <a:r>
              <a:rPr lang="cs-CZ" sz="2000" b="1" dirty="0"/>
              <a:t>vedení po vnějším plášti budovy</a:t>
            </a:r>
            <a:r>
              <a:rPr lang="cs-CZ" sz="2000" dirty="0"/>
              <a:t>:</a:t>
            </a:r>
          </a:p>
          <a:p>
            <a:pPr marL="457200" indent="-457200">
              <a:buAutoNum type="alphaLcParenR"/>
            </a:pPr>
            <a:r>
              <a:rPr lang="cs-CZ" sz="2000" dirty="0" smtClean="0"/>
              <a:t>Povel </a:t>
            </a:r>
            <a:r>
              <a:rPr lang="cs-CZ" sz="2000" dirty="0"/>
              <a:t>VD: „Družstvo, stroj </a:t>
            </a:r>
            <a:r>
              <a:rPr lang="cs-CZ" sz="2000" i="1" dirty="0"/>
              <a:t>CAS, </a:t>
            </a:r>
            <a:r>
              <a:rPr lang="cs-CZ" sz="2000" dirty="0"/>
              <a:t>vodní zdroj </a:t>
            </a:r>
            <a:r>
              <a:rPr lang="cs-CZ" sz="2000" i="1" dirty="0"/>
              <a:t>vlastní</a:t>
            </a:r>
            <a:r>
              <a:rPr lang="cs-CZ" sz="2000" dirty="0"/>
              <a:t>, jednoduché vedení po </a:t>
            </a:r>
            <a:r>
              <a:rPr lang="cs-CZ" sz="2000" dirty="0" smtClean="0"/>
              <a:t>vnějším plášti </a:t>
            </a:r>
            <a:r>
              <a:rPr lang="cs-CZ" sz="2000" dirty="0"/>
              <a:t>budovy, cíl </a:t>
            </a:r>
            <a:r>
              <a:rPr lang="cs-CZ" sz="2000" i="1" dirty="0"/>
              <a:t>ho</a:t>
            </a:r>
            <a:r>
              <a:rPr lang="cs-CZ" sz="2000" dirty="0"/>
              <a:t>ř</a:t>
            </a:r>
            <a:r>
              <a:rPr lang="cs-CZ" sz="2000" i="1" dirty="0"/>
              <a:t>ící byt ve druhém nadzemním podlaží, 5 </a:t>
            </a:r>
            <a:r>
              <a:rPr lang="cs-CZ" sz="2000" dirty="0"/>
              <a:t>C, VPŘED</a:t>
            </a:r>
            <a:r>
              <a:rPr lang="cs-CZ" sz="2000" dirty="0" smtClean="0"/>
              <a:t>!“.</a:t>
            </a:r>
          </a:p>
          <a:p>
            <a:pPr marL="457200" indent="-457200">
              <a:buAutoNum type="alphaLcParenR"/>
            </a:pPr>
            <a:endParaRPr lang="cs-CZ" sz="2000" dirty="0"/>
          </a:p>
          <a:p>
            <a:pPr marL="0" indent="0">
              <a:buNone/>
            </a:pPr>
            <a:r>
              <a:rPr lang="cs-CZ" sz="2000" dirty="0"/>
              <a:t>b) Provedení: Hadice se vytahují pomocí lana jako u varianty uvedené v odstavci 5 písm. c</a:t>
            </a:r>
            <a:r>
              <a:rPr lang="cs-CZ" sz="2000" dirty="0" smtClean="0"/>
              <a:t>). VD </a:t>
            </a:r>
            <a:r>
              <a:rPr lang="cs-CZ" sz="2000" dirty="0"/>
              <a:t>sleduje vytahování a napínáním zabraňuje zachycení vedení o konstrukce</a:t>
            </a:r>
            <a:r>
              <a:rPr lang="cs-CZ" sz="2000" dirty="0" smtClean="0"/>
              <a:t>.</a:t>
            </a:r>
          </a:p>
          <a:p>
            <a:pPr marL="0" indent="0">
              <a:buNone/>
            </a:pPr>
            <a:endParaRPr lang="cs-CZ" sz="2000" dirty="0"/>
          </a:p>
          <a:p>
            <a:pPr marL="0" indent="0">
              <a:buNone/>
            </a:pPr>
            <a:r>
              <a:rPr lang="cs-CZ" sz="2000" dirty="0"/>
              <a:t>c) Strojník připojuje hadici na výtlačné hrdlo stroje až po signalizaci čísla 1 o vodu.</a:t>
            </a:r>
          </a:p>
        </p:txBody>
      </p:sp>
    </p:spTree>
    <p:extLst>
      <p:ext uri="{BB962C8B-B14F-4D97-AF65-F5344CB8AC3E}">
        <p14:creationId xmlns:p14="http://schemas.microsoft.com/office/powerpoint/2010/main" val="300140654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42950"/>
            <a:ext cx="7632848" cy="5782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75176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548680"/>
          </a:xfrm>
        </p:spPr>
        <p:txBody>
          <a:bodyPr>
            <a:normAutofit/>
          </a:bodyPr>
          <a:lstStyle/>
          <a:p>
            <a:r>
              <a:rPr lang="cs-CZ" sz="2400" b="1" dirty="0"/>
              <a:t>V</a:t>
            </a:r>
            <a:r>
              <a:rPr lang="cs-CZ" sz="2400" dirty="0"/>
              <a:t>č</a:t>
            </a:r>
            <a:r>
              <a:rPr lang="cs-CZ" sz="2400" b="1" dirty="0"/>
              <a:t>len</a:t>
            </a:r>
            <a:r>
              <a:rPr lang="cs-CZ" sz="2400" dirty="0"/>
              <a:t>ě</a:t>
            </a:r>
            <a:r>
              <a:rPr lang="cs-CZ" sz="2400" b="1" dirty="0"/>
              <a:t>ní rozd</a:t>
            </a:r>
            <a:r>
              <a:rPr lang="cs-CZ" sz="2400" dirty="0"/>
              <a:t>ě</a:t>
            </a:r>
            <a:r>
              <a:rPr lang="cs-CZ" sz="2400" b="1" dirty="0"/>
              <a:t>lova</a:t>
            </a:r>
            <a:r>
              <a:rPr lang="cs-CZ" sz="2400" dirty="0"/>
              <a:t>č</a:t>
            </a:r>
            <a:r>
              <a:rPr lang="cs-CZ" sz="2400" b="1" dirty="0"/>
              <a:t>e do jednoduchého vedení</a:t>
            </a:r>
            <a:endParaRPr lang="cs-CZ" sz="2400" dirty="0"/>
          </a:p>
        </p:txBody>
      </p:sp>
      <p:sp>
        <p:nvSpPr>
          <p:cNvPr id="3" name="Zástupný symbol pro obsah 2"/>
          <p:cNvSpPr>
            <a:spLocks noGrp="1"/>
          </p:cNvSpPr>
          <p:nvPr>
            <p:ph idx="1"/>
          </p:nvPr>
        </p:nvSpPr>
        <p:spPr>
          <a:xfrm>
            <a:off x="467544" y="548680"/>
            <a:ext cx="8219256" cy="6120680"/>
          </a:xfrm>
        </p:spPr>
        <p:txBody>
          <a:bodyPr>
            <a:normAutofit/>
          </a:bodyPr>
          <a:lstStyle/>
          <a:p>
            <a:pPr marL="0" indent="0">
              <a:buNone/>
            </a:pPr>
            <a:r>
              <a:rPr lang="cs-CZ" sz="2000" dirty="0"/>
              <a:t>V případě nutnosti je možné do již připraveného jednoduchého vedení do</a:t>
            </a:r>
          </a:p>
          <a:p>
            <a:pPr marL="0" indent="0">
              <a:buNone/>
            </a:pPr>
            <a:r>
              <a:rPr lang="cs-CZ" sz="2000" dirty="0"/>
              <a:t>poschodí včlenit rozdělovač dalším družstvem, které může vytvářet druhý proud. V </a:t>
            </a:r>
            <a:r>
              <a:rPr lang="cs-CZ" sz="2000" dirty="0" smtClean="0"/>
              <a:t>tomto případě </a:t>
            </a:r>
            <a:r>
              <a:rPr lang="cs-CZ" sz="2000" dirty="0"/>
              <a:t>se číslo 1 vyzbrojí prostředky pro vytvoření druhého proudu (dvě hadice </a:t>
            </a:r>
            <a:r>
              <a:rPr lang="cs-CZ" sz="2000" dirty="0" smtClean="0"/>
              <a:t>C, proudnice</a:t>
            </a:r>
            <a:r>
              <a:rPr lang="cs-CZ" sz="2000" dirty="0"/>
              <a:t>) a rozdělovačem, číslo 2 se vyzbrojí dvěma hadicemi C, případně prostředky </a:t>
            </a:r>
            <a:r>
              <a:rPr lang="cs-CZ" sz="2000" dirty="0" smtClean="0"/>
              <a:t>pro vnikání </a:t>
            </a:r>
            <a:r>
              <a:rPr lang="cs-CZ" sz="2000" dirty="0"/>
              <a:t>do uzavřených prostor.</a:t>
            </a:r>
          </a:p>
          <a:p>
            <a:pPr marL="0" indent="0">
              <a:buNone/>
            </a:pPr>
            <a:endParaRPr lang="cs-CZ" sz="2000" dirty="0" smtClean="0"/>
          </a:p>
          <a:p>
            <a:pPr marL="0" indent="0">
              <a:buNone/>
            </a:pPr>
            <a:r>
              <a:rPr lang="cs-CZ" sz="2000" dirty="0" smtClean="0"/>
              <a:t>8</a:t>
            </a:r>
            <a:r>
              <a:rPr lang="cs-CZ" sz="2000" dirty="0"/>
              <a:t>) Na vhodném místě pod pásmem zakouření zvolí místo pro rozdělovač tak, </a:t>
            </a:r>
            <a:r>
              <a:rPr lang="cs-CZ" sz="2000" dirty="0" smtClean="0"/>
              <a:t>aby útočná </a:t>
            </a:r>
            <a:r>
              <a:rPr lang="cs-CZ" sz="2000" dirty="0"/>
              <a:t>skupina měla zajištěnou dostatečnou rezervu délky hadic. Po domluvě s </a:t>
            </a:r>
            <a:r>
              <a:rPr lang="cs-CZ" sz="2000" dirty="0" smtClean="0"/>
              <a:t>útočnou skupinou </a:t>
            </a:r>
            <a:r>
              <a:rPr lang="cs-CZ" sz="2000" dirty="0"/>
              <a:t>zažádají o přerušení dodávky vody a počkají na odtlakování hadicového vedení.</a:t>
            </a:r>
          </a:p>
          <a:p>
            <a:pPr marL="0" indent="0">
              <a:buNone/>
            </a:pPr>
            <a:endParaRPr lang="cs-CZ" sz="2000" dirty="0" smtClean="0"/>
          </a:p>
          <a:p>
            <a:pPr marL="0" indent="0">
              <a:buNone/>
            </a:pPr>
            <a:r>
              <a:rPr lang="cs-CZ" sz="2000" dirty="0" smtClean="0"/>
              <a:t>9</a:t>
            </a:r>
            <a:r>
              <a:rPr lang="cs-CZ" sz="2000" dirty="0"/>
              <a:t>) Číslo 2 rozpojí hadice stávajícího jednoduchého vedení a společně s číslem </a:t>
            </a:r>
            <a:r>
              <a:rPr lang="cs-CZ" sz="2000" dirty="0" smtClean="0"/>
              <a:t>1 </a:t>
            </a:r>
            <a:r>
              <a:rPr lang="pt-BR" sz="2000" dirty="0" smtClean="0"/>
              <a:t>vloží </a:t>
            </a:r>
            <a:r>
              <a:rPr lang="pt-BR" sz="2000" dirty="0"/>
              <a:t>do vedení rozdělovač a signalizují o vodu.</a:t>
            </a:r>
          </a:p>
          <a:p>
            <a:pPr marL="0" indent="0">
              <a:buNone/>
            </a:pPr>
            <a:endParaRPr lang="cs-CZ" sz="2000" dirty="0" smtClean="0"/>
          </a:p>
          <a:p>
            <a:pPr marL="0" indent="0">
              <a:buNone/>
            </a:pPr>
            <a:r>
              <a:rPr lang="cs-CZ" sz="2000" dirty="0" smtClean="0"/>
              <a:t>10</a:t>
            </a:r>
            <a:r>
              <a:rPr lang="cs-CZ" sz="2000" dirty="0"/>
              <a:t>) Na levé hrdlo rozdělovače připojí zpět hadici útočného vedení první </a:t>
            </a:r>
            <a:r>
              <a:rPr lang="cs-CZ" sz="2000" dirty="0" smtClean="0"/>
              <a:t>útočné skupiny </a:t>
            </a:r>
            <a:r>
              <a:rPr lang="cs-CZ" sz="2000" dirty="0"/>
              <a:t>a po ověření zavodní útočné vedení prvního proudu.</a:t>
            </a:r>
          </a:p>
        </p:txBody>
      </p:sp>
    </p:spTree>
    <p:extLst>
      <p:ext uri="{BB962C8B-B14F-4D97-AF65-F5344CB8AC3E}">
        <p14:creationId xmlns:p14="http://schemas.microsoft.com/office/powerpoint/2010/main" val="347450958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764704"/>
          </a:xfrm>
        </p:spPr>
        <p:txBody>
          <a:bodyPr>
            <a:normAutofit fontScale="90000"/>
          </a:bodyPr>
          <a:lstStyle/>
          <a:p>
            <a:r>
              <a:rPr lang="cs-CZ" sz="2400" b="1" dirty="0"/>
              <a:t>Dopravní vedení s rozd</a:t>
            </a:r>
            <a:r>
              <a:rPr lang="cs-CZ" sz="2400" dirty="0"/>
              <a:t>ě</a:t>
            </a:r>
            <a:r>
              <a:rPr lang="cs-CZ" sz="2400" b="1" dirty="0"/>
              <a:t>lova</a:t>
            </a:r>
            <a:r>
              <a:rPr lang="cs-CZ" sz="2400" dirty="0"/>
              <a:t>č</a:t>
            </a:r>
            <a:r>
              <a:rPr lang="cs-CZ" sz="2400" b="1" dirty="0"/>
              <a:t>em p</a:t>
            </a:r>
            <a:r>
              <a:rPr lang="cs-CZ" sz="2400" dirty="0"/>
              <a:t>ř</a:t>
            </a:r>
            <a:r>
              <a:rPr lang="cs-CZ" sz="2400" b="1" dirty="0"/>
              <a:t>ed budovou a úto</a:t>
            </a:r>
            <a:r>
              <a:rPr lang="cs-CZ" sz="2400" dirty="0"/>
              <a:t>č</a:t>
            </a:r>
            <a:r>
              <a:rPr lang="cs-CZ" sz="2400" b="1" dirty="0"/>
              <a:t>ný proud do poschodí</a:t>
            </a:r>
            <a:endParaRPr lang="cs-CZ" sz="2400" dirty="0"/>
          </a:p>
        </p:txBody>
      </p:sp>
      <p:sp>
        <p:nvSpPr>
          <p:cNvPr id="3" name="Zástupný symbol pro obsah 2"/>
          <p:cNvSpPr>
            <a:spLocks noGrp="1"/>
          </p:cNvSpPr>
          <p:nvPr>
            <p:ph idx="1"/>
          </p:nvPr>
        </p:nvSpPr>
        <p:spPr>
          <a:xfrm>
            <a:off x="467544" y="764704"/>
            <a:ext cx="8219256" cy="6093296"/>
          </a:xfrm>
        </p:spPr>
        <p:txBody>
          <a:bodyPr>
            <a:normAutofit/>
          </a:bodyPr>
          <a:lstStyle/>
          <a:p>
            <a:pPr marL="0" indent="0">
              <a:buNone/>
            </a:pPr>
            <a:r>
              <a:rPr lang="cs-CZ" sz="1800" dirty="0"/>
              <a:t>Dopravní vedení s rozdělovačem utvoří strojník, číslo 2 a číslo 1. Rozdělovač se</a:t>
            </a:r>
          </a:p>
          <a:p>
            <a:pPr marL="0" indent="0">
              <a:buNone/>
            </a:pPr>
            <a:r>
              <a:rPr lang="cs-CZ" sz="1800" dirty="0"/>
              <a:t>umístí zpravidla před vstupem do budovy. Tento způsob bojového rozvinutí se </a:t>
            </a:r>
            <a:r>
              <a:rPr lang="cs-CZ" sz="1800" dirty="0" smtClean="0"/>
              <a:t>používá především </a:t>
            </a:r>
            <a:r>
              <a:rPr lang="cs-CZ" sz="1800" dirty="0"/>
              <a:t>v případě požárů v nízké zástavbě (do 3. nadzemního podlaží) nebo požárů </a:t>
            </a:r>
            <a:r>
              <a:rPr lang="cs-CZ" sz="1800" dirty="0" smtClean="0"/>
              <a:t>ve sklepech </a:t>
            </a:r>
            <a:r>
              <a:rPr lang="cs-CZ" sz="1800" dirty="0"/>
              <a:t>a dalších podzemních prostorách. V případě umístění rozdělovače v budově </a:t>
            </a:r>
            <a:r>
              <a:rPr lang="cs-CZ" sz="1800" dirty="0" smtClean="0"/>
              <a:t>může být </a:t>
            </a:r>
            <a:r>
              <a:rPr lang="cs-CZ" sz="1800" dirty="0"/>
              <a:t>dopravní vedení připojeno přes přenosný hadicový uzávěr na CAS. Teprve po </a:t>
            </a:r>
            <a:r>
              <a:rPr lang="cs-CZ" sz="1800" dirty="0" smtClean="0"/>
              <a:t>vybudování a </a:t>
            </a:r>
            <a:r>
              <a:rPr lang="cs-CZ" sz="1800" dirty="0"/>
              <a:t>zavodnění dopravního vedení se číslo 1 a číslo 2 vrací a vyzbrojují se prostředky </a:t>
            </a:r>
            <a:r>
              <a:rPr lang="cs-CZ" sz="1800" dirty="0" smtClean="0"/>
              <a:t>pro vytvoření </a:t>
            </a:r>
            <a:r>
              <a:rPr lang="cs-CZ" sz="1800" dirty="0"/>
              <a:t>útočného proudu, a to následujícím způsobem. Číslo 1 se vybavuje proudnicí </a:t>
            </a:r>
            <a:r>
              <a:rPr lang="cs-CZ" sz="1800" dirty="0" smtClean="0"/>
              <a:t>C a </a:t>
            </a:r>
            <a:r>
              <a:rPr lang="cs-CZ" sz="1800" dirty="0"/>
              <a:t>dvěma hadicemi C. Číslo 2 se vybaví dvěma hadicemi C, případně prostředky </a:t>
            </a:r>
            <a:r>
              <a:rPr lang="cs-CZ" sz="1800" dirty="0" smtClean="0"/>
              <a:t>dle rozhodnutí </a:t>
            </a:r>
            <a:r>
              <a:rPr lang="cs-CZ" sz="1800" dirty="0"/>
              <a:t>VD (např. pro vnikání do uzavřených prostor, detekci, lanem pro </a:t>
            </a:r>
            <a:r>
              <a:rPr lang="cs-CZ" sz="1800" dirty="0" smtClean="0"/>
              <a:t>sebezáchranu apod</a:t>
            </a:r>
            <a:r>
              <a:rPr lang="cs-CZ" sz="1800" dirty="0"/>
              <a:t>.). Pokud to je možné, vytvoří se dopravní a </a:t>
            </a:r>
            <a:r>
              <a:rPr lang="cs-CZ" sz="1800" dirty="0" smtClean="0"/>
              <a:t>útočné </a:t>
            </a:r>
            <a:r>
              <a:rPr lang="cs-CZ" sz="1800" dirty="0"/>
              <a:t>vedení současně bez nutnosti </a:t>
            </a:r>
            <a:r>
              <a:rPr lang="cs-CZ" sz="1800" dirty="0" smtClean="0"/>
              <a:t>návratu na </a:t>
            </a:r>
            <a:r>
              <a:rPr lang="cs-CZ" sz="1800" dirty="0"/>
              <a:t>základnu</a:t>
            </a:r>
            <a:r>
              <a:rPr lang="cs-CZ" sz="1800" dirty="0" smtClean="0"/>
              <a:t>.</a:t>
            </a:r>
          </a:p>
          <a:p>
            <a:pPr marL="0" indent="0">
              <a:buNone/>
            </a:pPr>
            <a:endParaRPr lang="cs-CZ" sz="1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077072"/>
            <a:ext cx="5616624"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993500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23528" y="0"/>
            <a:ext cx="8363272" cy="6858000"/>
          </a:xfrm>
        </p:spPr>
        <p:txBody>
          <a:bodyPr>
            <a:normAutofit/>
          </a:bodyPr>
          <a:lstStyle/>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852752"/>
            <a:ext cx="8136904"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827584" y="260648"/>
            <a:ext cx="7848872" cy="3139321"/>
          </a:xfrm>
          <a:prstGeom prst="rect">
            <a:avLst/>
          </a:prstGeom>
        </p:spPr>
        <p:txBody>
          <a:bodyPr wrap="square">
            <a:spAutoFit/>
          </a:bodyPr>
          <a:lstStyle/>
          <a:p>
            <a:r>
              <a:rPr lang="cs-CZ" b="1" dirty="0"/>
              <a:t>Útočný proud po schodišti</a:t>
            </a:r>
            <a:r>
              <a:rPr lang="cs-CZ" dirty="0"/>
              <a:t>:</a:t>
            </a:r>
          </a:p>
          <a:p>
            <a:pPr marL="342900" indent="-342900">
              <a:buAutoNum type="alphaLcParenR"/>
            </a:pPr>
            <a:r>
              <a:rPr lang="cs-CZ" dirty="0" smtClean="0"/>
              <a:t>Povel </a:t>
            </a:r>
            <a:r>
              <a:rPr lang="cs-CZ" dirty="0"/>
              <a:t>VD: „Družstvo, stroj </a:t>
            </a:r>
            <a:r>
              <a:rPr lang="cs-CZ" i="1" dirty="0"/>
              <a:t>CAS, </a:t>
            </a:r>
            <a:r>
              <a:rPr lang="cs-CZ" dirty="0"/>
              <a:t>vodní zdroj </a:t>
            </a:r>
            <a:r>
              <a:rPr lang="cs-CZ" i="1" dirty="0"/>
              <a:t>vlastní</a:t>
            </a:r>
            <a:r>
              <a:rPr lang="cs-CZ" dirty="0"/>
              <a:t>, směr </a:t>
            </a:r>
            <a:r>
              <a:rPr lang="cs-CZ" i="1" dirty="0"/>
              <a:t>vchod do budovy, </a:t>
            </a:r>
            <a:r>
              <a:rPr lang="cs-CZ" dirty="0" smtClean="0"/>
              <a:t>rozdělovač, </a:t>
            </a:r>
            <a:r>
              <a:rPr lang="cs-CZ" i="1" dirty="0" smtClean="0"/>
              <a:t>3</a:t>
            </a:r>
            <a:r>
              <a:rPr lang="cs-CZ" dirty="0" smtClean="0"/>
              <a:t>B</a:t>
            </a:r>
            <a:r>
              <a:rPr lang="cs-CZ" dirty="0"/>
              <a:t>, první proud po schodišti, cíl </a:t>
            </a:r>
            <a:r>
              <a:rPr lang="cs-CZ" i="1" dirty="0"/>
              <a:t>ho</a:t>
            </a:r>
            <a:r>
              <a:rPr lang="cs-CZ" dirty="0"/>
              <a:t>ř</a:t>
            </a:r>
            <a:r>
              <a:rPr lang="cs-CZ" i="1" dirty="0"/>
              <a:t>ící byt ve druhém nadzemním podlaží, 2</a:t>
            </a:r>
            <a:r>
              <a:rPr lang="cs-CZ" dirty="0"/>
              <a:t>C, VPŘED</a:t>
            </a:r>
            <a:r>
              <a:rPr lang="cs-CZ" dirty="0" smtClean="0"/>
              <a:t>!“.</a:t>
            </a:r>
          </a:p>
          <a:p>
            <a:pPr marL="342900" indent="-342900">
              <a:buAutoNum type="alphaLcParenR"/>
            </a:pPr>
            <a:endParaRPr lang="cs-CZ" dirty="0"/>
          </a:p>
          <a:p>
            <a:r>
              <a:rPr lang="cs-CZ" dirty="0"/>
              <a:t>b) Provedení: Provádí číslo 1 a 2 obdobně jako po rovině, hadice mohou rozvinovat</a:t>
            </a:r>
          </a:p>
          <a:p>
            <a:r>
              <a:rPr lang="cs-CZ" dirty="0"/>
              <a:t>i do protisměru postupu. Doporučuje se použít přenosný naviják, hadicové koše apod</a:t>
            </a:r>
            <a:r>
              <a:rPr lang="cs-CZ" dirty="0" smtClean="0"/>
              <a:t>.</a:t>
            </a:r>
          </a:p>
          <a:p>
            <a:endParaRPr lang="cs-CZ" dirty="0"/>
          </a:p>
          <a:p>
            <a:r>
              <a:rPr lang="cs-CZ" dirty="0"/>
              <a:t>c) Schéma bojového rozvinutí:</a:t>
            </a:r>
          </a:p>
          <a:p>
            <a:endParaRPr lang="cs-CZ" dirty="0"/>
          </a:p>
        </p:txBody>
      </p:sp>
    </p:spTree>
    <p:extLst>
      <p:ext uri="{BB962C8B-B14F-4D97-AF65-F5344CB8AC3E}">
        <p14:creationId xmlns:p14="http://schemas.microsoft.com/office/powerpoint/2010/main" val="278695605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fontScale="92500" lnSpcReduction="10000"/>
          </a:bodyPr>
          <a:lstStyle/>
          <a:p>
            <a:pPr marL="0" indent="0">
              <a:buNone/>
            </a:pPr>
            <a:r>
              <a:rPr lang="cs-CZ" sz="1800" b="1" dirty="0"/>
              <a:t>Útočný proud schodišťovým prostorem </a:t>
            </a:r>
            <a:r>
              <a:rPr lang="cs-CZ" sz="1800" dirty="0"/>
              <a:t>(schodišťovým zrcadlem):</a:t>
            </a:r>
          </a:p>
          <a:p>
            <a:pPr marL="0" indent="0">
              <a:buNone/>
            </a:pPr>
            <a:r>
              <a:rPr lang="cs-CZ" sz="1800" dirty="0"/>
              <a:t>a) Povel VD: „Družstvo, stroj </a:t>
            </a:r>
            <a:r>
              <a:rPr lang="cs-CZ" sz="1800" i="1" dirty="0"/>
              <a:t>CAS, </a:t>
            </a:r>
            <a:r>
              <a:rPr lang="cs-CZ" sz="1800" dirty="0"/>
              <a:t>vodní zdroj </a:t>
            </a:r>
            <a:r>
              <a:rPr lang="cs-CZ" sz="1800" i="1" dirty="0"/>
              <a:t>vlastní</a:t>
            </a:r>
            <a:r>
              <a:rPr lang="cs-CZ" sz="1800" dirty="0"/>
              <a:t>, směr </a:t>
            </a:r>
            <a:r>
              <a:rPr lang="cs-CZ" sz="1800" i="1" dirty="0"/>
              <a:t>vchod do budovy, </a:t>
            </a:r>
            <a:r>
              <a:rPr lang="cs-CZ" sz="1800" dirty="0" smtClean="0"/>
              <a:t>rozdělovač, </a:t>
            </a:r>
            <a:r>
              <a:rPr lang="cs-CZ" sz="1800" i="1" dirty="0" smtClean="0"/>
              <a:t>3</a:t>
            </a:r>
            <a:r>
              <a:rPr lang="cs-CZ" sz="1800" dirty="0" smtClean="0"/>
              <a:t>B</a:t>
            </a:r>
            <a:r>
              <a:rPr lang="cs-CZ" sz="1800" dirty="0"/>
              <a:t>, první proud schodišťovým prostorem, cíl </a:t>
            </a:r>
            <a:r>
              <a:rPr lang="cs-CZ" sz="1800" i="1" dirty="0"/>
              <a:t>ho</a:t>
            </a:r>
            <a:r>
              <a:rPr lang="cs-CZ" sz="1800" dirty="0"/>
              <a:t>ř</a:t>
            </a:r>
            <a:r>
              <a:rPr lang="cs-CZ" sz="1800" i="1" dirty="0"/>
              <a:t>ící byt ve druhém nadzemním </a:t>
            </a:r>
            <a:r>
              <a:rPr lang="cs-CZ" sz="1800" i="1" dirty="0" smtClean="0"/>
              <a:t>podlaží, 2</a:t>
            </a:r>
            <a:r>
              <a:rPr lang="cs-CZ" sz="1800" dirty="0" smtClean="0"/>
              <a:t>C</a:t>
            </a:r>
            <a:r>
              <a:rPr lang="cs-CZ" sz="1800" dirty="0"/>
              <a:t>, VPŘED!“.</a:t>
            </a:r>
          </a:p>
          <a:p>
            <a:pPr marL="0" indent="0">
              <a:buNone/>
            </a:pPr>
            <a:r>
              <a:rPr lang="cs-CZ" sz="1800" dirty="0"/>
              <a:t>b) První varianta provedení - </a:t>
            </a:r>
            <a:r>
              <a:rPr lang="cs-CZ" sz="1800" b="1" dirty="0"/>
              <a:t>tažením za půlspojku</a:t>
            </a:r>
            <a:r>
              <a:rPr lang="cs-CZ" sz="1800" dirty="0"/>
              <a:t>: Číslo 1 se vyzbrojí proudnicí C a </a:t>
            </a:r>
            <a:r>
              <a:rPr lang="cs-CZ" sz="1800" dirty="0" smtClean="0"/>
              <a:t>dvěma hadicemi </a:t>
            </a:r>
            <a:r>
              <a:rPr lang="cs-CZ" sz="1800" dirty="0"/>
              <a:t>C a číslo 2 dvěma hadicemi C. Hadice rozvinuje číslo 1 od rozdělovače </a:t>
            </a:r>
            <a:r>
              <a:rPr lang="cs-CZ" sz="1800" dirty="0" smtClean="0"/>
              <a:t>tahem v </a:t>
            </a:r>
            <a:r>
              <a:rPr lang="cs-CZ" sz="1800" dirty="0"/>
              <a:t>zrcadlovém prostoru schodiště současně s postupem do vyššího nadzemního </a:t>
            </a:r>
            <a:r>
              <a:rPr lang="cs-CZ" sz="1800" dirty="0" smtClean="0"/>
              <a:t>podlaží. Po </a:t>
            </a:r>
            <a:r>
              <a:rPr lang="cs-CZ" sz="1800" dirty="0"/>
              <a:t>vytažení vytvoří číslo 1 dostatečnou rezervu délky hadice a číslo 2 zajistí </a:t>
            </a:r>
            <a:r>
              <a:rPr lang="cs-CZ" sz="1800" dirty="0" smtClean="0"/>
              <a:t>útočné vedení </a:t>
            </a:r>
            <a:r>
              <a:rPr lang="cs-CZ" sz="1800" dirty="0"/>
              <a:t>vazákem. Číslo 1 připojí proudnici a signalizuje o vodu. </a:t>
            </a:r>
            <a:r>
              <a:rPr lang="cs-CZ" sz="1800" b="1" dirty="0"/>
              <a:t>VD poté připojí </a:t>
            </a:r>
            <a:r>
              <a:rPr lang="cs-CZ" sz="1800" b="1" dirty="0" smtClean="0"/>
              <a:t>útočné vedení </a:t>
            </a:r>
            <a:r>
              <a:rPr lang="cs-CZ" sz="1800" b="1" dirty="0"/>
              <a:t>na rozdělovač a zavodní jej, případně doplní záložní hadici u rozdělovače.</a:t>
            </a:r>
          </a:p>
          <a:p>
            <a:pPr marL="0" indent="0">
              <a:buNone/>
            </a:pPr>
            <a:r>
              <a:rPr lang="cs-CZ" sz="1800" dirty="0"/>
              <a:t>c) Druhá varianta provedení - </a:t>
            </a:r>
            <a:r>
              <a:rPr lang="cs-CZ" sz="1800" b="1" dirty="0"/>
              <a:t>vytažením:</a:t>
            </a:r>
            <a:r>
              <a:rPr lang="cs-CZ" sz="1800" dirty="0"/>
              <a:t> Číslo 1 se vyzbrojí proudnicí C a </a:t>
            </a:r>
            <a:r>
              <a:rPr lang="cs-CZ" sz="1800" dirty="0" smtClean="0"/>
              <a:t>dvěma hadicemi </a:t>
            </a:r>
            <a:r>
              <a:rPr lang="cs-CZ" sz="1800" dirty="0"/>
              <a:t>C. Číslo 2 se vybaví dvěma hadicemi C. Čísla 1 a 2 musí být vybavena </a:t>
            </a:r>
            <a:r>
              <a:rPr lang="cs-CZ" sz="1800" dirty="0" smtClean="0"/>
              <a:t>jedním pracovním </a:t>
            </a:r>
            <a:r>
              <a:rPr lang="cs-CZ" sz="1800" dirty="0"/>
              <a:t>lanem. Číslo 1 ponechá dvě hadice C u rozdělovače a postupuje </a:t>
            </a:r>
            <a:r>
              <a:rPr lang="cs-CZ" sz="1800" dirty="0" smtClean="0"/>
              <a:t>společně s </a:t>
            </a:r>
            <a:r>
              <a:rPr lang="cs-CZ" sz="1800" dirty="0"/>
              <a:t>číslem 2 do daného podlaží. Zde spustí číslo 1 pracovní lano a VD připraví vedení (</a:t>
            </a:r>
            <a:r>
              <a:rPr lang="cs-CZ" sz="1800" dirty="0" smtClean="0"/>
              <a:t>1C až </a:t>
            </a:r>
            <a:r>
              <a:rPr lang="cs-CZ" sz="1800" dirty="0"/>
              <a:t>2C) pro první proud, uváže lano za půlspojku. Číslo 1 a 2 hadice vytahují a </a:t>
            </a:r>
            <a:r>
              <a:rPr lang="cs-CZ" sz="1800" dirty="0" smtClean="0"/>
              <a:t>při vytahování </a:t>
            </a:r>
            <a:r>
              <a:rPr lang="cs-CZ" sz="1800" dirty="0"/>
              <a:t>je rovná VD. Po vytažení vytvoří číslo 1 dostatečnou rezervu délky </a:t>
            </a:r>
            <a:r>
              <a:rPr lang="cs-CZ" sz="1800" dirty="0" smtClean="0"/>
              <a:t>hadice a </a:t>
            </a:r>
            <a:r>
              <a:rPr lang="cs-CZ" sz="1800" dirty="0"/>
              <a:t>číslo 2 zajistí útočné vedení vazákem. Číslo 1 připojí proudnici a signalizuje o </a:t>
            </a:r>
            <a:r>
              <a:rPr lang="cs-CZ" sz="1800" dirty="0" smtClean="0"/>
              <a:t>vodu. </a:t>
            </a:r>
            <a:r>
              <a:rPr lang="cs-CZ" sz="1800" b="1" dirty="0" smtClean="0"/>
              <a:t>Pak </a:t>
            </a:r>
            <a:r>
              <a:rPr lang="cs-CZ" sz="1800" b="1" dirty="0"/>
              <a:t>VD připojí útočné vedení na rozdělovač a zavodní jej, případně doplní záložní </a:t>
            </a:r>
            <a:r>
              <a:rPr lang="cs-CZ" sz="1800" b="1" dirty="0" smtClean="0"/>
              <a:t>hadici u </a:t>
            </a:r>
            <a:r>
              <a:rPr lang="cs-CZ" sz="1800" b="1" dirty="0"/>
              <a:t>rozdělovače.</a:t>
            </a:r>
          </a:p>
          <a:p>
            <a:pPr marL="0" indent="0">
              <a:buNone/>
            </a:pPr>
            <a:r>
              <a:rPr lang="cs-CZ" sz="1800" dirty="0"/>
              <a:t>d) Třetí varianta provedení - </a:t>
            </a:r>
            <a:r>
              <a:rPr lang="cs-CZ" sz="1800" b="1" dirty="0"/>
              <a:t>spouštěním hadice: </a:t>
            </a:r>
            <a:r>
              <a:rPr lang="cs-CZ" sz="1800" dirty="0"/>
              <a:t>Číslo 1 se vyzbrojí proudnicí C a dvěma</a:t>
            </a:r>
          </a:p>
          <a:p>
            <a:pPr marL="0" indent="0">
              <a:buNone/>
            </a:pPr>
            <a:r>
              <a:rPr lang="cs-CZ" sz="1800" dirty="0"/>
              <a:t>hadicemi C, číslo 2 dvěma hadicemi C a spolu postupují do určeného podlaží. </a:t>
            </a:r>
            <a:r>
              <a:rPr lang="cs-CZ" sz="1800" dirty="0" smtClean="0"/>
              <a:t>Hadici spustí </a:t>
            </a:r>
            <a:r>
              <a:rPr lang="cs-CZ" sz="1800" dirty="0"/>
              <a:t>schodišťovým prostorem, pak napojí druhou hadici a rovněž ji spustí podle potřeby</a:t>
            </a:r>
          </a:p>
          <a:p>
            <a:pPr marL="0" indent="0">
              <a:buNone/>
            </a:pPr>
            <a:r>
              <a:rPr lang="cs-CZ" sz="1800" dirty="0"/>
              <a:t>schodišťovým prostorem dolů. Ponechají si dostatečnou rezervu délky hadice. Číslo 2</a:t>
            </a:r>
          </a:p>
          <a:p>
            <a:pPr marL="0" indent="0">
              <a:buNone/>
            </a:pPr>
            <a:r>
              <a:rPr lang="cs-CZ" sz="1800" dirty="0" smtClean="0"/>
              <a:t>zajistí </a:t>
            </a:r>
            <a:r>
              <a:rPr lang="cs-CZ" sz="1800" dirty="0"/>
              <a:t>hadici vazákem, např. k zábradlí, číslo 1 připojí proudnici a signalizuje o vodu. VD</a:t>
            </a:r>
          </a:p>
          <a:p>
            <a:pPr marL="0" indent="0">
              <a:buNone/>
            </a:pPr>
            <a:r>
              <a:rPr lang="cs-CZ" sz="1800" dirty="0"/>
              <a:t>po spuštění hadici rovná a utvoří oblouky. Po signalizaci čísla 1 o vodu </a:t>
            </a:r>
            <a:r>
              <a:rPr lang="cs-CZ" sz="1800" b="1" dirty="0"/>
              <a:t>připojí </a:t>
            </a:r>
            <a:r>
              <a:rPr lang="cs-CZ" sz="1800" b="1" dirty="0" smtClean="0"/>
              <a:t>VD útočné </a:t>
            </a:r>
            <a:r>
              <a:rPr lang="cs-CZ" sz="1800" b="1" dirty="0"/>
              <a:t>vedení na rozdělovač, zavodní jej a podle potřeby zajistí vazákem.</a:t>
            </a:r>
          </a:p>
        </p:txBody>
      </p:sp>
    </p:spTree>
    <p:extLst>
      <p:ext uri="{BB962C8B-B14F-4D97-AF65-F5344CB8AC3E}">
        <p14:creationId xmlns:p14="http://schemas.microsoft.com/office/powerpoint/2010/main" val="393599561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0"/>
            <a:ext cx="799288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06299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23528" y="0"/>
            <a:ext cx="8568952" cy="6858000"/>
          </a:xfrm>
        </p:spPr>
        <p:txBody>
          <a:bodyPr>
            <a:normAutofit/>
          </a:bodyPr>
          <a:lstStyle/>
          <a:p>
            <a:pPr marL="0" indent="0">
              <a:buNone/>
            </a:pPr>
            <a:r>
              <a:rPr lang="cs-CZ" sz="1800" dirty="0"/>
              <a:t>Útočný proud po vnějším plášti budovy:</a:t>
            </a:r>
          </a:p>
          <a:p>
            <a:pPr marL="0" indent="0">
              <a:buNone/>
            </a:pPr>
            <a:r>
              <a:rPr lang="cs-CZ" sz="1800" dirty="0"/>
              <a:t>a) Povel VD: „Družstvo, stroj </a:t>
            </a:r>
            <a:r>
              <a:rPr lang="cs-CZ" sz="1800" i="1" dirty="0"/>
              <a:t>CAS, </a:t>
            </a:r>
            <a:r>
              <a:rPr lang="cs-CZ" sz="1800" dirty="0"/>
              <a:t>vodní zdroj </a:t>
            </a:r>
            <a:r>
              <a:rPr lang="cs-CZ" sz="1800" i="1" dirty="0"/>
              <a:t>vlastní</a:t>
            </a:r>
            <a:r>
              <a:rPr lang="cs-CZ" sz="1800" dirty="0"/>
              <a:t>, směr </a:t>
            </a:r>
            <a:r>
              <a:rPr lang="cs-CZ" sz="1800" i="1" dirty="0"/>
              <a:t>vchod do budovy, </a:t>
            </a:r>
            <a:r>
              <a:rPr lang="cs-CZ" sz="1800" dirty="0"/>
              <a:t>rozdělovač,</a:t>
            </a:r>
          </a:p>
          <a:p>
            <a:pPr marL="0" indent="0">
              <a:buNone/>
            </a:pPr>
            <a:r>
              <a:rPr lang="cs-CZ" sz="1800" i="1" dirty="0"/>
              <a:t>3</a:t>
            </a:r>
            <a:r>
              <a:rPr lang="cs-CZ" sz="1800" dirty="0"/>
              <a:t>B, první proud po vnějším plášti budovy, cíl </a:t>
            </a:r>
            <a:r>
              <a:rPr lang="cs-CZ" sz="1800" i="1" dirty="0"/>
              <a:t>ho</a:t>
            </a:r>
            <a:r>
              <a:rPr lang="cs-CZ" sz="1800" dirty="0"/>
              <a:t>ř</a:t>
            </a:r>
            <a:r>
              <a:rPr lang="cs-CZ" sz="1800" i="1" dirty="0"/>
              <a:t>ící byt ve druhém nadzemním podlaží,</a:t>
            </a:r>
          </a:p>
          <a:p>
            <a:pPr marL="0" indent="0">
              <a:buNone/>
            </a:pPr>
            <a:r>
              <a:rPr lang="cs-CZ" sz="1800" i="1" dirty="0"/>
              <a:t>2</a:t>
            </a:r>
            <a:r>
              <a:rPr lang="cs-CZ" sz="1800" dirty="0"/>
              <a:t>C, VPŘED!“.</a:t>
            </a:r>
          </a:p>
          <a:p>
            <a:pPr marL="0" indent="0">
              <a:buNone/>
            </a:pPr>
            <a:r>
              <a:rPr lang="cs-CZ" sz="1800" dirty="0"/>
              <a:t>b) Provedení: Hadice se vytahují pomocí lana </a:t>
            </a:r>
            <a:r>
              <a:rPr lang="cs-CZ" sz="1800" dirty="0" smtClean="0"/>
              <a:t> </a:t>
            </a:r>
            <a:endParaRPr lang="cs-CZ" sz="1800" dirty="0"/>
          </a:p>
          <a:p>
            <a:pPr marL="0" indent="0">
              <a:buNone/>
            </a:pPr>
            <a:r>
              <a:rPr lang="cs-CZ" sz="1800" dirty="0"/>
              <a:t>c) VD sleduje vytahování a napínáním zabraňuje zachycení vedení o konstrukce. Po</a:t>
            </a:r>
          </a:p>
          <a:p>
            <a:pPr marL="0" indent="0">
              <a:buNone/>
            </a:pPr>
            <a:r>
              <a:rPr lang="cs-CZ" sz="1800" dirty="0"/>
              <a:t>signalizaci čísla 1 o vodu připojí útočné vedení na rozdělovač a zavodní jej</a:t>
            </a:r>
            <a:r>
              <a:rPr lang="cs-CZ" sz="1800" dirty="0" smtClean="0"/>
              <a:t>.</a:t>
            </a:r>
          </a:p>
          <a:p>
            <a:pPr marL="0" indent="0">
              <a:buNone/>
            </a:pPr>
            <a:endParaRPr lang="cs-CZ" sz="1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348880"/>
            <a:ext cx="6912768" cy="450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446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fontScale="55000" lnSpcReduction="20000"/>
          </a:bodyPr>
          <a:lstStyle/>
          <a:p>
            <a:pPr marL="0" indent="0" algn="ctr">
              <a:buNone/>
            </a:pPr>
            <a:r>
              <a:rPr lang="cs-CZ" sz="3300" b="1" dirty="0"/>
              <a:t>Ochrana </a:t>
            </a:r>
            <a:endParaRPr lang="cs-CZ" sz="3300" dirty="0"/>
          </a:p>
          <a:p>
            <a:r>
              <a:rPr lang="cs-CZ" sz="3300" b="1" dirty="0">
                <a:solidFill>
                  <a:srgbClr val="00B050"/>
                </a:solidFill>
              </a:rPr>
              <a:t>Ochranou proti možnému vyčerpání je především trénovanost v oblasti vytrvalosti (aerobní trénink). Důležitým prvkem je správná výživa a optimální tělesná hmotnost. </a:t>
            </a:r>
          </a:p>
          <a:p>
            <a:r>
              <a:rPr lang="cs-CZ" sz="3300" dirty="0"/>
              <a:t>V průběhu zátěže je potřebné zajistit organismu dostatek zdrojů energie, krátkodobě nejlépe ve formě sladkých pokrmů a rovněž dostatek tekutin. </a:t>
            </a:r>
          </a:p>
          <a:p>
            <a:r>
              <a:rPr lang="cs-CZ" sz="3300" b="1" dirty="0">
                <a:solidFill>
                  <a:srgbClr val="00B0F0"/>
                </a:solidFill>
              </a:rPr>
              <a:t>Z hlediska taktiky jednotek při zásahu spočívá ochrana životů a zdraví hasičů před nebezpečím fyzického vyčerpání v následujících zásadách: </a:t>
            </a:r>
          </a:p>
          <a:p>
            <a:r>
              <a:rPr lang="cs-CZ" sz="3300" b="1" dirty="0">
                <a:solidFill>
                  <a:srgbClr val="FF0000"/>
                </a:solidFill>
              </a:rPr>
              <a:t>a) při dlouhotrvajícím zásahu sledovat nasazení hasičů, zajistit jejich střídání a odpočinek pokud se projevují příznaky únavy, </a:t>
            </a:r>
          </a:p>
          <a:p>
            <a:r>
              <a:rPr lang="cs-CZ" sz="3300" b="1" dirty="0">
                <a:solidFill>
                  <a:srgbClr val="FF0000"/>
                </a:solidFill>
              </a:rPr>
              <a:t>b) dodržovat režim práce a odpočinku; doporučuje se střídaní po 6 až 8 hodinách nepřetržitého nasazení, </a:t>
            </a:r>
          </a:p>
          <a:p>
            <a:r>
              <a:rPr lang="cs-CZ" sz="3300" b="1" dirty="0">
                <a:solidFill>
                  <a:srgbClr val="FF0000"/>
                </a:solidFill>
              </a:rPr>
              <a:t>c) velitel zásahu „</a:t>
            </a:r>
            <a:r>
              <a:rPr lang="cs-CZ" sz="3300" b="1" i="1" dirty="0">
                <a:solidFill>
                  <a:srgbClr val="FF0000"/>
                </a:solidFill>
              </a:rPr>
              <a:t>vytváří podmínky pro obnovu fyzických sil hasičů na místě zásahu</a:t>
            </a:r>
            <a:r>
              <a:rPr lang="cs-CZ" sz="3300" b="1" dirty="0">
                <a:solidFill>
                  <a:srgbClr val="FF0000"/>
                </a:solidFill>
              </a:rPr>
              <a:t>, </a:t>
            </a:r>
            <a:r>
              <a:rPr lang="cs-CZ" sz="3300" b="1" i="1" dirty="0">
                <a:solidFill>
                  <a:srgbClr val="FF0000"/>
                </a:solidFill>
              </a:rPr>
              <a:t>zajištění minimálních podmínek péče o zasahující hasiče a osoby poskytující osobní a věcnou pomoc </a:t>
            </a:r>
            <a:r>
              <a:rPr lang="cs-CZ" sz="3300" b="1" baseline="30000" dirty="0">
                <a:solidFill>
                  <a:srgbClr val="FF0000"/>
                </a:solidFill>
              </a:rPr>
              <a:t>1</a:t>
            </a:r>
            <a:r>
              <a:rPr lang="cs-CZ" sz="3300" b="1" i="1" dirty="0">
                <a:solidFill>
                  <a:srgbClr val="FF0000"/>
                </a:solidFill>
              </a:rPr>
              <a:t>“</a:t>
            </a:r>
            <a:r>
              <a:rPr lang="cs-CZ" sz="3300" b="1" dirty="0">
                <a:solidFill>
                  <a:srgbClr val="FF0000"/>
                </a:solidFill>
              </a:rPr>
              <a:t>; „</a:t>
            </a:r>
            <a:r>
              <a:rPr lang="cs-CZ" sz="3300" b="1" i="1" dirty="0">
                <a:solidFill>
                  <a:srgbClr val="FF0000"/>
                </a:solidFill>
              </a:rPr>
              <a:t>minimálními podmínkami péče se rozumí zajištění </a:t>
            </a:r>
            <a:endParaRPr lang="cs-CZ" sz="3300" b="1" dirty="0">
              <a:solidFill>
                <a:srgbClr val="FF0000"/>
              </a:solidFill>
            </a:endParaRPr>
          </a:p>
          <a:p>
            <a:pPr lvl="1"/>
            <a:r>
              <a:rPr lang="cs-CZ" sz="3300" b="1" i="1" dirty="0">
                <a:solidFill>
                  <a:srgbClr val="FF0000"/>
                </a:solidFill>
              </a:rPr>
              <a:t>i) ochranných nápojů, vyžaduje-li zásah použití speciálních ochranných prostředků v nepřetržité délce 30 minut nebo provádí-li se zásah za extrémních povětrnostních podmínek po dobu nejméně 2 hodin, </a:t>
            </a:r>
            <a:endParaRPr lang="cs-CZ" sz="3300" b="1" dirty="0">
              <a:solidFill>
                <a:srgbClr val="FF0000"/>
              </a:solidFill>
            </a:endParaRPr>
          </a:p>
          <a:p>
            <a:pPr lvl="1"/>
            <a:r>
              <a:rPr lang="cs-CZ" sz="3300" b="1" i="1" dirty="0" err="1">
                <a:solidFill>
                  <a:srgbClr val="FF0000"/>
                </a:solidFill>
              </a:rPr>
              <a:t>ii</a:t>
            </a:r>
            <a:r>
              <a:rPr lang="cs-CZ" sz="3300" b="1" i="1" dirty="0">
                <a:solidFill>
                  <a:srgbClr val="FF0000"/>
                </a:solidFill>
              </a:rPr>
              <a:t>) stravování, jde-li o práci při zásahu trvající nepřetržitě po dobu nejméně 4 a půl hodiny, </a:t>
            </a:r>
            <a:endParaRPr lang="cs-CZ" sz="3300" b="1" dirty="0">
              <a:solidFill>
                <a:srgbClr val="FF0000"/>
              </a:solidFill>
            </a:endParaRPr>
          </a:p>
          <a:p>
            <a:pPr lvl="1"/>
            <a:r>
              <a:rPr lang="cs-CZ" sz="3300" b="1" i="1" dirty="0" err="1">
                <a:solidFill>
                  <a:srgbClr val="FF0000"/>
                </a:solidFill>
              </a:rPr>
              <a:t>iii</a:t>
            </a:r>
            <a:r>
              <a:rPr lang="cs-CZ" sz="3300" b="1" i="1" dirty="0">
                <a:solidFill>
                  <a:srgbClr val="FF0000"/>
                </a:solidFill>
              </a:rPr>
              <a:t>) vhodného místa pro odpočinek, případně ubytování, trvá-li práce při zásahu déle než 12 hodin</a:t>
            </a:r>
            <a:r>
              <a:rPr lang="cs-CZ" sz="3300" b="1" baseline="30000" dirty="0">
                <a:solidFill>
                  <a:srgbClr val="FF0000"/>
                </a:solidFill>
              </a:rPr>
              <a:t>2</a:t>
            </a:r>
            <a:r>
              <a:rPr lang="cs-CZ" sz="3300" b="1" i="1" dirty="0">
                <a:solidFill>
                  <a:srgbClr val="FF0000"/>
                </a:solidFill>
              </a:rPr>
              <a:t>. </a:t>
            </a:r>
            <a:endParaRPr lang="cs-CZ" sz="3300" b="1" dirty="0">
              <a:solidFill>
                <a:srgbClr val="FF0000"/>
              </a:solidFill>
            </a:endParaRPr>
          </a:p>
          <a:p>
            <a:pPr lvl="1"/>
            <a:r>
              <a:rPr lang="cs-CZ" sz="3300" b="1" i="1" dirty="0">
                <a:solidFill>
                  <a:srgbClr val="FF0000"/>
                </a:solidFill>
              </a:rPr>
              <a:t>Osobám, které byly vyzvány k poskytnutí osobní pomoci a provádějí práci v místech ohrožení jejích zdraví nebo života, se poskytuje odborný dohled a zapůjčují se jim odpovídající osobní ochranné pracovní prostředky pro bezpečnost a ochranu zdraví při práci </a:t>
            </a:r>
            <a:endParaRPr lang="cs-CZ" sz="3300" b="1" dirty="0">
              <a:solidFill>
                <a:srgbClr val="FF0000"/>
              </a:solidFill>
            </a:endParaRPr>
          </a:p>
          <a:p>
            <a:endParaRPr lang="cs-CZ" sz="1600" dirty="0"/>
          </a:p>
        </p:txBody>
      </p:sp>
    </p:spTree>
    <p:extLst>
      <p:ext uri="{BB962C8B-B14F-4D97-AF65-F5344CB8AC3E}">
        <p14:creationId xmlns:p14="http://schemas.microsoft.com/office/powerpoint/2010/main" val="170345227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91264" cy="620688"/>
          </a:xfrm>
        </p:spPr>
        <p:txBody>
          <a:bodyPr>
            <a:normAutofit fontScale="90000"/>
          </a:bodyPr>
          <a:lstStyle/>
          <a:p>
            <a:r>
              <a:rPr lang="cs-CZ" sz="2400" b="1" dirty="0"/>
              <a:t>Dopravní vedení C z hadicového koše s rozd</a:t>
            </a:r>
            <a:r>
              <a:rPr lang="cs-CZ" sz="2400" dirty="0"/>
              <a:t>ě</a:t>
            </a:r>
            <a:r>
              <a:rPr lang="cs-CZ" sz="2400" b="1" dirty="0"/>
              <a:t>lova</a:t>
            </a:r>
            <a:r>
              <a:rPr lang="cs-CZ" sz="2400" dirty="0"/>
              <a:t>č</a:t>
            </a:r>
            <a:r>
              <a:rPr lang="cs-CZ" sz="2400" b="1" dirty="0"/>
              <a:t>em v budov</a:t>
            </a:r>
            <a:r>
              <a:rPr lang="cs-CZ" sz="2400" dirty="0"/>
              <a:t>ě </a:t>
            </a:r>
            <a:r>
              <a:rPr lang="cs-CZ" sz="2400" b="1" dirty="0"/>
              <a:t>a úto</a:t>
            </a:r>
            <a:r>
              <a:rPr lang="cs-CZ" sz="2400" dirty="0"/>
              <a:t>č</a:t>
            </a:r>
            <a:r>
              <a:rPr lang="cs-CZ" sz="2400" b="1" dirty="0"/>
              <a:t>ný proud</a:t>
            </a:r>
            <a:endParaRPr lang="cs-CZ" sz="2400" dirty="0"/>
          </a:p>
        </p:txBody>
      </p:sp>
      <p:sp>
        <p:nvSpPr>
          <p:cNvPr id="3" name="Zástupný symbol pro obsah 2"/>
          <p:cNvSpPr>
            <a:spLocks noGrp="1"/>
          </p:cNvSpPr>
          <p:nvPr>
            <p:ph idx="1"/>
          </p:nvPr>
        </p:nvSpPr>
        <p:spPr>
          <a:xfrm>
            <a:off x="395536" y="620688"/>
            <a:ext cx="8291264" cy="6237312"/>
          </a:xfrm>
        </p:spPr>
        <p:txBody>
          <a:bodyPr>
            <a:normAutofit fontScale="92500" lnSpcReduction="10000"/>
          </a:bodyPr>
          <a:lstStyle/>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endParaRPr lang="cs-CZ" sz="1800" dirty="0" smtClean="0"/>
          </a:p>
          <a:p>
            <a:endParaRPr lang="cs-CZ" sz="1800" dirty="0" smtClean="0"/>
          </a:p>
          <a:p>
            <a:pPr marL="0" indent="0">
              <a:buNone/>
            </a:pPr>
            <a:endParaRPr lang="cs-CZ" sz="1800" dirty="0" smtClean="0"/>
          </a:p>
          <a:p>
            <a:pPr marL="0" indent="0">
              <a:buNone/>
            </a:pPr>
            <a:r>
              <a:rPr lang="cs-CZ" sz="1800" dirty="0" smtClean="0"/>
              <a:t>Dopravní </a:t>
            </a:r>
            <a:r>
              <a:rPr lang="cs-CZ" sz="1800" dirty="0"/>
              <a:t>vedení utvoří strojník, čísla 2 a 1. Rozdělovač se umístí v podlaží, </a:t>
            </a:r>
            <a:r>
              <a:rPr lang="cs-CZ" sz="1800" dirty="0" smtClean="0"/>
              <a:t>které určí </a:t>
            </a:r>
            <a:r>
              <a:rPr lang="cs-CZ" sz="1800" dirty="0"/>
              <a:t>VD, zpravidla jedno podlaží pod pásmem zakouření nebo na </a:t>
            </a:r>
            <a:r>
              <a:rPr lang="cs-CZ" sz="1800" dirty="0" err="1"/>
              <a:t>mezipodestě</a:t>
            </a:r>
            <a:r>
              <a:rPr lang="cs-CZ" sz="1800" dirty="0"/>
              <a:t>. Všechna </a:t>
            </a:r>
            <a:r>
              <a:rPr lang="cs-CZ" sz="1800" dirty="0" smtClean="0"/>
              <a:t>čísla</a:t>
            </a:r>
            <a:r>
              <a:rPr lang="cs-CZ" sz="1800" dirty="0"/>
              <a:t> </a:t>
            </a:r>
            <a:r>
              <a:rPr lang="cs-CZ" sz="1800" dirty="0" smtClean="0"/>
              <a:t>kromě </a:t>
            </a:r>
            <a:r>
              <a:rPr lang="cs-CZ" sz="1800" dirty="0"/>
              <a:t>strojníka se vyzbrojí izolačními dýchacími přístroji. Strojník připojuje dopravní </a:t>
            </a:r>
            <a:r>
              <a:rPr lang="cs-CZ" sz="1800" dirty="0" smtClean="0"/>
              <a:t>vedení k </a:t>
            </a:r>
            <a:r>
              <a:rPr lang="cs-CZ" sz="1800" dirty="0"/>
              <a:t>CAS (může použít přenosný hadicový uzávěr) a rozvinuje první hadici C. Čísla 1 a </a:t>
            </a:r>
            <a:r>
              <a:rPr lang="cs-CZ" sz="1800" dirty="0" smtClean="0"/>
              <a:t>2 vytvářejí </a:t>
            </a:r>
            <a:r>
              <a:rPr lang="cs-CZ" sz="1800" dirty="0"/>
              <a:t>dopravní vedení, po jeho zavodnění se vrací a vybaví se prostředky pro </a:t>
            </a:r>
            <a:r>
              <a:rPr lang="cs-CZ" sz="1800" dirty="0" smtClean="0"/>
              <a:t>vytvoření útočného </a:t>
            </a:r>
            <a:r>
              <a:rPr lang="cs-CZ" sz="1800" dirty="0"/>
              <a:t>vedení (číslo 1 nese proudnici C a dvě hadice C, číslo 2 nese prostředky pro vnikání</a:t>
            </a:r>
          </a:p>
          <a:p>
            <a:pPr marL="0" indent="0">
              <a:buNone/>
            </a:pPr>
            <a:r>
              <a:rPr lang="cs-CZ" sz="1800" dirty="0"/>
              <a:t>do uzavřených prostor). Pokud to je možné, vytvoří se dopravní a útočné vedení současně </a:t>
            </a:r>
            <a:r>
              <a:rPr lang="cs-CZ" sz="1800" dirty="0" smtClean="0"/>
              <a:t>bez nutnosti </a:t>
            </a:r>
            <a:r>
              <a:rPr lang="cs-CZ" sz="1800" dirty="0"/>
              <a:t>návratu na základnu.</a:t>
            </a:r>
          </a:p>
          <a:p>
            <a:pPr marL="0" indent="0">
              <a:buNone/>
            </a:pPr>
            <a:endParaRPr lang="cs-CZ" sz="1800" dirty="0" smtClean="0"/>
          </a:p>
          <a:p>
            <a:pPr marL="0" indent="0">
              <a:buNone/>
            </a:pPr>
            <a:r>
              <a:rPr lang="cs-CZ" sz="1800" dirty="0" smtClean="0"/>
              <a:t>Pozn</a:t>
            </a:r>
            <a:r>
              <a:rPr lang="cs-CZ" sz="1800" dirty="0"/>
              <a:t>.: Útočné vedení může být vytvářeno dalším družstvem 1+3.</a:t>
            </a:r>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662473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36603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a:bodyPr>
          <a:lstStyle/>
          <a:p>
            <a:r>
              <a:rPr lang="cs-CZ" sz="2000" dirty="0"/>
              <a:t>Dopravní vedení C po schodišti:</a:t>
            </a:r>
          </a:p>
          <a:p>
            <a:pPr marL="0" indent="0">
              <a:buNone/>
            </a:pPr>
            <a:r>
              <a:rPr lang="cs-CZ" sz="2000" dirty="0"/>
              <a:t>a) Povel VD: „Družstvo, stroj </a:t>
            </a:r>
            <a:r>
              <a:rPr lang="cs-CZ" sz="2000" i="1" dirty="0"/>
              <a:t>CAS, </a:t>
            </a:r>
            <a:r>
              <a:rPr lang="cs-CZ" sz="2000" dirty="0"/>
              <a:t>vodní zdroj </a:t>
            </a:r>
            <a:r>
              <a:rPr lang="cs-CZ" sz="2000" i="1" dirty="0"/>
              <a:t>vlastní</a:t>
            </a:r>
            <a:r>
              <a:rPr lang="cs-CZ" sz="2000" dirty="0"/>
              <a:t>, směr </a:t>
            </a:r>
            <a:r>
              <a:rPr lang="cs-CZ" sz="2000" i="1" dirty="0"/>
              <a:t>vchod do budovy, </a:t>
            </a:r>
            <a:r>
              <a:rPr lang="cs-CZ" sz="2000" dirty="0"/>
              <a:t>po </a:t>
            </a:r>
            <a:r>
              <a:rPr lang="cs-CZ" sz="2000" dirty="0" smtClean="0"/>
              <a:t>schodišti, rozdělovač </a:t>
            </a:r>
            <a:r>
              <a:rPr lang="cs-CZ" sz="2000" i="1" dirty="0"/>
              <a:t>na podestu nad šesté nadzemní podlaží, 3 hadicové koše</a:t>
            </a:r>
            <a:r>
              <a:rPr lang="cs-CZ" sz="2000" dirty="0"/>
              <a:t>, první proud, </a:t>
            </a:r>
            <a:r>
              <a:rPr lang="cs-CZ" sz="2000" dirty="0" smtClean="0"/>
              <a:t>cíl </a:t>
            </a:r>
            <a:r>
              <a:rPr lang="cs-CZ" sz="2000" i="1" dirty="0" smtClean="0"/>
              <a:t>ho</a:t>
            </a:r>
            <a:r>
              <a:rPr lang="cs-CZ" sz="2000" dirty="0" smtClean="0"/>
              <a:t>ř</a:t>
            </a:r>
            <a:r>
              <a:rPr lang="cs-CZ" sz="2000" i="1" dirty="0" smtClean="0"/>
              <a:t>ící </a:t>
            </a:r>
            <a:r>
              <a:rPr lang="cs-CZ" sz="2000" i="1" dirty="0"/>
              <a:t>byt v sedmém nadzemním podlaží, 1</a:t>
            </a:r>
            <a:r>
              <a:rPr lang="cs-CZ" sz="2000" dirty="0"/>
              <a:t>C, VPŘED!“.</a:t>
            </a:r>
          </a:p>
          <a:p>
            <a:pPr marL="0" indent="0">
              <a:buNone/>
            </a:pPr>
            <a:endParaRPr lang="cs-CZ" sz="2000" dirty="0" smtClean="0"/>
          </a:p>
          <a:p>
            <a:pPr marL="0" indent="0">
              <a:buNone/>
            </a:pPr>
            <a:r>
              <a:rPr lang="cs-CZ" sz="2000" dirty="0" smtClean="0"/>
              <a:t>b</a:t>
            </a:r>
            <a:r>
              <a:rPr lang="cs-CZ" sz="2000" dirty="0"/>
              <a:t>) Provedení: Dopravní vedení vytváří strojník, číslo 2 a 1. Strojník rozkládá první </a:t>
            </a:r>
            <a:r>
              <a:rPr lang="cs-CZ" sz="2000" dirty="0" smtClean="0"/>
              <a:t>hadici od </a:t>
            </a:r>
            <a:r>
              <a:rPr lang="cs-CZ" sz="2000" dirty="0"/>
              <a:t>stroje a napojuje ji na hadici v hadicovém koši, v němž jsou 2 až 3 hadice C. Číslo </a:t>
            </a:r>
            <a:r>
              <a:rPr lang="cs-CZ" sz="2000" dirty="0" smtClean="0"/>
              <a:t>2 rozkládá </a:t>
            </a:r>
            <a:r>
              <a:rPr lang="cs-CZ" sz="2000" dirty="0"/>
              <a:t>hadice z hadicového koše, číslo 1 urovnává hadice na schodišti tak, aby </a:t>
            </a:r>
            <a:r>
              <a:rPr lang="cs-CZ" sz="2000" dirty="0" smtClean="0"/>
              <a:t>byly umístěny </a:t>
            </a:r>
            <a:r>
              <a:rPr lang="cs-CZ" sz="2000" dirty="0"/>
              <a:t>u vnějších stěn dle typu schodiště, nese hadicový koš, rozdělovač a vazáky. </a:t>
            </a:r>
            <a:r>
              <a:rPr lang="cs-CZ" sz="2000" dirty="0" smtClean="0"/>
              <a:t>Po rozvinutí </a:t>
            </a:r>
            <a:r>
              <a:rPr lang="cs-CZ" sz="2000" dirty="0"/>
              <a:t>hadic z prvního hadicového koše číslo 2 připojí na dopravní vedení </a:t>
            </a:r>
            <a:r>
              <a:rPr lang="cs-CZ" sz="2000" dirty="0" smtClean="0"/>
              <a:t>hadici z </a:t>
            </a:r>
            <a:r>
              <a:rPr lang="cs-CZ" sz="2000" dirty="0"/>
              <a:t>druhého hadicového koše a prázdný hadicový koš nechává na místě tak, </a:t>
            </a:r>
            <a:r>
              <a:rPr lang="cs-CZ" sz="2000" dirty="0" smtClean="0"/>
              <a:t>aby nepřekážel</a:t>
            </a:r>
            <a:r>
              <a:rPr lang="cs-CZ" sz="2000" dirty="0"/>
              <a:t>. Obdobným způsobem napojuje hadice z třetího hadicového koše číslo </a:t>
            </a:r>
            <a:r>
              <a:rPr lang="cs-CZ" sz="2000" dirty="0" smtClean="0"/>
              <a:t>1.Rozdělovač </a:t>
            </a:r>
            <a:r>
              <a:rPr lang="cs-CZ" sz="2000" dirty="0"/>
              <a:t>připojí číslo 1</a:t>
            </a:r>
            <a:r>
              <a:rPr lang="cs-CZ" sz="2000" dirty="0" smtClean="0"/>
              <a:t>.</a:t>
            </a:r>
          </a:p>
          <a:p>
            <a:pPr marL="0" indent="0">
              <a:buNone/>
            </a:pPr>
            <a:endParaRPr lang="cs-CZ" sz="2000" dirty="0" smtClean="0"/>
          </a:p>
          <a:p>
            <a:pPr marL="0" indent="0">
              <a:buNone/>
            </a:pPr>
            <a:r>
              <a:rPr lang="cs-CZ" sz="2000" dirty="0" smtClean="0"/>
              <a:t>Dopravní </a:t>
            </a:r>
            <a:r>
              <a:rPr lang="cs-CZ" sz="2000" dirty="0"/>
              <a:t>vedení do poschodí lze také vytvořit tažením za půlspojku nebo po</a:t>
            </a:r>
          </a:p>
          <a:p>
            <a:pPr marL="0" indent="0">
              <a:buNone/>
            </a:pPr>
            <a:r>
              <a:rPr lang="cs-CZ" sz="2000" dirty="0"/>
              <a:t>vnějším plášti budovy – viz odst. 5 písm. b) a odst. 6.</a:t>
            </a:r>
          </a:p>
        </p:txBody>
      </p:sp>
    </p:spTree>
    <p:extLst>
      <p:ext uri="{BB962C8B-B14F-4D97-AF65-F5344CB8AC3E}">
        <p14:creationId xmlns:p14="http://schemas.microsoft.com/office/powerpoint/2010/main" val="103545132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57150"/>
            <a:ext cx="6191250" cy="674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288207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1052736"/>
          </a:xfrm>
        </p:spPr>
        <p:txBody>
          <a:bodyPr>
            <a:normAutofit/>
          </a:bodyPr>
          <a:lstStyle/>
          <a:p>
            <a:r>
              <a:rPr lang="cs-CZ" sz="2400" b="1" dirty="0"/>
              <a:t>Výcvik se </a:t>
            </a:r>
            <a:r>
              <a:rPr lang="cs-CZ" sz="2400" dirty="0"/>
              <a:t>č</a:t>
            </a:r>
            <a:r>
              <a:rPr lang="cs-CZ" sz="2400" b="1" dirty="0"/>
              <a:t>ty</a:t>
            </a:r>
            <a:r>
              <a:rPr lang="cs-CZ" sz="2400" dirty="0"/>
              <a:t>ř</a:t>
            </a:r>
            <a:r>
              <a:rPr lang="cs-CZ" sz="2400" b="1" dirty="0"/>
              <a:t>dílným nastavovacím žeb</a:t>
            </a:r>
            <a:r>
              <a:rPr lang="cs-CZ" sz="2400" dirty="0"/>
              <a:t>ř</a:t>
            </a:r>
            <a:r>
              <a:rPr lang="cs-CZ" sz="2400" b="1" dirty="0"/>
              <a:t>íkem</a:t>
            </a:r>
            <a:br>
              <a:rPr lang="cs-CZ" sz="2400" b="1" dirty="0"/>
            </a:br>
            <a:endParaRPr lang="cs-CZ" sz="2400" dirty="0"/>
          </a:p>
        </p:txBody>
      </p:sp>
      <p:sp>
        <p:nvSpPr>
          <p:cNvPr id="3" name="Zástupný symbol pro obsah 2"/>
          <p:cNvSpPr>
            <a:spLocks noGrp="1"/>
          </p:cNvSpPr>
          <p:nvPr>
            <p:ph idx="1"/>
          </p:nvPr>
        </p:nvSpPr>
        <p:spPr>
          <a:xfrm>
            <a:off x="467544" y="980728"/>
            <a:ext cx="8219256" cy="5877272"/>
          </a:xfrm>
        </p:spPr>
        <p:txBody>
          <a:bodyPr>
            <a:normAutofit/>
          </a:bodyPr>
          <a:lstStyle/>
          <a:p>
            <a:pPr marL="0" indent="0">
              <a:buNone/>
            </a:pPr>
            <a:r>
              <a:rPr lang="cs-CZ" sz="1600" dirty="0" smtClean="0"/>
              <a:t>Výchozí </a:t>
            </a:r>
            <a:r>
              <a:rPr lang="cs-CZ" sz="1600" dirty="0"/>
              <a:t>postavení s žebříkem: Nastavovací žebřík čtyřdílný je uložen na vozidle</a:t>
            </a:r>
          </a:p>
          <a:p>
            <a:pPr marL="0" indent="0">
              <a:buNone/>
            </a:pPr>
            <a:r>
              <a:rPr lang="cs-CZ" sz="1600" dirty="0"/>
              <a:t>buď ve čtyřech samostatných dílech nebo dvou spojených dílech. Při výcviku s ním </a:t>
            </a:r>
            <a:r>
              <a:rPr lang="cs-CZ" sz="1600" dirty="0" smtClean="0"/>
              <a:t>pracují strojník </a:t>
            </a:r>
            <a:r>
              <a:rPr lang="cs-CZ" sz="1600" dirty="0"/>
              <a:t>a čísla 1, 2 a 3.</a:t>
            </a:r>
          </a:p>
          <a:p>
            <a:pPr marL="0" indent="0">
              <a:buNone/>
            </a:pPr>
            <a:r>
              <a:rPr lang="cs-CZ" sz="1600" dirty="0" smtClean="0"/>
              <a:t>Provedení</a:t>
            </a:r>
            <a:r>
              <a:rPr lang="cs-CZ" sz="1600" dirty="0"/>
              <a:t>: Strojník vystoupí na automobil a podává z něj díly žebříku číslu 1, </a:t>
            </a:r>
            <a:r>
              <a:rPr lang="cs-CZ" sz="1600" dirty="0" smtClean="0"/>
              <a:t>2 a </a:t>
            </a:r>
            <a:r>
              <a:rPr lang="cs-CZ" sz="1600" dirty="0"/>
              <a:t>3, která skládají díly žebříku na sebe na zem. Žebřík pak přenášejí k místu použití, </a:t>
            </a:r>
            <a:r>
              <a:rPr lang="cs-CZ" sz="1600" dirty="0" smtClean="0"/>
              <a:t>ve vzdálenosti </a:t>
            </a:r>
            <a:r>
              <a:rPr lang="cs-CZ" sz="1600" dirty="0"/>
              <a:t>asi 9 až 10 metrů od budovy celou sadu položí. Spodní díl žebříku </a:t>
            </a:r>
            <a:r>
              <a:rPr lang="cs-CZ" sz="1600" dirty="0" smtClean="0"/>
              <a:t>ponechají odložený </a:t>
            </a:r>
            <a:r>
              <a:rPr lang="cs-CZ" sz="1600" dirty="0"/>
              <a:t>a takto rozkládají celou sadu směrem k budově. Poslední díl žebříku má </a:t>
            </a:r>
            <a:r>
              <a:rPr lang="cs-CZ" sz="1600" dirty="0" smtClean="0"/>
              <a:t>být přibližně </a:t>
            </a:r>
            <a:r>
              <a:rPr lang="cs-CZ" sz="1600" dirty="0"/>
              <a:t>1,5 metru od budovy. Jednotlivé díly žebříku spojují k sobě číslo 1 a 2, a to </a:t>
            </a:r>
            <a:r>
              <a:rPr lang="cs-CZ" sz="1600" dirty="0" smtClean="0"/>
              <a:t>směrem od </a:t>
            </a:r>
            <a:r>
              <a:rPr lang="cs-CZ" sz="1600" dirty="0"/>
              <a:t>budovy, číslo 3 žebřík nadlehčuje. Je nutno sledovat, aby při spojování dílů západky </a:t>
            </a:r>
            <a:r>
              <a:rPr lang="cs-CZ" sz="1600" dirty="0" smtClean="0"/>
              <a:t>řádně zaklaply</a:t>
            </a:r>
            <a:r>
              <a:rPr lang="cs-CZ" sz="1600" dirty="0"/>
              <a:t>. Po spojení dílů upraví všechna čísla vzdálenost žebříku od budovy tak, aby </a:t>
            </a:r>
            <a:r>
              <a:rPr lang="cs-CZ" sz="1600" dirty="0" smtClean="0"/>
              <a:t>patky žebříku </a:t>
            </a:r>
            <a:r>
              <a:rPr lang="cs-CZ" sz="1600" dirty="0"/>
              <a:t>byly od budovy přibližně 2 kroky. Číslo 3 přišlápne patky žebříku, číslo 1 a 2 zvedají</a:t>
            </a:r>
          </a:p>
          <a:p>
            <a:pPr marL="0" indent="0">
              <a:buNone/>
            </a:pPr>
            <a:r>
              <a:rPr lang="cs-CZ" sz="1600" dirty="0"/>
              <a:t>žebřík ručkováním po štěřinách, přičemž jim číslo 3 pomáhá ručkováním po </a:t>
            </a:r>
            <a:r>
              <a:rPr lang="cs-CZ" sz="1600" dirty="0" smtClean="0"/>
              <a:t>příčlích. Nakonec </a:t>
            </a:r>
            <a:r>
              <a:rPr lang="cs-CZ" sz="1600" dirty="0"/>
              <a:t>polohu žebříku upraví číslo 1 a 2. Žebřík </a:t>
            </a:r>
            <a:r>
              <a:rPr lang="cs-CZ" sz="1600" dirty="0" smtClean="0"/>
              <a:t>jistí </a:t>
            </a:r>
            <a:r>
              <a:rPr lang="cs-CZ" sz="1600" dirty="0"/>
              <a:t>číslo 3</a:t>
            </a:r>
            <a:r>
              <a:rPr lang="cs-CZ" sz="1600" dirty="0" smtClean="0"/>
              <a:t>.</a:t>
            </a:r>
          </a:p>
          <a:p>
            <a:pPr marL="0" indent="0">
              <a:buNone/>
            </a:pPr>
            <a:endParaRPr lang="cs-CZ"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437112"/>
            <a:ext cx="5976663"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024167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23528" y="0"/>
            <a:ext cx="8568952" cy="6858000"/>
          </a:xfrm>
        </p:spPr>
        <p:txBody>
          <a:bodyPr>
            <a:normAutofit/>
          </a:bodyPr>
          <a:lstStyle/>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46" y="1268760"/>
            <a:ext cx="8330141" cy="4601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681895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424936" cy="6858000"/>
          </a:xfrm>
        </p:spPr>
        <p:txBody>
          <a:bodyPr>
            <a:normAutofit/>
          </a:bodyPr>
          <a:lstStyle/>
          <a:p>
            <a:pPr marL="0" indent="0">
              <a:buNone/>
            </a:pPr>
            <a:endParaRPr lang="cs-CZ" sz="1800" b="1" dirty="0" smtClean="0"/>
          </a:p>
          <a:p>
            <a:pPr marL="0" indent="0">
              <a:buNone/>
            </a:pPr>
            <a:r>
              <a:rPr lang="cs-CZ" sz="1800" b="1" dirty="0" smtClean="0"/>
              <a:t>Složení </a:t>
            </a:r>
            <a:r>
              <a:rPr lang="cs-CZ" sz="1800" b="1" dirty="0"/>
              <a:t>žebříku:</a:t>
            </a:r>
          </a:p>
          <a:p>
            <a:pPr marL="0" indent="0">
              <a:buNone/>
            </a:pPr>
            <a:r>
              <a:rPr lang="cs-CZ" sz="1800" dirty="0" smtClean="0"/>
              <a:t>b) </a:t>
            </a:r>
            <a:r>
              <a:rPr lang="cs-CZ" sz="1800" dirty="0"/>
              <a:t>Provedení: Číslo 1 a 2 přišlápnou patky žebříku, odkloní žebřík do svislé polohy, číslo 3</a:t>
            </a:r>
          </a:p>
          <a:p>
            <a:pPr marL="0" indent="0">
              <a:buNone/>
            </a:pPr>
            <a:r>
              <a:rPr lang="cs-CZ" sz="1800" dirty="0"/>
              <a:t>přišlápne patky žebříku z druhé strany, číslo 1 a 2 ručkováním po štěřinách sklánějí</a:t>
            </a:r>
          </a:p>
          <a:p>
            <a:pPr marL="0" indent="0">
              <a:buNone/>
            </a:pPr>
            <a:r>
              <a:rPr lang="cs-CZ" sz="1800" dirty="0"/>
              <a:t>žebřík a položí jej na zem. Odjistí západky, rozpojí díly od sebe a vrátí západky do jistící</a:t>
            </a:r>
          </a:p>
          <a:p>
            <a:pPr marL="0" indent="0">
              <a:buNone/>
            </a:pPr>
            <a:r>
              <a:rPr lang="cs-CZ" sz="1800" dirty="0"/>
              <a:t>polohy. Přejdou postupně k dalším spojům, které rozpojí obdobně. Po rozpojení všech</a:t>
            </a:r>
          </a:p>
          <a:p>
            <a:pPr marL="0" indent="0">
              <a:buNone/>
            </a:pPr>
            <a:r>
              <a:rPr lang="cs-CZ" sz="1800" dirty="0"/>
              <a:t>dílů naskládají společně jednotlivé díly na sebe a odnesou žebřík k vozidlu, kde jej spolu</a:t>
            </a:r>
          </a:p>
          <a:p>
            <a:pPr marL="0" indent="0">
              <a:buNone/>
            </a:pPr>
            <a:r>
              <a:rPr lang="cs-CZ" sz="1800" dirty="0"/>
              <a:t>se strojníkem uloží</a:t>
            </a:r>
            <a:r>
              <a:rPr lang="cs-CZ" sz="1800" dirty="0" smtClean="0"/>
              <a:t>.</a:t>
            </a:r>
          </a:p>
          <a:p>
            <a:pPr marL="0" indent="0">
              <a:buNone/>
            </a:pPr>
            <a:endParaRPr lang="cs-CZ" sz="1800" dirty="0" smtClean="0"/>
          </a:p>
          <a:p>
            <a:pPr marL="0" indent="0">
              <a:buNone/>
            </a:pPr>
            <a:r>
              <a:rPr lang="cs-CZ" sz="1800" b="1" dirty="0"/>
              <a:t>Použití nastavovacího žebříku v úzkém prostoru:</a:t>
            </a:r>
          </a:p>
          <a:p>
            <a:pPr marL="0" indent="0">
              <a:buNone/>
            </a:pPr>
            <a:r>
              <a:rPr lang="cs-CZ" sz="1800" dirty="0"/>
              <a:t>a) </a:t>
            </a:r>
            <a:r>
              <a:rPr lang="cs-CZ" sz="1800" b="1" dirty="0"/>
              <a:t>Vztyčení žebříku:</a:t>
            </a:r>
          </a:p>
          <a:p>
            <a:pPr marL="0" indent="0">
              <a:buNone/>
            </a:pPr>
            <a:r>
              <a:rPr lang="cs-CZ" sz="1800" dirty="0" smtClean="0"/>
              <a:t> </a:t>
            </a:r>
            <a:r>
              <a:rPr lang="cs-CZ" sz="1800" dirty="0"/>
              <a:t>Provedení: Přinesení žebříku se provádí podle odst. 3. V místě uložení </a:t>
            </a:r>
            <a:r>
              <a:rPr lang="cs-CZ" sz="1800" dirty="0" smtClean="0"/>
              <a:t>žebříku uchopí </a:t>
            </a:r>
            <a:r>
              <a:rPr lang="cs-CZ" sz="1800" dirty="0"/>
              <a:t>číslo 1 a 2 horní díl, přenesou jej do světlíku, kde jej zvednou co </a:t>
            </a:r>
            <a:r>
              <a:rPr lang="cs-CZ" sz="1800" dirty="0" smtClean="0"/>
              <a:t>nejvýše. Číslo </a:t>
            </a:r>
            <a:r>
              <a:rPr lang="cs-CZ" sz="1800" dirty="0"/>
              <a:t>3 přinese další díl žebříku a zasune jej do zvednutého dílu tak, aby </a:t>
            </a:r>
            <a:r>
              <a:rPr lang="cs-CZ" sz="1800" dirty="0" smtClean="0"/>
              <a:t>západky slyšitelně </a:t>
            </a:r>
            <a:r>
              <a:rPr lang="cs-CZ" sz="1800" dirty="0"/>
              <a:t>zaklaply. Čísla 1 a 2 pak postupně zvednou dva a pak tři díly tak, jak </a:t>
            </a:r>
            <a:r>
              <a:rPr lang="cs-CZ" sz="1800" dirty="0" smtClean="0"/>
              <a:t>je číslo </a:t>
            </a:r>
            <a:r>
              <a:rPr lang="cs-CZ" sz="1800" dirty="0"/>
              <a:t>3 doplňuje.</a:t>
            </a:r>
          </a:p>
          <a:p>
            <a:pPr marL="0" indent="0">
              <a:buNone/>
            </a:pPr>
            <a:r>
              <a:rPr lang="cs-CZ" sz="1800" dirty="0"/>
              <a:t>b) </a:t>
            </a:r>
            <a:r>
              <a:rPr lang="cs-CZ" sz="1800" b="1" dirty="0"/>
              <a:t>Složení žebříku:</a:t>
            </a:r>
          </a:p>
          <a:p>
            <a:pPr marL="0" indent="0">
              <a:buNone/>
            </a:pPr>
            <a:r>
              <a:rPr lang="cs-CZ" sz="1800" dirty="0" smtClean="0"/>
              <a:t>Provedení</a:t>
            </a:r>
            <a:r>
              <a:rPr lang="cs-CZ" sz="1800" dirty="0"/>
              <a:t>: Žebřík se rozkládá opačným postupem, přičemž čísla 1 a 2 uvolňují</a:t>
            </a:r>
          </a:p>
          <a:p>
            <a:pPr marL="0" indent="0">
              <a:buNone/>
            </a:pPr>
            <a:r>
              <a:rPr lang="cs-CZ" sz="1800" dirty="0"/>
              <a:t>západky a nadzvednutím uvolňují jednotlivé díly, které číslo 3 odebírá a pokládá</a:t>
            </a:r>
          </a:p>
          <a:p>
            <a:pPr marL="0" indent="0">
              <a:buNone/>
            </a:pPr>
            <a:r>
              <a:rPr lang="cs-CZ" sz="1800" dirty="0"/>
              <a:t>na zem. Poslední díl položí čísla 1 a 2. Pak žebřík odnesou a uloží.</a:t>
            </a:r>
          </a:p>
        </p:txBody>
      </p:sp>
    </p:spTree>
    <p:extLst>
      <p:ext uri="{BB962C8B-B14F-4D97-AF65-F5344CB8AC3E}">
        <p14:creationId xmlns:p14="http://schemas.microsoft.com/office/powerpoint/2010/main" val="95183062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a:bodyPr>
          <a:lstStyle/>
          <a:p>
            <a:pPr marL="0" indent="0">
              <a:buNone/>
            </a:pPr>
            <a:endParaRPr lang="cs-CZ" sz="2000" dirty="0" smtClean="0"/>
          </a:p>
          <a:p>
            <a:pPr marL="0" indent="0">
              <a:buNone/>
            </a:pPr>
            <a:r>
              <a:rPr lang="cs-CZ" sz="2000" b="1" dirty="0"/>
              <a:t>Použití čtyřdílného nastavovacího žebříku jako dvojitého, tzv. malířského</a:t>
            </a:r>
            <a:r>
              <a:rPr lang="cs-CZ" sz="2000" b="1" dirty="0" smtClean="0"/>
              <a:t>:</a:t>
            </a:r>
          </a:p>
          <a:p>
            <a:pPr marL="0" indent="0">
              <a:buNone/>
            </a:pPr>
            <a:endParaRPr lang="cs-CZ" sz="2000" dirty="0"/>
          </a:p>
          <a:p>
            <a:pPr marL="0" indent="0">
              <a:buNone/>
            </a:pPr>
            <a:r>
              <a:rPr lang="cs-CZ" sz="2000" dirty="0" smtClean="0"/>
              <a:t>a) Dva </a:t>
            </a:r>
            <a:r>
              <a:rPr lang="cs-CZ" sz="2000" dirty="0"/>
              <a:t>dvojité žebříky můžeme použít ve spojení s prknem, fošnou, trhacím </a:t>
            </a:r>
            <a:r>
              <a:rPr lang="cs-CZ" sz="2000" dirty="0" smtClean="0"/>
              <a:t>hákem, případně </a:t>
            </a:r>
            <a:r>
              <a:rPr lang="cs-CZ" sz="2000" dirty="0"/>
              <a:t>trámkem např. k přemostění vozovky pro hadicové vedení</a:t>
            </a:r>
            <a:r>
              <a:rPr lang="cs-CZ" sz="2000" dirty="0" smtClean="0"/>
              <a:t>.</a:t>
            </a:r>
          </a:p>
          <a:p>
            <a:pPr marL="0" indent="0">
              <a:buNone/>
            </a:pPr>
            <a:endParaRPr lang="cs-CZ" sz="2000" dirty="0"/>
          </a:p>
          <a:p>
            <a:pPr marL="0" indent="0">
              <a:buNone/>
            </a:pPr>
            <a:r>
              <a:rPr lang="cs-CZ" sz="2000" dirty="0"/>
              <a:t>b) Ke složení dvojitého žebříku určí VD nejméně dva hasiče. Tato úprava se </a:t>
            </a:r>
            <a:r>
              <a:rPr lang="cs-CZ" sz="2000" dirty="0" smtClean="0"/>
              <a:t>provádí jednotlivými </a:t>
            </a:r>
            <a:r>
              <a:rPr lang="cs-CZ" sz="2000" dirty="0"/>
              <a:t>nebo dvěma spojenými díly, a to tak, že se jeden díl žebříku obrátí </a:t>
            </a:r>
            <a:r>
              <a:rPr lang="cs-CZ" sz="2000" dirty="0" smtClean="0"/>
              <a:t>širším koncem </a:t>
            </a:r>
            <a:r>
              <a:rPr lang="cs-CZ" sz="2000" dirty="0"/>
              <a:t>nahoru a druhý díl se užším koncem do něj zasune až po horní příčel. Oba </a:t>
            </a:r>
            <a:r>
              <a:rPr lang="cs-CZ" sz="2000" dirty="0" smtClean="0"/>
              <a:t>díly se </a:t>
            </a:r>
            <a:r>
              <a:rPr lang="cs-CZ" sz="2000" dirty="0"/>
              <a:t>v místě styku sváží vazákem a dalším vazákem nebo lanem se vymezí dolní </a:t>
            </a:r>
            <a:r>
              <a:rPr lang="cs-CZ" sz="2000" dirty="0" smtClean="0"/>
              <a:t>rozevření dílů </a:t>
            </a:r>
            <a:r>
              <a:rPr lang="cs-CZ" sz="2000" dirty="0"/>
              <a:t>žebříku od sebe.</a:t>
            </a:r>
          </a:p>
          <a:p>
            <a:pPr marL="0" indent="0">
              <a:buNone/>
            </a:pPr>
            <a:endParaRPr lang="cs-CZ" sz="2000" dirty="0" smtClean="0"/>
          </a:p>
          <a:p>
            <a:pPr marL="0" indent="0">
              <a:buNone/>
            </a:pPr>
            <a:r>
              <a:rPr lang="cs-CZ" sz="2000" dirty="0" smtClean="0"/>
              <a:t>c</a:t>
            </a:r>
            <a:r>
              <a:rPr lang="cs-CZ" sz="2000" dirty="0"/>
              <a:t>) Žebřík lze spojit i položený na zemi a pak jej teprve zvednout. Stabilitu, zvláště </a:t>
            </a:r>
            <a:r>
              <a:rPr lang="cs-CZ" sz="2000" dirty="0" smtClean="0"/>
              <a:t>při přemosťování</a:t>
            </a:r>
            <a:r>
              <a:rPr lang="cs-CZ" sz="2000" dirty="0"/>
              <a:t>, je možné zajistit přivázanými opěrnými tyčemi, např. dvěma díly </a:t>
            </a:r>
            <a:r>
              <a:rPr lang="cs-CZ" sz="2000" dirty="0" smtClean="0"/>
              <a:t>trhacího háku</a:t>
            </a:r>
            <a:r>
              <a:rPr lang="cs-CZ" sz="2000" dirty="0"/>
              <a:t>.</a:t>
            </a:r>
          </a:p>
        </p:txBody>
      </p:sp>
    </p:spTree>
    <p:extLst>
      <p:ext uri="{BB962C8B-B14F-4D97-AF65-F5344CB8AC3E}">
        <p14:creationId xmlns:p14="http://schemas.microsoft.com/office/powerpoint/2010/main" val="18243817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91264" cy="692696"/>
          </a:xfrm>
        </p:spPr>
        <p:txBody>
          <a:bodyPr>
            <a:normAutofit/>
          </a:bodyPr>
          <a:lstStyle/>
          <a:p>
            <a:r>
              <a:rPr lang="cs-CZ" sz="2400" b="1" dirty="0"/>
              <a:t>Výcvik s vysunovacím žeb</a:t>
            </a:r>
            <a:r>
              <a:rPr lang="cs-CZ" sz="2400" dirty="0"/>
              <a:t>ř</a:t>
            </a:r>
            <a:r>
              <a:rPr lang="cs-CZ" sz="2400" b="1" dirty="0"/>
              <a:t>íkem</a:t>
            </a:r>
            <a:endParaRPr lang="cs-CZ" sz="2400" dirty="0"/>
          </a:p>
        </p:txBody>
      </p:sp>
      <p:sp>
        <p:nvSpPr>
          <p:cNvPr id="3" name="Zástupný symbol pro obsah 2"/>
          <p:cNvSpPr>
            <a:spLocks noGrp="1"/>
          </p:cNvSpPr>
          <p:nvPr>
            <p:ph idx="1"/>
          </p:nvPr>
        </p:nvSpPr>
        <p:spPr>
          <a:xfrm>
            <a:off x="395536" y="692696"/>
            <a:ext cx="8291264" cy="6165304"/>
          </a:xfrm>
        </p:spPr>
        <p:txBody>
          <a:bodyPr>
            <a:normAutofit/>
          </a:bodyPr>
          <a:lstStyle/>
          <a:p>
            <a:pPr marL="0" indent="0">
              <a:buNone/>
            </a:pPr>
            <a:r>
              <a:rPr lang="cs-CZ" sz="1800" dirty="0"/>
              <a:t>Provedení: Strojník podává žebřík z vozidla číslu 1 a 2, která jej ručkováním</a:t>
            </a:r>
          </a:p>
          <a:p>
            <a:pPr marL="0" indent="0">
              <a:buNone/>
            </a:pPr>
            <a:r>
              <a:rPr lang="cs-CZ" sz="1800" dirty="0"/>
              <a:t>podávají číslu 3 a 4. Poté si jej všichni dají na ramena a odnesou jej k místu použití. Číslo </a:t>
            </a:r>
            <a:r>
              <a:rPr lang="cs-CZ" sz="1800" dirty="0" smtClean="0"/>
              <a:t>3 a </a:t>
            </a:r>
            <a:r>
              <a:rPr lang="cs-CZ" sz="1800" dirty="0"/>
              <a:t>4 položí patky žebříku asi dva kroky od stěny a pak spodní ocelový svorník </a:t>
            </a:r>
            <a:r>
              <a:rPr lang="cs-CZ" sz="1800" dirty="0" err="1" smtClean="0"/>
              <a:t>přišlápnou.Čísla</a:t>
            </a:r>
            <a:r>
              <a:rPr lang="cs-CZ" sz="1800" dirty="0" smtClean="0"/>
              <a:t> </a:t>
            </a:r>
            <a:r>
              <a:rPr lang="cs-CZ" sz="1800" dirty="0"/>
              <a:t>1 a 2 žebřík z ramen zdvíhají ručkováním po štěřinách do výšky a číslo 3 a 4 </a:t>
            </a:r>
            <a:r>
              <a:rPr lang="cs-CZ" sz="1800" dirty="0" smtClean="0"/>
              <a:t>jim pomáhají </a:t>
            </a:r>
            <a:r>
              <a:rPr lang="cs-CZ" sz="1800" dirty="0"/>
              <a:t>ručkováním po příčlích. Po vztyčení žebříku se čísla postaví tak, že čísla 2 a </a:t>
            </a:r>
            <a:r>
              <a:rPr lang="cs-CZ" sz="1800" dirty="0" smtClean="0"/>
              <a:t>3 žebřík </a:t>
            </a:r>
            <a:r>
              <a:rPr lang="cs-CZ" sz="1800" dirty="0"/>
              <a:t>přidržují za štěřiny, číslo 1 stojí před žebříkem a pomáhá jej přidržovat, číslo 4 stojí </a:t>
            </a:r>
            <a:r>
              <a:rPr lang="cs-CZ" sz="1800" dirty="0" smtClean="0"/>
              <a:t>za žebříkem</a:t>
            </a:r>
            <a:r>
              <a:rPr lang="cs-CZ" sz="1800" dirty="0"/>
              <a:t>, uvolní lano a začne žebřík vysunovat. Po vysunutí horního dílu do příslušné </a:t>
            </a:r>
            <a:r>
              <a:rPr lang="cs-CZ" sz="1800" dirty="0" smtClean="0"/>
              <a:t>výšky prověří</a:t>
            </a:r>
            <a:r>
              <a:rPr lang="cs-CZ" sz="1800" dirty="0"/>
              <a:t>, zda západky dosedly, uváže tažné lano a všichni společně žebřík opřou o </a:t>
            </a:r>
            <a:r>
              <a:rPr lang="cs-CZ" sz="1800" dirty="0" smtClean="0"/>
              <a:t>budovu a </a:t>
            </a:r>
            <a:r>
              <a:rPr lang="cs-CZ" sz="1800" dirty="0"/>
              <a:t>upraví jej tak, aby stál rovně a měl správný sklon. Žebřík </a:t>
            </a:r>
            <a:r>
              <a:rPr lang="cs-CZ" sz="1800" dirty="0" smtClean="0"/>
              <a:t>jistí </a:t>
            </a:r>
            <a:r>
              <a:rPr lang="cs-CZ" sz="1800" dirty="0"/>
              <a:t>číslo 4</a:t>
            </a:r>
            <a:r>
              <a:rPr lang="cs-CZ" sz="1800" dirty="0" smtClean="0"/>
              <a:t>.</a:t>
            </a:r>
          </a:p>
          <a:p>
            <a:pPr marL="0" indent="0">
              <a:buNone/>
            </a:pPr>
            <a:endParaRPr lang="cs-CZ"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573016"/>
            <a:ext cx="7992888" cy="291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51533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620688"/>
          </a:xfrm>
        </p:spPr>
        <p:txBody>
          <a:bodyPr>
            <a:normAutofit/>
          </a:bodyPr>
          <a:lstStyle/>
          <a:p>
            <a:r>
              <a:rPr lang="cs-CZ" sz="2400" b="1" dirty="0"/>
              <a:t>Výcvik s hákovým žeb</a:t>
            </a:r>
            <a:r>
              <a:rPr lang="cs-CZ" sz="2400" dirty="0"/>
              <a:t>ř</a:t>
            </a:r>
            <a:r>
              <a:rPr lang="cs-CZ" sz="2400" b="1" dirty="0"/>
              <a:t>íkem</a:t>
            </a:r>
            <a:endParaRPr lang="cs-CZ" sz="2400" dirty="0"/>
          </a:p>
        </p:txBody>
      </p:sp>
      <p:sp>
        <p:nvSpPr>
          <p:cNvPr id="3" name="Zástupný symbol pro obsah 2"/>
          <p:cNvSpPr>
            <a:spLocks noGrp="1"/>
          </p:cNvSpPr>
          <p:nvPr>
            <p:ph idx="1"/>
          </p:nvPr>
        </p:nvSpPr>
        <p:spPr>
          <a:xfrm>
            <a:off x="467544" y="620688"/>
            <a:ext cx="8219256" cy="6237312"/>
          </a:xfrm>
        </p:spPr>
        <p:txBody>
          <a:bodyPr>
            <a:normAutofit fontScale="85000" lnSpcReduction="10000"/>
          </a:bodyPr>
          <a:lstStyle/>
          <a:p>
            <a:pPr marL="0" indent="0">
              <a:buNone/>
            </a:pPr>
            <a:r>
              <a:rPr lang="cs-CZ" sz="2000" b="1" dirty="0"/>
              <a:t>Hákový žebřík se používá pro výstup do vyšších podlaží objektu. Žebřík musí být</a:t>
            </a:r>
          </a:p>
          <a:p>
            <a:pPr marL="0" indent="0">
              <a:buNone/>
            </a:pPr>
            <a:r>
              <a:rPr lang="cs-CZ" sz="2000" b="1" dirty="0"/>
              <a:t>při výstupu zavěšen přes okenní parapet, nebo zábradlí balkónu. Nesmí se zatěžovat </a:t>
            </a:r>
            <a:r>
              <a:rPr lang="cs-CZ" sz="2000" b="1" dirty="0" err="1" smtClean="0"/>
              <a:t>opřenýo</a:t>
            </a:r>
            <a:r>
              <a:rPr lang="cs-CZ" sz="2000" b="1" dirty="0" smtClean="0"/>
              <a:t> </a:t>
            </a:r>
            <a:r>
              <a:rPr lang="cs-CZ" sz="2000" b="1" dirty="0"/>
              <a:t>konstrukce</a:t>
            </a:r>
            <a:r>
              <a:rPr lang="cs-CZ" sz="2000" dirty="0"/>
              <a:t>. O případném jištění hasiče lanem při výstupu rozhodne VD.</a:t>
            </a:r>
          </a:p>
          <a:p>
            <a:pPr marL="0" indent="0">
              <a:buNone/>
            </a:pPr>
            <a:r>
              <a:rPr lang="cs-CZ" sz="2000" dirty="0" smtClean="0"/>
              <a:t> </a:t>
            </a:r>
            <a:r>
              <a:rPr lang="cs-CZ" sz="2000" dirty="0"/>
              <a:t>Hákový žebřík je uložen na vozidle. Při </a:t>
            </a:r>
            <a:r>
              <a:rPr lang="cs-CZ" sz="2000" dirty="0" smtClean="0"/>
              <a:t>výcviku </a:t>
            </a:r>
            <a:r>
              <a:rPr lang="pl-PL" sz="2000" dirty="0" smtClean="0"/>
              <a:t>s </a:t>
            </a:r>
            <a:r>
              <a:rPr lang="pl-PL" sz="2000" dirty="0"/>
              <a:t>ním pracují strojník a číslo 1</a:t>
            </a:r>
            <a:r>
              <a:rPr lang="pl-PL" sz="2000" dirty="0" smtClean="0"/>
              <a:t>.</a:t>
            </a:r>
            <a:endParaRPr lang="cs-CZ" sz="2000" dirty="0"/>
          </a:p>
          <a:p>
            <a:pPr marL="0" indent="0">
              <a:buNone/>
            </a:pPr>
            <a:r>
              <a:rPr lang="cs-CZ" sz="2000" dirty="0" smtClean="0"/>
              <a:t>Provedení</a:t>
            </a:r>
            <a:r>
              <a:rPr lang="cs-CZ" sz="2000" dirty="0"/>
              <a:t>: Strojník vystoupí na automobil a podává z něj žebřík číslu 1. Číslo 1</a:t>
            </a:r>
          </a:p>
          <a:p>
            <a:pPr marL="0" indent="0">
              <a:buNone/>
            </a:pPr>
            <a:r>
              <a:rPr lang="cs-CZ" sz="2000" dirty="0"/>
              <a:t>přenese žebřík v pravé ruce, hákem dozadu k patě objektu. Tam žebřík vzpažením zdvihne</a:t>
            </a:r>
          </a:p>
          <a:p>
            <a:pPr marL="0" indent="0">
              <a:buNone/>
            </a:pPr>
            <a:r>
              <a:rPr lang="cs-CZ" sz="2000" dirty="0"/>
              <a:t>a položí na pravou stranu okenního parapetu (zábradlí). Číslo 1 vystoupí po žebříku do</a:t>
            </a:r>
          </a:p>
          <a:p>
            <a:pPr marL="0" indent="0">
              <a:buNone/>
            </a:pPr>
            <a:r>
              <a:rPr lang="cs-CZ" sz="2000" dirty="0"/>
              <a:t>2. nadzemního podlaží. Při stoupání musí být váha těla přenášena rovnoměrně tak, aby</a:t>
            </a:r>
          </a:p>
          <a:p>
            <a:pPr marL="0" indent="0">
              <a:buNone/>
            </a:pPr>
            <a:r>
              <a:rPr lang="cs-CZ" sz="2000" dirty="0"/>
              <a:t>nedošlo k rozhoupání žebříku. Po dostoupání do úrovně 2. nadzemního podlaží číslo 1</a:t>
            </a:r>
          </a:p>
          <a:p>
            <a:pPr marL="0" indent="0">
              <a:buNone/>
            </a:pPr>
            <a:r>
              <a:rPr lang="cs-CZ" sz="2000" dirty="0"/>
              <a:t>provede:</a:t>
            </a:r>
          </a:p>
          <a:p>
            <a:pPr marL="0" indent="0">
              <a:buNone/>
            </a:pPr>
            <a:r>
              <a:rPr lang="cs-CZ" sz="2000" dirty="0"/>
              <a:t>a) Výsed na parapet a přípravu žebříku pro výstup do dalšího podlaží. To provede číslo 1</a:t>
            </a:r>
          </a:p>
          <a:p>
            <a:pPr marL="0" indent="0">
              <a:buNone/>
            </a:pPr>
            <a:r>
              <a:rPr lang="cs-CZ" sz="2000" dirty="0"/>
              <a:t>tak, že levou nohu přenese přes parapet, na který se tak roznožmo posadí, pravou rukou</a:t>
            </a:r>
          </a:p>
          <a:p>
            <a:pPr marL="0" indent="0">
              <a:buNone/>
            </a:pPr>
            <a:r>
              <a:rPr lang="cs-CZ" sz="2000" dirty="0"/>
              <a:t>uchopí žebřík za poslední příčel a ručkováním ho zavěsí na pravou stranu parapetu</a:t>
            </a:r>
          </a:p>
          <a:p>
            <a:pPr marL="0" indent="0">
              <a:buNone/>
            </a:pPr>
            <a:r>
              <a:rPr lang="cs-CZ" sz="2000" dirty="0"/>
              <a:t>dalšího podlaží.</a:t>
            </a:r>
          </a:p>
          <a:p>
            <a:pPr marL="0" indent="0">
              <a:buNone/>
            </a:pPr>
            <a:r>
              <a:rPr lang="cs-CZ" sz="2000" dirty="0"/>
              <a:t>b) Vstup na balkon a přípravu žebříku do dalšího podlaží. To provede číslo 1 tak, že levou</a:t>
            </a:r>
          </a:p>
          <a:p>
            <a:pPr marL="0" indent="0">
              <a:buNone/>
            </a:pPr>
            <a:r>
              <a:rPr lang="cs-CZ" sz="2000" dirty="0"/>
              <a:t>nohu přenese přes hranu zábradlí balkonu jako první a za současného úchopu zábradlí</a:t>
            </a:r>
          </a:p>
          <a:p>
            <a:pPr marL="0" indent="0">
              <a:buNone/>
            </a:pPr>
            <a:r>
              <a:rPr lang="cs-CZ" sz="2000" dirty="0"/>
              <a:t>přenese pravou nohu. Pak uchopí žebřík a ručkováním ho zavěsí na pravou stranu</a:t>
            </a:r>
          </a:p>
          <a:p>
            <a:pPr marL="0" indent="0">
              <a:buNone/>
            </a:pPr>
            <a:r>
              <a:rPr lang="cs-CZ" sz="2000" dirty="0"/>
              <a:t>zábradlí dalšího nadzemního podlaží. Pak číslo 1 znovu nastoupí na žebřík a stejným</a:t>
            </a:r>
          </a:p>
          <a:p>
            <a:pPr marL="0" indent="0">
              <a:buNone/>
            </a:pPr>
            <a:r>
              <a:rPr lang="cs-CZ" sz="2000" dirty="0"/>
              <a:t>způsobem dokončí výstup na balkon určeného podlaží.</a:t>
            </a:r>
          </a:p>
        </p:txBody>
      </p:sp>
    </p:spTree>
    <p:extLst>
      <p:ext uri="{BB962C8B-B14F-4D97-AF65-F5344CB8AC3E}">
        <p14:creationId xmlns:p14="http://schemas.microsoft.com/office/powerpoint/2010/main" val="129584838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91264" cy="1052736"/>
          </a:xfrm>
        </p:spPr>
        <p:txBody>
          <a:bodyPr>
            <a:normAutofit/>
          </a:bodyPr>
          <a:lstStyle/>
          <a:p>
            <a:r>
              <a:rPr lang="cs-CZ" sz="2400" b="1" dirty="0"/>
              <a:t>Výstup na žeb</a:t>
            </a:r>
            <a:r>
              <a:rPr lang="cs-CZ" sz="2400" dirty="0"/>
              <a:t>ř</a:t>
            </a:r>
            <a:r>
              <a:rPr lang="cs-CZ" sz="2400" b="1" dirty="0"/>
              <a:t>ík a vytvo</a:t>
            </a:r>
            <a:r>
              <a:rPr lang="cs-CZ" sz="2400" dirty="0"/>
              <a:t>ř</a:t>
            </a:r>
            <a:r>
              <a:rPr lang="cs-CZ" sz="2400" b="1" dirty="0"/>
              <a:t>ení prvního proudu</a:t>
            </a:r>
            <a:br>
              <a:rPr lang="cs-CZ" sz="2400" b="1" dirty="0"/>
            </a:br>
            <a:r>
              <a:rPr lang="cs-CZ" sz="2400" b="1" dirty="0"/>
              <a:t>Útok s automobilovou vysokozdvižnou plošinou</a:t>
            </a:r>
            <a:endParaRPr lang="cs-CZ" sz="2400" dirty="0"/>
          </a:p>
        </p:txBody>
      </p:sp>
      <p:sp>
        <p:nvSpPr>
          <p:cNvPr id="3" name="Zástupný symbol pro obsah 2"/>
          <p:cNvSpPr>
            <a:spLocks noGrp="1"/>
          </p:cNvSpPr>
          <p:nvPr>
            <p:ph idx="1"/>
          </p:nvPr>
        </p:nvSpPr>
        <p:spPr>
          <a:xfrm>
            <a:off x="395536" y="1052736"/>
            <a:ext cx="8291264" cy="5805264"/>
          </a:xfrm>
        </p:spPr>
        <p:txBody>
          <a:bodyPr>
            <a:normAutofit/>
          </a:bodyPr>
          <a:lstStyle/>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lgn="ctr">
              <a:buNone/>
            </a:pPr>
            <a:r>
              <a:rPr lang="cs-CZ" sz="1800" b="1" dirty="0" smtClean="0"/>
              <a:t>Úto</a:t>
            </a:r>
            <a:r>
              <a:rPr lang="cs-CZ" sz="1800" dirty="0" smtClean="0"/>
              <a:t>č</a:t>
            </a:r>
            <a:r>
              <a:rPr lang="cs-CZ" sz="1800" b="1" dirty="0" smtClean="0"/>
              <a:t>ný </a:t>
            </a:r>
            <a:r>
              <a:rPr lang="cs-CZ" sz="1800" b="1" dirty="0"/>
              <a:t>proud C nebo jednoduché vedení</a:t>
            </a:r>
          </a:p>
          <a:p>
            <a:pPr marL="0" indent="0">
              <a:buNone/>
            </a:pPr>
            <a:r>
              <a:rPr lang="cs-CZ" sz="1800" dirty="0" smtClean="0"/>
              <a:t>Dopravní </a:t>
            </a:r>
            <a:r>
              <a:rPr lang="cs-CZ" sz="1800" dirty="0"/>
              <a:t>vedení s rozdělovačem vytváří strojník a čísla 4 a 3. Výstup po žebříku</a:t>
            </a:r>
          </a:p>
          <a:p>
            <a:pPr marL="0" indent="0">
              <a:buNone/>
            </a:pPr>
            <a:r>
              <a:rPr lang="cs-CZ" sz="1800" dirty="0"/>
              <a:t>provádí číslo 1, žebřík jistí číslo 4, u třídílného vysunovacího žebříku společně s číslem 3.</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6984776"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998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90066"/>
          </a:xfrm>
        </p:spPr>
        <p:txBody>
          <a:bodyPr>
            <a:normAutofit/>
          </a:bodyPr>
          <a:lstStyle/>
          <a:p>
            <a:r>
              <a:rPr lang="cs-CZ" sz="2000" b="1" dirty="0"/>
              <a:t>Nebezpečí infekce</a:t>
            </a:r>
            <a:endParaRPr lang="cs-CZ" sz="2000" dirty="0"/>
          </a:p>
        </p:txBody>
      </p:sp>
      <p:sp>
        <p:nvSpPr>
          <p:cNvPr id="3" name="Zástupný symbol pro obsah 2"/>
          <p:cNvSpPr>
            <a:spLocks noGrp="1"/>
          </p:cNvSpPr>
          <p:nvPr>
            <p:ph idx="1"/>
          </p:nvPr>
        </p:nvSpPr>
        <p:spPr>
          <a:xfrm>
            <a:off x="467544" y="764704"/>
            <a:ext cx="8219256" cy="5904656"/>
          </a:xfrm>
        </p:spPr>
        <p:txBody>
          <a:bodyPr>
            <a:normAutofit fontScale="92500" lnSpcReduction="10000"/>
          </a:bodyPr>
          <a:lstStyle/>
          <a:p>
            <a:pPr marL="0" indent="0">
              <a:buNone/>
            </a:pPr>
            <a:r>
              <a:rPr lang="cs-CZ" sz="1800" b="1" dirty="0">
                <a:solidFill>
                  <a:srgbClr val="00B0F0"/>
                </a:solidFill>
              </a:rPr>
              <a:t>Na místě zásahu může dojít k výskytu celé řady infekčních chorob, které mohou být přeneseny na zasahující hasiče. Některá takto přenesená onemocnění se projeví okamžitě, jiná po uplynutí několika dnů, měsíců až několika let. </a:t>
            </a:r>
          </a:p>
          <a:p>
            <a:pPr marL="0" indent="0">
              <a:buNone/>
            </a:pPr>
            <a:r>
              <a:rPr lang="cs-CZ" sz="1800" b="1" dirty="0">
                <a:solidFill>
                  <a:srgbClr val="FF0000"/>
                </a:solidFill>
              </a:rPr>
              <a:t>Infekce je proces, při kterém se choroboplodné mikroorganismy (bakterie, viry, paraziti) dostávají do styku s hostitelským makroorganismem a vyvolávají jeho onemocnění (tzn., že se zde množí a způsobují nákazu). </a:t>
            </a:r>
            <a:r>
              <a:rPr lang="cs-CZ" sz="1800" dirty="0"/>
              <a:t>Infekce se dělí na: </a:t>
            </a:r>
          </a:p>
          <a:p>
            <a:r>
              <a:rPr lang="cs-CZ" sz="1800" dirty="0"/>
              <a:t>a) alimentární infekce (pocházející z potravy), </a:t>
            </a:r>
          </a:p>
          <a:p>
            <a:r>
              <a:rPr lang="cs-CZ" sz="1800" dirty="0"/>
              <a:t>b) vzdušné nákazy bakteriálního a virového původu, </a:t>
            </a:r>
          </a:p>
          <a:p>
            <a:r>
              <a:rPr lang="pl-PL" sz="1800" dirty="0"/>
              <a:t>c) antroponoózy (choroby přenosné ze zvířat), </a:t>
            </a:r>
          </a:p>
          <a:p>
            <a:r>
              <a:rPr lang="cs-CZ" sz="1800" dirty="0"/>
              <a:t>d) infekce přenesené do živé tkáně a krevního oběhu. </a:t>
            </a:r>
            <a:endParaRPr lang="cs-CZ" sz="1800" dirty="0" smtClean="0"/>
          </a:p>
          <a:p>
            <a:r>
              <a:rPr lang="cs-CZ" sz="1800" dirty="0"/>
              <a:t>e) vysoce nakažlivé nemoci nebo vysoce nebezpečné nákazy s potenciálem pandemie</a:t>
            </a:r>
          </a:p>
          <a:p>
            <a:pPr marL="0" indent="0">
              <a:buNone/>
            </a:pPr>
            <a:r>
              <a:rPr lang="cs-CZ" sz="1800" dirty="0" smtClean="0"/>
              <a:t>            (</a:t>
            </a:r>
            <a:r>
              <a:rPr lang="cs-CZ" sz="1800" dirty="0"/>
              <a:t>např. </a:t>
            </a:r>
            <a:r>
              <a:rPr lang="cs-CZ" sz="1800" dirty="0" err="1"/>
              <a:t>Ebola</a:t>
            </a:r>
            <a:r>
              <a:rPr lang="cs-CZ" sz="1800" dirty="0"/>
              <a:t>, SARS, MERS).</a:t>
            </a:r>
          </a:p>
          <a:p>
            <a:endParaRPr lang="cs-CZ" sz="1800" dirty="0"/>
          </a:p>
          <a:p>
            <a:pPr marL="0" indent="0">
              <a:buNone/>
            </a:pPr>
            <a:r>
              <a:rPr lang="cs-CZ" sz="1800" dirty="0"/>
              <a:t>Základní schéma šíření infekce: </a:t>
            </a:r>
          </a:p>
          <a:p>
            <a:r>
              <a:rPr lang="cs-CZ" sz="1800" dirty="0"/>
              <a:t>a) zdroj původce infekce, </a:t>
            </a:r>
          </a:p>
          <a:p>
            <a:r>
              <a:rPr lang="cs-CZ" sz="1800" dirty="0"/>
              <a:t>b) cesta přenosu (přímá, nepřímá - zprostředkovaná), </a:t>
            </a:r>
          </a:p>
          <a:p>
            <a:r>
              <a:rPr lang="cs-CZ" sz="1800" dirty="0"/>
              <a:t>c) vnímavý organismus. </a:t>
            </a:r>
          </a:p>
          <a:p>
            <a:endParaRPr lang="cs-CZ" sz="1800" dirty="0"/>
          </a:p>
          <a:p>
            <a:pPr marL="0" indent="0">
              <a:buNone/>
            </a:pPr>
            <a:r>
              <a:rPr lang="cs-CZ" sz="1800" b="1" dirty="0">
                <a:solidFill>
                  <a:srgbClr val="00B050"/>
                </a:solidFill>
              </a:rPr>
              <a:t>Reakce organismu člověka na zdroj infekce závisí na vnitřních a vnějších faktorech organismu, zejména přítomnosti přirozených a naočkovaných protilátkách a dávce infekce s její schopnosti vyvolat onemocnění. </a:t>
            </a:r>
          </a:p>
          <a:p>
            <a:endParaRPr lang="cs-CZ" sz="1800" dirty="0"/>
          </a:p>
        </p:txBody>
      </p:sp>
    </p:spTree>
    <p:extLst>
      <p:ext uri="{BB962C8B-B14F-4D97-AF65-F5344CB8AC3E}">
        <p14:creationId xmlns:p14="http://schemas.microsoft.com/office/powerpoint/2010/main" val="19478268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a:bodyPr>
          <a:lstStyle/>
          <a:p>
            <a:pPr marL="0" indent="0">
              <a:buNone/>
            </a:pPr>
            <a:endParaRPr lang="cs-CZ" sz="1800" dirty="0" smtClean="0"/>
          </a:p>
          <a:p>
            <a:pPr marL="0" indent="0">
              <a:buNone/>
            </a:pPr>
            <a:endParaRPr lang="cs-CZ" sz="1800" dirty="0"/>
          </a:p>
          <a:p>
            <a:pPr marL="0" indent="0">
              <a:buNone/>
            </a:pPr>
            <a:r>
              <a:rPr lang="cs-CZ" sz="1800" dirty="0" smtClean="0"/>
              <a:t>Čísla </a:t>
            </a:r>
            <a:r>
              <a:rPr lang="cs-CZ" sz="1800" dirty="0"/>
              <a:t>1 a 2 se vyzbrojí vazákem a polohovacím pásem a podle rozhodnutí VD</a:t>
            </a:r>
          </a:p>
          <a:p>
            <a:pPr marL="0" indent="0">
              <a:buNone/>
            </a:pPr>
            <a:r>
              <a:rPr lang="cs-CZ" sz="1800" dirty="0"/>
              <a:t>i záchranným lanem. Číslo 2 podle potřeby rozvine 1 až 2 hadice C, které nerozkládá, spojí </a:t>
            </a:r>
            <a:r>
              <a:rPr lang="cs-CZ" sz="1800" dirty="0" smtClean="0"/>
              <a:t>je mezi </a:t>
            </a:r>
            <a:r>
              <a:rPr lang="cs-CZ" sz="1800" dirty="0"/>
              <a:t>sebou a číslo 1 připojí proudnici. Číslo 1 zasune proudnici za opasek, hadici vede </a:t>
            </a:r>
            <a:r>
              <a:rPr lang="cs-CZ" sz="1800" dirty="0" smtClean="0"/>
              <a:t>přes hrudník </a:t>
            </a:r>
            <a:r>
              <a:rPr lang="cs-CZ" sz="1800" dirty="0"/>
              <a:t>za krkem pod pravou paží dolů podél pravé strany těla. Hadice visí dolů, kde ji </a:t>
            </a:r>
            <a:r>
              <a:rPr lang="cs-CZ" sz="1800" dirty="0" smtClean="0"/>
              <a:t>rovná číslo </a:t>
            </a:r>
            <a:r>
              <a:rPr lang="cs-CZ" sz="1800" dirty="0"/>
              <a:t>2 tak, aby se číslu 1 nedostala při výstupu pod chodidla. Po dokončení výstupu číslo </a:t>
            </a:r>
            <a:r>
              <a:rPr lang="cs-CZ" sz="1800" dirty="0" smtClean="0"/>
              <a:t>1 překročí </a:t>
            </a:r>
            <a:r>
              <a:rPr lang="cs-CZ" sz="1800" dirty="0"/>
              <a:t>hadici tak, aby vedla mezi nohama, zajistí sebe a případně i žebřík karabinou (</a:t>
            </a:r>
            <a:r>
              <a:rPr lang="cs-CZ" sz="1800" dirty="0" smtClean="0"/>
              <a:t>lanem) a </a:t>
            </a:r>
            <a:r>
              <a:rPr lang="cs-CZ" sz="1800" dirty="0"/>
              <a:t>položí proudnici přes příčle. Hadici zajistí vazákem, připraví se k zásahu a </a:t>
            </a:r>
            <a:r>
              <a:rPr lang="cs-CZ" sz="1800" dirty="0" smtClean="0"/>
              <a:t>signalizuje o </a:t>
            </a:r>
            <a:r>
              <a:rPr lang="cs-CZ" sz="1800" dirty="0"/>
              <a:t>vodu k rozdělovači. Číslo 2 po dokončení výstupu čísla 1 zajistí vedení prvního </a:t>
            </a:r>
            <a:r>
              <a:rPr lang="cs-CZ" sz="1800" dirty="0" smtClean="0"/>
              <a:t>proudu vazákem </a:t>
            </a:r>
            <a:r>
              <a:rPr lang="cs-CZ" sz="1800" dirty="0"/>
              <a:t>k příčli ve spodní části žebříku, utvoří na vedení oblouky a podle potřeby </a:t>
            </a:r>
            <a:r>
              <a:rPr lang="cs-CZ" sz="1800" dirty="0" smtClean="0"/>
              <a:t>zanese půlspojku </a:t>
            </a:r>
            <a:r>
              <a:rPr lang="cs-CZ" sz="1800" dirty="0"/>
              <a:t>hadice k rozdělovači. Číslo 3, které obsluhuje rozdělovač, připojí </a:t>
            </a:r>
            <a:r>
              <a:rPr lang="cs-CZ" sz="1800" dirty="0" smtClean="0"/>
              <a:t>hadici k </a:t>
            </a:r>
            <a:r>
              <a:rPr lang="cs-CZ" sz="1800" dirty="0"/>
              <a:t>rozdělovači až po signalizaci čísla 1 o vodu; to platí i pro strojníka, je-li na žebříku </a:t>
            </a:r>
            <a:r>
              <a:rPr lang="cs-CZ" sz="1800" dirty="0" smtClean="0"/>
              <a:t>použito jednoduché </a:t>
            </a:r>
            <a:r>
              <a:rPr lang="cs-CZ" sz="1800" dirty="0"/>
              <a:t>vedení. Jednoduché vedení může být připojeno k CAS přes přenosný </a:t>
            </a:r>
            <a:r>
              <a:rPr lang="cs-CZ" sz="1800" dirty="0" smtClean="0"/>
              <a:t>hadicový uzávěr</a:t>
            </a:r>
            <a:r>
              <a:rPr lang="cs-CZ" sz="1800" dirty="0"/>
              <a:t>. Při používání útočného proudu musí číslo 1 brát v úvahu dynamické účinky proudu </a:t>
            </a:r>
            <a:r>
              <a:rPr lang="cs-CZ" sz="1800" dirty="0" smtClean="0"/>
              <a:t>na stabilitu </a:t>
            </a:r>
            <a:r>
              <a:rPr lang="cs-CZ" sz="1800" dirty="0"/>
              <a:t>žebříku, zejména při nutnosti směrování proudu do stran a při zvyšování/snižování</a:t>
            </a:r>
          </a:p>
          <a:p>
            <a:pPr marL="0" indent="0">
              <a:buNone/>
            </a:pPr>
            <a:r>
              <a:rPr lang="cs-CZ" sz="1800" dirty="0"/>
              <a:t>tlaku ve vedení.</a:t>
            </a:r>
          </a:p>
        </p:txBody>
      </p:sp>
    </p:spTree>
    <p:extLst>
      <p:ext uri="{BB962C8B-B14F-4D97-AF65-F5344CB8AC3E}">
        <p14:creationId xmlns:p14="http://schemas.microsoft.com/office/powerpoint/2010/main" val="305857093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76672"/>
            <a:ext cx="5112568"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17017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404664"/>
            <a:ext cx="8964488"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12750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a:bodyPr>
          <a:lstStyle/>
          <a:p>
            <a:pPr marL="0" indent="0" algn="ctr">
              <a:buNone/>
            </a:pPr>
            <a:r>
              <a:rPr lang="cs-CZ" sz="1800" b="1" dirty="0"/>
              <a:t>Vysokotlaký proud</a:t>
            </a:r>
          </a:p>
          <a:p>
            <a:pPr marL="0" indent="0">
              <a:buNone/>
            </a:pPr>
            <a:r>
              <a:rPr lang="cs-CZ" sz="1800" dirty="0" smtClean="0"/>
              <a:t>Výstup </a:t>
            </a:r>
            <a:r>
              <a:rPr lang="cs-CZ" sz="1800" dirty="0"/>
              <a:t>na žebřík s vysokotlakým proudem provádějí číslo 1 a 2 podobně </a:t>
            </a:r>
            <a:r>
              <a:rPr lang="cs-CZ" sz="1800" dirty="0" smtClean="0"/>
              <a:t>jako u </a:t>
            </a:r>
            <a:r>
              <a:rPr lang="cs-CZ" sz="1800" dirty="0"/>
              <a:t>útočného proudu C s tím, že číslo 1 utvoří na vysokotlaké hadici oko a navlékne si je </a:t>
            </a:r>
            <a:r>
              <a:rPr lang="cs-CZ" sz="1800" dirty="0" smtClean="0"/>
              <a:t>přes </a:t>
            </a:r>
            <a:r>
              <a:rPr lang="pl-PL" sz="1800" dirty="0" smtClean="0"/>
              <a:t>ramena </a:t>
            </a:r>
            <a:r>
              <a:rPr lang="pl-PL" sz="1800" dirty="0"/>
              <a:t>a pod paži tak, aby vysokotlaká proudnice byla na zádech viz obrázek. V </a:t>
            </a:r>
            <a:r>
              <a:rPr lang="pl-PL" sz="1800" dirty="0" smtClean="0"/>
              <a:t>případě </a:t>
            </a:r>
            <a:r>
              <a:rPr lang="cs-CZ" sz="1800" dirty="0" smtClean="0"/>
              <a:t>použití </a:t>
            </a:r>
            <a:r>
              <a:rPr lang="cs-CZ" sz="1800" dirty="0"/>
              <a:t>izolačního dýchacího přístroje se vysokotlaká hadice nese obdobně dle odstavce 3</a:t>
            </a:r>
            <a:r>
              <a:rPr lang="cs-CZ" sz="1800" dirty="0" smtClean="0"/>
              <a:t>.</a:t>
            </a:r>
          </a:p>
          <a:p>
            <a:pPr marL="0" indent="0">
              <a:buNone/>
            </a:pPr>
            <a:endParaRPr lang="cs-CZ" sz="1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188" y="1556792"/>
            <a:ext cx="4619625" cy="530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21947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620688"/>
          </a:xfrm>
        </p:spPr>
        <p:txBody>
          <a:bodyPr>
            <a:normAutofit/>
          </a:bodyPr>
          <a:lstStyle/>
          <a:p>
            <a:r>
              <a:rPr lang="cs-CZ" sz="2000" b="1" dirty="0"/>
              <a:t>Úto</a:t>
            </a:r>
            <a:r>
              <a:rPr lang="cs-CZ" sz="2000" dirty="0"/>
              <a:t>č</a:t>
            </a:r>
            <a:r>
              <a:rPr lang="cs-CZ" sz="2000" b="1" dirty="0"/>
              <a:t>ný proud se sklopnou proudnicí z automobilového žeb</a:t>
            </a:r>
            <a:r>
              <a:rPr lang="cs-CZ" sz="2000" dirty="0"/>
              <a:t>ř</a:t>
            </a:r>
            <a:r>
              <a:rPr lang="cs-CZ" sz="2000" b="1" dirty="0"/>
              <a:t>íku</a:t>
            </a:r>
            <a:endParaRPr lang="cs-CZ" sz="2000" dirty="0"/>
          </a:p>
        </p:txBody>
      </p:sp>
      <p:sp>
        <p:nvSpPr>
          <p:cNvPr id="3" name="Zástupný symbol pro obsah 2"/>
          <p:cNvSpPr>
            <a:spLocks noGrp="1"/>
          </p:cNvSpPr>
          <p:nvPr>
            <p:ph idx="1"/>
          </p:nvPr>
        </p:nvSpPr>
        <p:spPr>
          <a:xfrm>
            <a:off x="467544" y="620688"/>
            <a:ext cx="8219256" cy="6237312"/>
          </a:xfrm>
        </p:spPr>
        <p:txBody>
          <a:bodyPr>
            <a:normAutofit/>
          </a:bodyPr>
          <a:lstStyle/>
          <a:p>
            <a:pPr marL="0" indent="0">
              <a:buNone/>
            </a:pPr>
            <a:endParaRPr lang="cs-CZ" sz="1800" dirty="0" smtClean="0"/>
          </a:p>
          <a:p>
            <a:pPr marL="0" indent="0">
              <a:buNone/>
            </a:pPr>
            <a:r>
              <a:rPr lang="cs-CZ" sz="1800" dirty="0"/>
              <a:t>Obsluhu automobilového žebříku provádí jeho osádka (1+1).</a:t>
            </a:r>
          </a:p>
          <a:p>
            <a:pPr marL="0" indent="0">
              <a:buNone/>
            </a:pPr>
            <a:r>
              <a:rPr lang="cs-CZ" sz="1800" dirty="0" smtClean="0"/>
              <a:t>Číslo </a:t>
            </a:r>
            <a:r>
              <a:rPr lang="cs-CZ" sz="1800" dirty="0"/>
              <a:t>1 a strojník připevní sklopnou proudnici na konec žebříkové sady před</a:t>
            </a:r>
          </a:p>
          <a:p>
            <a:pPr marL="0" indent="0">
              <a:buNone/>
            </a:pPr>
            <a:r>
              <a:rPr lang="cs-CZ" sz="1800" dirty="0"/>
              <a:t>vysunutím. Číslo 1 připevní ke sklopné proudnici ovládací lano a na složené žebříkové </a:t>
            </a:r>
            <a:r>
              <a:rPr lang="cs-CZ" sz="1800" dirty="0" smtClean="0"/>
              <a:t>sadě rozloží </a:t>
            </a:r>
            <a:r>
              <a:rPr lang="cs-CZ" sz="1800" dirty="0"/>
              <a:t>hadici, kterou připojí ke sklopné proudnici a zajistí vazákem. Při zvedání a </a:t>
            </a:r>
            <a:r>
              <a:rPr lang="cs-CZ" sz="1800" dirty="0" smtClean="0"/>
              <a:t>vysouvání žebříkové </a:t>
            </a:r>
            <a:r>
              <a:rPr lang="cs-CZ" sz="1800" dirty="0"/>
              <a:t>sady rovná číslo 1 hadici tak, aby se nezachytila o příčle. Po vysunutí </a:t>
            </a:r>
            <a:r>
              <a:rPr lang="cs-CZ" sz="1800" dirty="0" smtClean="0"/>
              <a:t>žebříkové sady </a:t>
            </a:r>
            <a:r>
              <a:rPr lang="cs-CZ" sz="1800" dirty="0"/>
              <a:t>do pracovní polohy číslo 1 napojí hadici na dopravní vedení a žádá o vodu. Číslo </a:t>
            </a:r>
            <a:r>
              <a:rPr lang="cs-CZ" sz="1800" dirty="0" smtClean="0"/>
              <a:t>1 obsluhuje </a:t>
            </a:r>
            <a:r>
              <a:rPr lang="cs-CZ" sz="1800" dirty="0"/>
              <a:t>ovládací lano.</a:t>
            </a:r>
          </a:p>
          <a:p>
            <a:pPr marL="0" indent="0">
              <a:buNone/>
            </a:pPr>
            <a:endParaRPr lang="cs-CZ" sz="1800" dirty="0" smtClean="0"/>
          </a:p>
          <a:p>
            <a:pPr marL="0" indent="0">
              <a:buNone/>
            </a:pPr>
            <a:r>
              <a:rPr lang="cs-CZ" sz="1800" dirty="0" smtClean="0"/>
              <a:t>Obdobně </a:t>
            </a:r>
            <a:r>
              <a:rPr lang="cs-CZ" sz="1800" dirty="0"/>
              <a:t>se útok provádí z koše automobilového žebříku pomocí lafetové</a:t>
            </a:r>
          </a:p>
          <a:p>
            <a:pPr marL="0" indent="0">
              <a:buNone/>
            </a:pPr>
            <a:r>
              <a:rPr lang="pt-BR" sz="1800" dirty="0"/>
              <a:t>proudnice. Číslo 1 se zajistí v koši a obsluhuje lafetovou proudnici.</a:t>
            </a:r>
            <a:endParaRPr lang="cs-CZ" sz="1800" dirty="0"/>
          </a:p>
        </p:txBody>
      </p:sp>
    </p:spTree>
    <p:extLst>
      <p:ext uri="{BB962C8B-B14F-4D97-AF65-F5344CB8AC3E}">
        <p14:creationId xmlns:p14="http://schemas.microsoft.com/office/powerpoint/2010/main" val="42679930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91264" cy="548680"/>
          </a:xfrm>
        </p:spPr>
        <p:txBody>
          <a:bodyPr>
            <a:normAutofit/>
          </a:bodyPr>
          <a:lstStyle/>
          <a:p>
            <a:r>
              <a:rPr lang="cs-CZ" sz="2000" b="1" dirty="0"/>
              <a:t>Útok s automobilovou vysokozdvižnou plošinou</a:t>
            </a:r>
            <a:endParaRPr lang="cs-CZ" sz="2000" dirty="0"/>
          </a:p>
        </p:txBody>
      </p:sp>
      <p:sp>
        <p:nvSpPr>
          <p:cNvPr id="3" name="Zástupný symbol pro obsah 2"/>
          <p:cNvSpPr>
            <a:spLocks noGrp="1"/>
          </p:cNvSpPr>
          <p:nvPr>
            <p:ph idx="1"/>
          </p:nvPr>
        </p:nvSpPr>
        <p:spPr>
          <a:xfrm>
            <a:off x="395536" y="548680"/>
            <a:ext cx="8291264" cy="6309320"/>
          </a:xfrm>
        </p:spPr>
        <p:txBody>
          <a:bodyPr>
            <a:normAutofit/>
          </a:bodyPr>
          <a:lstStyle/>
          <a:p>
            <a:pPr marL="0" indent="0">
              <a:buNone/>
            </a:pPr>
            <a:r>
              <a:rPr lang="cs-CZ" sz="1600" dirty="0"/>
              <a:t>Provedení: Strojník ustaví plošinu, číslo 1 nastoupí do koše, připraví si lafetovou</a:t>
            </a:r>
          </a:p>
          <a:p>
            <a:pPr marL="0" indent="0">
              <a:buNone/>
            </a:pPr>
            <a:r>
              <a:rPr lang="cs-CZ" sz="1600" dirty="0"/>
              <a:t>proudnici k zásahu a po dosažení odpovídající polohy signalizuje strojníkovi „Plošina,</a:t>
            </a:r>
          </a:p>
          <a:p>
            <a:pPr marL="0" indent="0">
              <a:buNone/>
            </a:pPr>
            <a:r>
              <a:rPr lang="cs-CZ" sz="1600" dirty="0"/>
              <a:t>VODU!“. Číslo 1 provádí zásah lafetovou proudnicí a podle potřeby si pustí ochrannou </a:t>
            </a:r>
            <a:r>
              <a:rPr lang="cs-CZ" sz="1600" dirty="0" smtClean="0"/>
              <a:t>vodní clonu </a:t>
            </a:r>
            <a:r>
              <a:rPr lang="cs-CZ" sz="1600" dirty="0"/>
              <a:t>kolem koše. Strojník CAS rozvine od stroje potřebný počet hadic B. Strojník </a:t>
            </a:r>
            <a:r>
              <a:rPr lang="cs-CZ" sz="1600" dirty="0" smtClean="0"/>
              <a:t>CAS připojí </a:t>
            </a:r>
            <a:r>
              <a:rPr lang="cs-CZ" sz="1600" dirty="0"/>
              <a:t>obě hadice na výtlačná hrdla CAS a druhé konce obou hadic zanese </a:t>
            </a:r>
            <a:r>
              <a:rPr lang="cs-CZ" sz="1600" dirty="0" smtClean="0"/>
              <a:t>strojníkovi k </a:t>
            </a:r>
            <a:r>
              <a:rPr lang="cs-CZ" sz="1600" dirty="0"/>
              <a:t>plošině. Ten mezitím na tlakové hrdlo </a:t>
            </a:r>
            <a:r>
              <a:rPr lang="cs-CZ" sz="1600" dirty="0" err="1"/>
              <a:t>suchovodu</a:t>
            </a:r>
            <a:r>
              <a:rPr lang="cs-CZ" sz="1600" dirty="0"/>
              <a:t> připojil sběrač, a na sběrač připojí </a:t>
            </a:r>
            <a:r>
              <a:rPr lang="cs-CZ" sz="1600" dirty="0" smtClean="0"/>
              <a:t>obě hadice </a:t>
            </a:r>
            <a:r>
              <a:rPr lang="cs-CZ" sz="1600" dirty="0"/>
              <a:t>B. Strojník plošiny sleduje její pohyb, jistí číslo 1 pracující v koši a případně </a:t>
            </a:r>
            <a:r>
              <a:rPr lang="cs-CZ" sz="1600" dirty="0" smtClean="0"/>
              <a:t>reaguje na </a:t>
            </a:r>
            <a:r>
              <a:rPr lang="cs-CZ" sz="1600" dirty="0"/>
              <a:t>vzniklá nebezpečí vhodnou manipulací s plošinou. Bojové rozvinutí je patrné z obrázku</a:t>
            </a:r>
            <a:r>
              <a:rPr lang="cs-CZ" sz="1600" dirty="0" smtClean="0"/>
              <a:t>.</a:t>
            </a:r>
          </a:p>
          <a:p>
            <a:pPr marL="0" indent="0">
              <a:buNone/>
            </a:pPr>
            <a:endParaRPr lang="cs-CZ" sz="1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708920"/>
            <a:ext cx="6768752" cy="4033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48578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67544" y="0"/>
            <a:ext cx="8219256" cy="620688"/>
          </a:xfrm>
        </p:spPr>
        <p:txBody>
          <a:bodyPr>
            <a:normAutofit/>
          </a:bodyPr>
          <a:lstStyle/>
          <a:p>
            <a:r>
              <a:rPr lang="cs-CZ" sz="2400" b="1" dirty="0"/>
              <a:t>Výcvik se </a:t>
            </a:r>
            <a:r>
              <a:rPr lang="cs-CZ" sz="2400" dirty="0"/>
              <a:t>č</a:t>
            </a:r>
            <a:r>
              <a:rPr lang="cs-CZ" sz="2400" b="1" dirty="0"/>
              <a:t>ty</a:t>
            </a:r>
            <a:r>
              <a:rPr lang="cs-CZ" sz="2400" dirty="0"/>
              <a:t>ř</a:t>
            </a:r>
            <a:r>
              <a:rPr lang="cs-CZ" sz="2400" b="1" dirty="0"/>
              <a:t>dílným nastavovacím žeb</a:t>
            </a:r>
            <a:r>
              <a:rPr lang="cs-CZ" sz="2400" dirty="0"/>
              <a:t>ř</a:t>
            </a:r>
            <a:r>
              <a:rPr lang="cs-CZ" sz="2400" b="1" dirty="0"/>
              <a:t>íkem</a:t>
            </a:r>
            <a:endParaRPr lang="cs-CZ" sz="2400" dirty="0"/>
          </a:p>
        </p:txBody>
      </p:sp>
      <p:sp>
        <p:nvSpPr>
          <p:cNvPr id="5" name="Zástupný symbol pro obsah 4"/>
          <p:cNvSpPr>
            <a:spLocks noGrp="1"/>
          </p:cNvSpPr>
          <p:nvPr>
            <p:ph idx="1"/>
          </p:nvPr>
        </p:nvSpPr>
        <p:spPr>
          <a:xfrm>
            <a:off x="467544" y="620688"/>
            <a:ext cx="8219256" cy="6237312"/>
          </a:xfrm>
        </p:spPr>
        <p:txBody>
          <a:bodyPr>
            <a:normAutofit/>
          </a:bodyPr>
          <a:lstStyle/>
          <a:p>
            <a:pPr marL="0" indent="0">
              <a:buNone/>
            </a:pPr>
            <a:r>
              <a:rPr lang="cs-CZ" sz="1800" dirty="0"/>
              <a:t>Výchozí postavení s žebříkem: Nastavovací žebřík čtyřdílný je uložen na </a:t>
            </a:r>
            <a:r>
              <a:rPr lang="cs-CZ" sz="1800" dirty="0" smtClean="0"/>
              <a:t>vozidle buď </a:t>
            </a:r>
            <a:r>
              <a:rPr lang="cs-CZ" sz="1800" dirty="0"/>
              <a:t>ve čtyřech samostatných dílech nebo dvou spojených dílech. Při výcviku s ním </a:t>
            </a:r>
            <a:r>
              <a:rPr lang="cs-CZ" sz="1800" dirty="0" smtClean="0"/>
              <a:t>pracují strojník</a:t>
            </a:r>
            <a:r>
              <a:rPr lang="cs-CZ" sz="1800" dirty="0"/>
              <a:t>, velitel družstva, čísla 1 a 2.</a:t>
            </a:r>
          </a:p>
          <a:p>
            <a:pPr marL="0" indent="0">
              <a:buNone/>
            </a:pPr>
            <a:r>
              <a:rPr lang="cs-CZ" sz="1800" dirty="0" smtClean="0"/>
              <a:t>Provedení</a:t>
            </a:r>
            <a:r>
              <a:rPr lang="cs-CZ" sz="1800" dirty="0"/>
              <a:t>: Strojník vystoupí na automobil a podává z něj díly žebříku VD, </a:t>
            </a:r>
            <a:r>
              <a:rPr lang="cs-CZ" sz="1800" dirty="0" smtClean="0"/>
              <a:t>číslům 1 </a:t>
            </a:r>
            <a:r>
              <a:rPr lang="cs-CZ" sz="1800" dirty="0"/>
              <a:t>a 2, která skládají díly žebříku na sebe na zem. Žebřík pak přenášejí k místu použití, </a:t>
            </a:r>
            <a:r>
              <a:rPr lang="cs-CZ" sz="1800" dirty="0" smtClean="0"/>
              <a:t>ve vzdálenosti </a:t>
            </a:r>
            <a:r>
              <a:rPr lang="cs-CZ" sz="1800" dirty="0"/>
              <a:t>asi 9 až 10 metrů od budovy celou sadu položí. Spodní díl </a:t>
            </a:r>
            <a:r>
              <a:rPr lang="cs-CZ" sz="1800" dirty="0" smtClean="0"/>
              <a:t>žebříku ponechají odložený </a:t>
            </a:r>
            <a:r>
              <a:rPr lang="cs-CZ" sz="1800" dirty="0"/>
              <a:t>a takto rozkládají celou sadu směrem k budově. Poslední díl žebříku má </a:t>
            </a:r>
            <a:r>
              <a:rPr lang="cs-CZ" sz="1800" dirty="0" smtClean="0"/>
              <a:t>být přibližně </a:t>
            </a:r>
            <a:r>
              <a:rPr lang="cs-CZ" sz="1800" dirty="0"/>
              <a:t>1,5 metru od budovy. Jednotlivé díly žebříku spojují k sobě čísla 1 a 2, a to </a:t>
            </a:r>
            <a:r>
              <a:rPr lang="cs-CZ" sz="1800" dirty="0" smtClean="0"/>
              <a:t>směrem od </a:t>
            </a:r>
            <a:r>
              <a:rPr lang="cs-CZ" sz="1800" dirty="0"/>
              <a:t>budovy, VD žebřík nadlehčuje. Je nutno sledovat, aby při spojování dílů západky </a:t>
            </a:r>
            <a:r>
              <a:rPr lang="cs-CZ" sz="1800" dirty="0" smtClean="0"/>
              <a:t>řádně zaklaply</a:t>
            </a:r>
            <a:r>
              <a:rPr lang="cs-CZ" sz="1800" dirty="0"/>
              <a:t>. Po spojení dílů upraví všechna čísla vzdálenost žebříku od budovy tak, aby </a:t>
            </a:r>
            <a:r>
              <a:rPr lang="cs-CZ" sz="1800" dirty="0" smtClean="0"/>
              <a:t>patky žebříku </a:t>
            </a:r>
            <a:r>
              <a:rPr lang="cs-CZ" sz="1800" dirty="0"/>
              <a:t>byly od budovy přibližně 2 kroky. </a:t>
            </a:r>
            <a:r>
              <a:rPr lang="cs-CZ" sz="1800" dirty="0" smtClean="0"/>
              <a:t>VD přišlápne </a:t>
            </a:r>
            <a:r>
              <a:rPr lang="cs-CZ" sz="1800" dirty="0"/>
              <a:t>patky žebříku, čísla 1 a 2 </a:t>
            </a:r>
            <a:r>
              <a:rPr lang="cs-CZ" sz="1800" dirty="0" smtClean="0"/>
              <a:t>zvedají žebřík </a:t>
            </a:r>
            <a:r>
              <a:rPr lang="cs-CZ" sz="1800" dirty="0"/>
              <a:t>ručkováním po štěřinách, přičemž jim VD pomáhá ručkováním po příčlích. </a:t>
            </a:r>
            <a:r>
              <a:rPr lang="cs-CZ" sz="1800" dirty="0" smtClean="0"/>
              <a:t>Nakonec polohu </a:t>
            </a:r>
            <a:r>
              <a:rPr lang="cs-CZ" sz="1800" dirty="0"/>
              <a:t>žebříku upraví čísla 1 a 2. Žebřík jistí číslo 2</a:t>
            </a:r>
            <a:r>
              <a:rPr lang="cs-CZ" sz="1800" dirty="0" smtClean="0"/>
              <a:t>.</a:t>
            </a:r>
          </a:p>
          <a:p>
            <a:pPr marL="0" indent="0">
              <a:buNone/>
            </a:pPr>
            <a:endParaRPr lang="cs-CZ" sz="1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88" y="4509120"/>
            <a:ext cx="7154936" cy="2448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9557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424936" cy="6858000"/>
          </a:xfrm>
        </p:spPr>
        <p:txBody>
          <a:bodyPr>
            <a:normAutofit/>
          </a:bodyPr>
          <a:lstStyle/>
          <a:p>
            <a:pPr marL="0" indent="0">
              <a:buNone/>
            </a:pPr>
            <a:r>
              <a:rPr lang="cs-CZ" sz="1800" b="1" dirty="0"/>
              <a:t>Složení žebříku:</a:t>
            </a:r>
          </a:p>
          <a:p>
            <a:pPr marL="0" indent="0">
              <a:buNone/>
            </a:pPr>
            <a:r>
              <a:rPr lang="cs-CZ" sz="1800" dirty="0" smtClean="0"/>
              <a:t>Provedení</a:t>
            </a:r>
            <a:r>
              <a:rPr lang="cs-CZ" sz="1800" dirty="0"/>
              <a:t>: čísla 1 a 2 přišlápnou patky žebříku, odkloní žebřík do svislé polohy, VD</a:t>
            </a:r>
          </a:p>
          <a:p>
            <a:pPr marL="0" indent="0">
              <a:buNone/>
            </a:pPr>
            <a:r>
              <a:rPr lang="cs-CZ" sz="1800" dirty="0"/>
              <a:t>přišlápne patky žebříku z druhé strany, čísla 1 a 2 ručkováním po štěřinách sklánějí</a:t>
            </a:r>
          </a:p>
          <a:p>
            <a:pPr marL="0" indent="0">
              <a:buNone/>
            </a:pPr>
            <a:r>
              <a:rPr lang="cs-CZ" sz="1800" dirty="0"/>
              <a:t>žebřík a položí jej na zem. Odjistí západky, rozpojí díly od sebe a vrátí západky do jistící</a:t>
            </a:r>
          </a:p>
          <a:p>
            <a:pPr marL="0" indent="0">
              <a:buNone/>
            </a:pPr>
            <a:r>
              <a:rPr lang="cs-CZ" sz="1800" dirty="0"/>
              <a:t>polohy. Přejdou postupně k dalším spojům, které rozpojí obdobně. Po rozpojení </a:t>
            </a:r>
            <a:r>
              <a:rPr lang="cs-CZ" sz="1800" dirty="0" smtClean="0"/>
              <a:t>všech</a:t>
            </a:r>
          </a:p>
          <a:p>
            <a:pPr marL="0" indent="0">
              <a:buNone/>
            </a:pPr>
            <a:r>
              <a:rPr lang="cs-CZ" sz="1800" dirty="0"/>
              <a:t>dílů naskládají společně jednotlivé díly na sebe a odnesou žebřík k vozidlu, kde jej spolu</a:t>
            </a:r>
          </a:p>
          <a:p>
            <a:pPr marL="0" indent="0">
              <a:buNone/>
            </a:pPr>
            <a:r>
              <a:rPr lang="cs-CZ" sz="1800" dirty="0"/>
              <a:t>se strojníkem uloží</a:t>
            </a:r>
            <a:r>
              <a:rPr lang="cs-CZ" sz="1800" dirty="0" smtClean="0"/>
              <a:t>.</a:t>
            </a:r>
          </a:p>
          <a:p>
            <a:pPr marL="0" indent="0">
              <a:buNone/>
            </a:pPr>
            <a:endParaRPr lang="cs-CZ" sz="1800" dirty="0"/>
          </a:p>
          <a:p>
            <a:pPr marL="0" indent="0">
              <a:buNone/>
            </a:pPr>
            <a:r>
              <a:rPr lang="cs-CZ" sz="1800" b="1" dirty="0" smtClean="0"/>
              <a:t>Použití </a:t>
            </a:r>
            <a:r>
              <a:rPr lang="cs-CZ" sz="1800" b="1" dirty="0"/>
              <a:t>nastavovacího žebříku v úzkém prostoru:</a:t>
            </a:r>
          </a:p>
          <a:p>
            <a:pPr marL="0" indent="0">
              <a:buNone/>
            </a:pPr>
            <a:r>
              <a:rPr lang="cs-CZ" sz="1800" b="1" dirty="0" smtClean="0"/>
              <a:t>Vztyčení </a:t>
            </a:r>
            <a:r>
              <a:rPr lang="cs-CZ" sz="1800" b="1" dirty="0"/>
              <a:t>žebříku:</a:t>
            </a:r>
          </a:p>
          <a:p>
            <a:pPr marL="0" indent="0">
              <a:buNone/>
            </a:pPr>
            <a:r>
              <a:rPr lang="cs-CZ" sz="1800" dirty="0" smtClean="0"/>
              <a:t>Provedení</a:t>
            </a:r>
            <a:r>
              <a:rPr lang="cs-CZ" sz="1800" dirty="0"/>
              <a:t>: Přinesení žebříku se provádí podle odst. 3. V místě uložení </a:t>
            </a:r>
            <a:r>
              <a:rPr lang="cs-CZ" sz="1800" dirty="0" smtClean="0"/>
              <a:t>žebříku uchopí </a:t>
            </a:r>
            <a:r>
              <a:rPr lang="cs-CZ" sz="1800" dirty="0"/>
              <a:t>čísla 1 a 2 horní díl, přenesou jej do světlíku, kde jej zvednou co nejvýše.</a:t>
            </a:r>
          </a:p>
          <a:p>
            <a:pPr marL="0" indent="0">
              <a:buNone/>
            </a:pPr>
            <a:r>
              <a:rPr lang="cs-CZ" sz="1800" dirty="0"/>
              <a:t>VD přinese další díl žebříku a zasune jej do zvednutého dílu tak, aby západky</a:t>
            </a:r>
          </a:p>
          <a:p>
            <a:pPr marL="0" indent="0">
              <a:buNone/>
            </a:pPr>
            <a:r>
              <a:rPr lang="cs-CZ" sz="1800" dirty="0"/>
              <a:t>slyšitelně zaklaply. Čísla 1 a 2 pak postupně zvednou dva a pak tři díly tak, jak </a:t>
            </a:r>
            <a:r>
              <a:rPr lang="cs-CZ" sz="1800" dirty="0" smtClean="0"/>
              <a:t>je VD </a:t>
            </a:r>
            <a:r>
              <a:rPr lang="cs-CZ" sz="1800" dirty="0"/>
              <a:t>doplňuje.</a:t>
            </a:r>
          </a:p>
          <a:p>
            <a:pPr marL="0" indent="0">
              <a:buNone/>
            </a:pPr>
            <a:r>
              <a:rPr lang="cs-CZ" sz="1800" b="1" dirty="0" smtClean="0"/>
              <a:t>Složení žebříku:</a:t>
            </a:r>
          </a:p>
          <a:p>
            <a:pPr marL="0" indent="0">
              <a:buNone/>
            </a:pPr>
            <a:r>
              <a:rPr lang="cs-CZ" sz="1800" dirty="0" smtClean="0"/>
              <a:t>Provedení</a:t>
            </a:r>
            <a:r>
              <a:rPr lang="cs-CZ" sz="1800" dirty="0"/>
              <a:t>: Žebřík se rozkládá opačným postupem, přičemž čísla 1 a 2 uvolňují</a:t>
            </a:r>
          </a:p>
          <a:p>
            <a:pPr marL="0" indent="0">
              <a:buNone/>
            </a:pPr>
            <a:r>
              <a:rPr lang="cs-CZ" sz="1800" dirty="0"/>
              <a:t>západky a nadzvednutím uvolňují jednotlivé díly, které VD odebírá a pokládá na</a:t>
            </a:r>
          </a:p>
          <a:p>
            <a:pPr marL="0" indent="0">
              <a:buNone/>
            </a:pPr>
            <a:r>
              <a:rPr lang="cs-CZ" sz="1800" dirty="0"/>
              <a:t>zem. Poslední díl položí čísla 1 a 2. Pak žebřík odnesou a uloží.</a:t>
            </a:r>
          </a:p>
        </p:txBody>
      </p:sp>
    </p:spTree>
    <p:extLst>
      <p:ext uri="{BB962C8B-B14F-4D97-AF65-F5344CB8AC3E}">
        <p14:creationId xmlns:p14="http://schemas.microsoft.com/office/powerpoint/2010/main" val="286757597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260648"/>
            <a:ext cx="8219256" cy="6480720"/>
          </a:xfrm>
        </p:spPr>
        <p:txBody>
          <a:bodyPr>
            <a:normAutofit/>
          </a:bodyPr>
          <a:lstStyle/>
          <a:p>
            <a:pPr marL="0" indent="0">
              <a:buNone/>
            </a:pPr>
            <a:endParaRPr lang="cs-CZ" sz="2000" b="1" dirty="0" smtClean="0"/>
          </a:p>
          <a:p>
            <a:pPr marL="0" indent="0">
              <a:buNone/>
            </a:pPr>
            <a:endParaRPr lang="cs-CZ" sz="2000" b="1" dirty="0"/>
          </a:p>
          <a:p>
            <a:pPr marL="0" indent="0">
              <a:buNone/>
            </a:pPr>
            <a:r>
              <a:rPr lang="cs-CZ" sz="2000" b="1" dirty="0" smtClean="0"/>
              <a:t>Použití </a:t>
            </a:r>
            <a:r>
              <a:rPr lang="cs-CZ" sz="2000" b="1" dirty="0"/>
              <a:t>čtyřdílného nastavovacího žebříku jako dvojitého, tzv. malířského</a:t>
            </a:r>
            <a:r>
              <a:rPr lang="cs-CZ" sz="2000" b="1" dirty="0" smtClean="0"/>
              <a:t>:</a:t>
            </a:r>
          </a:p>
          <a:p>
            <a:pPr marL="0" indent="0">
              <a:buNone/>
            </a:pPr>
            <a:endParaRPr lang="cs-CZ" sz="2000" b="1" dirty="0"/>
          </a:p>
          <a:p>
            <a:pPr marL="0" indent="0">
              <a:buNone/>
            </a:pPr>
            <a:r>
              <a:rPr lang="cs-CZ" sz="2000" dirty="0" smtClean="0"/>
              <a:t>Dva </a:t>
            </a:r>
            <a:r>
              <a:rPr lang="cs-CZ" sz="2000" dirty="0"/>
              <a:t>dvojité žebříky můžeme použít ve spojení s prknem, fošnou, trhacím </a:t>
            </a:r>
            <a:r>
              <a:rPr lang="cs-CZ" sz="2000" dirty="0" smtClean="0"/>
              <a:t>hákem, případně </a:t>
            </a:r>
            <a:r>
              <a:rPr lang="cs-CZ" sz="2000" dirty="0"/>
              <a:t>trámkem např. k přemostění vozovky pro hadicové vedení.</a:t>
            </a:r>
          </a:p>
          <a:p>
            <a:pPr marL="0" indent="0">
              <a:buNone/>
            </a:pPr>
            <a:endParaRPr lang="cs-CZ" sz="2000" dirty="0"/>
          </a:p>
          <a:p>
            <a:pPr marL="0" indent="0">
              <a:buNone/>
            </a:pPr>
            <a:r>
              <a:rPr lang="cs-CZ" sz="2000" dirty="0" smtClean="0"/>
              <a:t>Ke </a:t>
            </a:r>
            <a:r>
              <a:rPr lang="cs-CZ" sz="2000" dirty="0"/>
              <a:t>složení dvojitého žebříku určí VD nejméně dva hasiče. Tato úprava se </a:t>
            </a:r>
            <a:r>
              <a:rPr lang="cs-CZ" sz="2000" dirty="0" smtClean="0"/>
              <a:t>provádí jednotlivými </a:t>
            </a:r>
            <a:r>
              <a:rPr lang="cs-CZ" sz="2000" dirty="0"/>
              <a:t>nebo dvěma spojenými díly, a to tak, že se jeden díl žebříku obrátí </a:t>
            </a:r>
            <a:r>
              <a:rPr lang="cs-CZ" sz="2000" dirty="0" smtClean="0"/>
              <a:t>širším koncem </a:t>
            </a:r>
            <a:r>
              <a:rPr lang="cs-CZ" sz="2000" dirty="0"/>
              <a:t>nahoru a druhý díl se užším koncem do něj zasune až po horní příčel. Oba díly </a:t>
            </a:r>
            <a:r>
              <a:rPr lang="cs-CZ" sz="2000" dirty="0" smtClean="0"/>
              <a:t>se v </a:t>
            </a:r>
            <a:r>
              <a:rPr lang="cs-CZ" sz="2000" dirty="0"/>
              <a:t>místě styku sváží vazákem a dalším vazákem nebo lanem se vymezí dolní </a:t>
            </a:r>
            <a:r>
              <a:rPr lang="cs-CZ" sz="2000" dirty="0" smtClean="0"/>
              <a:t>rozevření dílů </a:t>
            </a:r>
            <a:r>
              <a:rPr lang="cs-CZ" sz="2000" dirty="0"/>
              <a:t>žebříku od sebe.</a:t>
            </a:r>
          </a:p>
          <a:p>
            <a:pPr marL="0" indent="0">
              <a:buNone/>
            </a:pPr>
            <a:endParaRPr lang="cs-CZ" sz="2000" dirty="0"/>
          </a:p>
          <a:p>
            <a:pPr marL="0" indent="0">
              <a:buNone/>
            </a:pPr>
            <a:r>
              <a:rPr lang="cs-CZ" sz="2000" dirty="0" smtClean="0"/>
              <a:t>Žebřík </a:t>
            </a:r>
            <a:r>
              <a:rPr lang="cs-CZ" sz="2000" dirty="0"/>
              <a:t>lze spojit i položený na zemi a pak jej teprve zvednout. Stabilitu, zvláště </a:t>
            </a:r>
            <a:r>
              <a:rPr lang="cs-CZ" sz="2000" dirty="0" smtClean="0"/>
              <a:t>při přemosťování</a:t>
            </a:r>
            <a:r>
              <a:rPr lang="cs-CZ" sz="2000" dirty="0"/>
              <a:t>, je možné zajistit přivázanými opěrnými tyčemi, např. dvěma díly </a:t>
            </a:r>
            <a:r>
              <a:rPr lang="cs-CZ" sz="2000" dirty="0" smtClean="0"/>
              <a:t>trhacího háku</a:t>
            </a:r>
            <a:r>
              <a:rPr lang="cs-CZ" sz="2000" dirty="0"/>
              <a:t>.</a:t>
            </a:r>
          </a:p>
        </p:txBody>
      </p:sp>
    </p:spTree>
    <p:extLst>
      <p:ext uri="{BB962C8B-B14F-4D97-AF65-F5344CB8AC3E}">
        <p14:creationId xmlns:p14="http://schemas.microsoft.com/office/powerpoint/2010/main" val="293151938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692696"/>
          </a:xfrm>
        </p:spPr>
        <p:txBody>
          <a:bodyPr>
            <a:normAutofit/>
          </a:bodyPr>
          <a:lstStyle/>
          <a:p>
            <a:r>
              <a:rPr lang="cs-CZ" sz="2400" b="1" dirty="0"/>
              <a:t>Výcvik s vysunovacím žeb</a:t>
            </a:r>
            <a:r>
              <a:rPr lang="cs-CZ" sz="2400" dirty="0"/>
              <a:t>ř</a:t>
            </a:r>
            <a:r>
              <a:rPr lang="cs-CZ" sz="2400" b="1" dirty="0"/>
              <a:t>íkem</a:t>
            </a:r>
            <a:endParaRPr lang="cs-CZ" sz="2400" dirty="0"/>
          </a:p>
        </p:txBody>
      </p:sp>
      <p:sp>
        <p:nvSpPr>
          <p:cNvPr id="3" name="Zástupný symbol pro obsah 2"/>
          <p:cNvSpPr>
            <a:spLocks noGrp="1"/>
          </p:cNvSpPr>
          <p:nvPr>
            <p:ph idx="1"/>
          </p:nvPr>
        </p:nvSpPr>
        <p:spPr>
          <a:xfrm>
            <a:off x="467544" y="692696"/>
            <a:ext cx="8219256" cy="6165304"/>
          </a:xfrm>
        </p:spPr>
        <p:txBody>
          <a:bodyPr>
            <a:normAutofit/>
          </a:bodyPr>
          <a:lstStyle/>
          <a:p>
            <a:pPr marL="0" indent="0">
              <a:buNone/>
            </a:pPr>
            <a:r>
              <a:rPr lang="cs-CZ" sz="1800" dirty="0"/>
              <a:t>Provedení: Strojník podává žebřík z vozidla číslu 1 a 2, která jej ručkováním</a:t>
            </a:r>
          </a:p>
          <a:p>
            <a:pPr marL="0" indent="0">
              <a:buNone/>
            </a:pPr>
            <a:r>
              <a:rPr lang="cs-CZ" sz="1800" dirty="0"/>
              <a:t>podávají VD. Po položení žebříku na zem se strojník připojí a uchopí žebřík na straně </a:t>
            </a:r>
            <a:r>
              <a:rPr lang="cs-CZ" sz="1800" dirty="0" smtClean="0"/>
              <a:t>opačné od </a:t>
            </a:r>
            <a:r>
              <a:rPr lang="cs-CZ" sz="1800" dirty="0"/>
              <a:t>VD. Poté si jej všichni dají na ramena a odnesou jej k místu použití. VD a strojník </a:t>
            </a:r>
            <a:r>
              <a:rPr lang="cs-CZ" sz="1800" dirty="0" smtClean="0"/>
              <a:t>položí patky </a:t>
            </a:r>
            <a:r>
              <a:rPr lang="cs-CZ" sz="1800" dirty="0"/>
              <a:t>žebříku asi dva kroky od stěny a pak spodní ocelový svorník přišlápnou. Čísla 1 a </a:t>
            </a:r>
            <a:r>
              <a:rPr lang="cs-CZ" sz="1800" dirty="0" smtClean="0"/>
              <a:t>2 žebřík </a:t>
            </a:r>
            <a:r>
              <a:rPr lang="cs-CZ" sz="1800" dirty="0"/>
              <a:t>z ramen zdvíhají ručkováním po štěřinách do výšky a VD a strojník jim </a:t>
            </a:r>
            <a:r>
              <a:rPr lang="cs-CZ" sz="1800" dirty="0" smtClean="0"/>
              <a:t>pomáhají ručkováním </a:t>
            </a:r>
            <a:r>
              <a:rPr lang="cs-CZ" sz="1800" dirty="0"/>
              <a:t>po příčlích. Po vztyčení žebříku se čísla postaví tak, že číslo 2 a VD </a:t>
            </a:r>
            <a:r>
              <a:rPr lang="cs-CZ" sz="1800" dirty="0" smtClean="0"/>
              <a:t>žebřík přidržují </a:t>
            </a:r>
            <a:r>
              <a:rPr lang="cs-CZ" sz="1800" dirty="0"/>
              <a:t>za štěřiny, číslo 1 stojí před žebříkem a pomáhá jej přidržovat, strojník stojí </a:t>
            </a:r>
            <a:r>
              <a:rPr lang="cs-CZ" sz="1800" dirty="0" smtClean="0"/>
              <a:t>za žebříkem</a:t>
            </a:r>
            <a:r>
              <a:rPr lang="cs-CZ" sz="1800" dirty="0"/>
              <a:t>, uvolní lano a začne žebřík vysunovat. Po vysunutí horního dílu do příslušné </a:t>
            </a:r>
            <a:r>
              <a:rPr lang="cs-CZ" sz="1800" dirty="0" smtClean="0"/>
              <a:t>výšky prověří</a:t>
            </a:r>
            <a:r>
              <a:rPr lang="cs-CZ" sz="1800" dirty="0"/>
              <a:t>, zda západky dosedly, uváže tažné lano a všichni společně žebřík opřou o </a:t>
            </a:r>
            <a:r>
              <a:rPr lang="cs-CZ" sz="1800" dirty="0" smtClean="0"/>
              <a:t>budovu a </a:t>
            </a:r>
            <a:r>
              <a:rPr lang="cs-CZ" sz="1800" dirty="0"/>
              <a:t>upraví jej tak, aby stál rovně a měl správný sklon. Žebřík jistí VD</a:t>
            </a:r>
            <a:r>
              <a:rPr lang="cs-CZ" sz="1800" dirty="0" smtClean="0"/>
              <a:t>.</a:t>
            </a:r>
          </a:p>
          <a:p>
            <a:pPr marL="0" indent="0">
              <a:buNone/>
            </a:pPr>
            <a:endParaRPr lang="cs-CZ" sz="1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789040"/>
            <a:ext cx="8352927" cy="2951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561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91264" cy="548680"/>
          </a:xfrm>
        </p:spPr>
        <p:txBody>
          <a:bodyPr>
            <a:normAutofit/>
          </a:bodyPr>
          <a:lstStyle/>
          <a:p>
            <a:r>
              <a:rPr lang="cs-CZ" sz="1800" b="1" dirty="0"/>
              <a:t>Předpokládaný výskyt</a:t>
            </a:r>
            <a:endParaRPr lang="cs-CZ" sz="1800" dirty="0"/>
          </a:p>
        </p:txBody>
      </p:sp>
      <p:sp>
        <p:nvSpPr>
          <p:cNvPr id="3" name="Zástupný symbol pro obsah 2"/>
          <p:cNvSpPr>
            <a:spLocks noGrp="1"/>
          </p:cNvSpPr>
          <p:nvPr>
            <p:ph idx="1"/>
          </p:nvPr>
        </p:nvSpPr>
        <p:spPr>
          <a:xfrm>
            <a:off x="467544" y="476672"/>
            <a:ext cx="8219256" cy="6381328"/>
          </a:xfrm>
        </p:spPr>
        <p:txBody>
          <a:bodyPr>
            <a:normAutofit fontScale="92500" lnSpcReduction="20000"/>
          </a:bodyPr>
          <a:lstStyle/>
          <a:p>
            <a:pPr marL="0" indent="0">
              <a:buNone/>
            </a:pPr>
            <a:r>
              <a:rPr lang="cs-CZ" sz="1600" dirty="0">
                <a:solidFill>
                  <a:srgbClr val="FF0000"/>
                </a:solidFill>
              </a:rPr>
              <a:t>K alimentární infekci (pocházející z potravy) může dojít především u dlouhotrvajících</a:t>
            </a:r>
          </a:p>
          <a:p>
            <a:pPr marL="0" indent="0">
              <a:buNone/>
            </a:pPr>
            <a:r>
              <a:rPr lang="cs-CZ" sz="1600" dirty="0">
                <a:solidFill>
                  <a:srgbClr val="FF0000"/>
                </a:solidFill>
              </a:rPr>
              <a:t>zásahů, kde dochází ke shromáždění většího počtu osob, kde nejsou dodržovány základní</a:t>
            </a:r>
          </a:p>
          <a:p>
            <a:pPr marL="0" indent="0">
              <a:buNone/>
            </a:pPr>
            <a:r>
              <a:rPr lang="cs-CZ" sz="1600" dirty="0">
                <a:solidFill>
                  <a:srgbClr val="FF0000"/>
                </a:solidFill>
              </a:rPr>
              <a:t>hygienické zásady, je zajišťováno náhradní a provizorní stravování, případně dovoz pitné</a:t>
            </a:r>
          </a:p>
          <a:p>
            <a:pPr marL="0" indent="0">
              <a:buNone/>
            </a:pPr>
            <a:r>
              <a:rPr lang="cs-CZ" sz="1600" dirty="0">
                <a:solidFill>
                  <a:srgbClr val="FF0000"/>
                </a:solidFill>
              </a:rPr>
              <a:t>vody. Do této skupiny patří zejména salmonelózy, bacilární úplavice, hepatitida A, břišní</a:t>
            </a:r>
          </a:p>
          <a:p>
            <a:pPr marL="0" indent="0">
              <a:buNone/>
            </a:pPr>
            <a:r>
              <a:rPr lang="cs-CZ" sz="1600" dirty="0">
                <a:solidFill>
                  <a:srgbClr val="FF0000"/>
                </a:solidFill>
              </a:rPr>
              <a:t>tyfus, paratyfus, otrava potravinami (např. botulismus, stafylokoková enter toxikóza).</a:t>
            </a:r>
          </a:p>
          <a:p>
            <a:pPr marL="0" indent="0">
              <a:buNone/>
            </a:pPr>
            <a:r>
              <a:rPr lang="cs-CZ" sz="1600" dirty="0" smtClean="0">
                <a:solidFill>
                  <a:srgbClr val="7030A0"/>
                </a:solidFill>
              </a:rPr>
              <a:t>Vzdušné </a:t>
            </a:r>
            <a:r>
              <a:rPr lang="cs-CZ" sz="1600" dirty="0">
                <a:solidFill>
                  <a:srgbClr val="7030A0"/>
                </a:solidFill>
              </a:rPr>
              <a:t>infekce se mohou šířit v různé časové posloupnosti opět při větším soustředění</a:t>
            </a:r>
          </a:p>
          <a:p>
            <a:pPr marL="0" indent="0">
              <a:buNone/>
            </a:pPr>
            <a:r>
              <a:rPr lang="cs-CZ" sz="1600" dirty="0">
                <a:solidFill>
                  <a:srgbClr val="7030A0"/>
                </a:solidFill>
              </a:rPr>
              <a:t>osob, u některých infekcí či nákaz rozvířením prachových částic (zejména při</a:t>
            </a:r>
          </a:p>
          <a:p>
            <a:pPr marL="0" indent="0">
              <a:buNone/>
            </a:pPr>
            <a:r>
              <a:rPr lang="cs-CZ" sz="1600" dirty="0">
                <a:solidFill>
                  <a:srgbClr val="7030A0"/>
                </a:solidFill>
              </a:rPr>
              <a:t>přemísťování stébelnatých materiálů, v nichž se předtím vyskytovali drobní hlodavci). Ke</a:t>
            </a:r>
          </a:p>
          <a:p>
            <a:pPr marL="0" indent="0">
              <a:buNone/>
            </a:pPr>
            <a:r>
              <a:rPr lang="cs-CZ" sz="1600" dirty="0">
                <a:solidFill>
                  <a:srgbClr val="7030A0"/>
                </a:solidFill>
              </a:rPr>
              <a:t>vzdušné infekci může zejména dojít u dlouhotrvajících zásahů, požárů skladů</a:t>
            </a:r>
          </a:p>
          <a:p>
            <a:pPr marL="0" indent="0">
              <a:buNone/>
            </a:pPr>
            <a:r>
              <a:rPr lang="cs-CZ" sz="1600" dirty="0">
                <a:solidFill>
                  <a:srgbClr val="7030A0"/>
                </a:solidFill>
              </a:rPr>
              <a:t>stébelnatých materiálů, kde se provádí ruční vyskladnění apod. Patří sem zejména</a:t>
            </a:r>
          </a:p>
          <a:p>
            <a:pPr marL="0" indent="0">
              <a:buNone/>
            </a:pPr>
            <a:r>
              <a:rPr lang="cs-CZ" sz="1600" dirty="0">
                <a:solidFill>
                  <a:srgbClr val="7030A0"/>
                </a:solidFill>
              </a:rPr>
              <a:t>chřipka, stafylokoková, streptokoková, </a:t>
            </a:r>
            <a:r>
              <a:rPr lang="cs-CZ" sz="1600" dirty="0" err="1">
                <a:solidFill>
                  <a:srgbClr val="7030A0"/>
                </a:solidFill>
              </a:rPr>
              <a:t>meningoková</a:t>
            </a:r>
            <a:r>
              <a:rPr lang="cs-CZ" sz="1600" dirty="0">
                <a:solidFill>
                  <a:srgbClr val="7030A0"/>
                </a:solidFill>
              </a:rPr>
              <a:t> či pneumokoková onemocnění,</a:t>
            </a:r>
          </a:p>
          <a:p>
            <a:pPr marL="0" indent="0">
              <a:buNone/>
            </a:pPr>
            <a:r>
              <a:rPr lang="cs-CZ" sz="1600" dirty="0">
                <a:solidFill>
                  <a:srgbClr val="7030A0"/>
                </a:solidFill>
              </a:rPr>
              <a:t>mononukleóza, tularemie, sněť slezinná apod</a:t>
            </a:r>
            <a:r>
              <a:rPr lang="cs-CZ" sz="1600" dirty="0" smtClean="0">
                <a:solidFill>
                  <a:srgbClr val="7030A0"/>
                </a:solidFill>
              </a:rPr>
              <a:t>.</a:t>
            </a:r>
          </a:p>
          <a:p>
            <a:pPr marL="0" indent="0">
              <a:buNone/>
            </a:pPr>
            <a:r>
              <a:rPr lang="cs-CZ" sz="1600" dirty="0">
                <a:solidFill>
                  <a:srgbClr val="00B050"/>
                </a:solidFill>
              </a:rPr>
              <a:t>Choroby přenosné ze zvířat na člověka, mohou danou osobu infikovat přímým kontaktem</a:t>
            </a:r>
          </a:p>
          <a:p>
            <a:pPr marL="0" indent="0">
              <a:buNone/>
            </a:pPr>
            <a:r>
              <a:rPr lang="cs-CZ" sz="1600" dirty="0">
                <a:solidFill>
                  <a:srgbClr val="00B050"/>
                </a:solidFill>
              </a:rPr>
              <a:t>s nakaženým zvířetem. Jde například o vzteklinu, leptospirózu, tularemii, brucelózu,</a:t>
            </a:r>
          </a:p>
          <a:p>
            <a:pPr marL="0" indent="0">
              <a:buNone/>
            </a:pPr>
            <a:r>
              <a:rPr lang="cs-CZ" sz="1600" dirty="0">
                <a:solidFill>
                  <a:srgbClr val="00B050"/>
                </a:solidFill>
              </a:rPr>
              <a:t>toxoplazmózu, klíšťovou encefalitidu apod. K tomuto druhu infekce může dojít např. při</a:t>
            </a:r>
          </a:p>
          <a:p>
            <a:pPr marL="0" indent="0">
              <a:buNone/>
            </a:pPr>
            <a:r>
              <a:rPr lang="cs-CZ" sz="1600" dirty="0">
                <a:solidFill>
                  <a:srgbClr val="00B050"/>
                </a:solidFill>
              </a:rPr>
              <a:t>evakuaci zvířat, při povodních, dopravních nehodách, lesních požárech nebo při likvidaci</a:t>
            </a:r>
          </a:p>
          <a:p>
            <a:pPr marL="0" indent="0">
              <a:buNone/>
            </a:pPr>
            <a:r>
              <a:rPr lang="cs-CZ" sz="1600" dirty="0">
                <a:solidFill>
                  <a:srgbClr val="00B050"/>
                </a:solidFill>
              </a:rPr>
              <a:t>nakažených chovů.</a:t>
            </a:r>
          </a:p>
          <a:p>
            <a:pPr marL="0" indent="0">
              <a:buNone/>
            </a:pPr>
            <a:r>
              <a:rPr lang="cs-CZ" sz="1600" dirty="0" smtClean="0">
                <a:solidFill>
                  <a:srgbClr val="00B0F0"/>
                </a:solidFill>
              </a:rPr>
              <a:t>Přenesení </a:t>
            </a:r>
            <a:r>
              <a:rPr lang="cs-CZ" sz="1600" dirty="0">
                <a:solidFill>
                  <a:srgbClr val="00B0F0"/>
                </a:solidFill>
              </a:rPr>
              <a:t>infekce do živé tkáně nebo krevního oběhu spočívá v intenzivním přímém</a:t>
            </a:r>
          </a:p>
          <a:p>
            <a:pPr marL="0" indent="0">
              <a:buNone/>
            </a:pPr>
            <a:r>
              <a:rPr lang="cs-CZ" sz="1600" dirty="0">
                <a:solidFill>
                  <a:srgbClr val="00B0F0"/>
                </a:solidFill>
              </a:rPr>
              <a:t>kontaktu s infikovanou krví u řezných a bodných poranění zasahujících hasičů. Do této</a:t>
            </a:r>
          </a:p>
          <a:p>
            <a:pPr marL="0" indent="0">
              <a:buNone/>
            </a:pPr>
            <a:r>
              <a:rPr lang="cs-CZ" sz="1600" dirty="0">
                <a:solidFill>
                  <a:srgbClr val="00B0F0"/>
                </a:solidFill>
              </a:rPr>
              <a:t>skupiny lze zařadit tetanus, hepatitidu B a AIDS (HIV). Přenos těchto infekcí</a:t>
            </a:r>
          </a:p>
          <a:p>
            <a:pPr marL="0" indent="0">
              <a:buNone/>
            </a:pPr>
            <a:r>
              <a:rPr lang="cs-CZ" sz="1600" dirty="0">
                <a:solidFill>
                  <a:srgbClr val="00B0F0"/>
                </a:solidFill>
              </a:rPr>
              <a:t>předpokládá poranění hasiče (hloubková zranění, krvácení). K přenosu infekce může dojít</a:t>
            </a:r>
          </a:p>
          <a:p>
            <a:pPr marL="0" indent="0">
              <a:buNone/>
            </a:pPr>
            <a:r>
              <a:rPr lang="cs-CZ" sz="1600" dirty="0">
                <a:solidFill>
                  <a:srgbClr val="00B0F0"/>
                </a:solidFill>
              </a:rPr>
              <a:t>u všech zásahů, kde dojde k poranění, které není ošetřeno. Infekce virem HIV</a:t>
            </a:r>
          </a:p>
          <a:p>
            <a:pPr marL="0" indent="0">
              <a:buNone/>
            </a:pPr>
            <a:r>
              <a:rPr lang="cs-CZ" sz="1600" dirty="0">
                <a:solidFill>
                  <a:srgbClr val="00B0F0"/>
                </a:solidFill>
              </a:rPr>
              <a:t>předpokládá intenzivní přímý kontakt s infikovanou krví zachraňovaného, tzn., že musí</a:t>
            </a:r>
          </a:p>
          <a:p>
            <a:pPr marL="0" indent="0">
              <a:buNone/>
            </a:pPr>
            <a:r>
              <a:rPr lang="cs-CZ" sz="1600" dirty="0">
                <a:solidFill>
                  <a:srgbClr val="00B0F0"/>
                </a:solidFill>
              </a:rPr>
              <a:t>dojít k poranění i hasiče. K přenosu HIV může dojít obzvláště u dopravní nehody a jiné</a:t>
            </a:r>
          </a:p>
          <a:p>
            <a:pPr marL="0" indent="0">
              <a:buNone/>
            </a:pPr>
            <a:r>
              <a:rPr lang="cs-CZ" sz="1600" dirty="0">
                <a:solidFill>
                  <a:srgbClr val="00B0F0"/>
                </a:solidFill>
              </a:rPr>
              <a:t>havárie, kde při zranění hasiče (pořezání rukou) může dojít ke styku s krví</a:t>
            </a:r>
          </a:p>
          <a:p>
            <a:pPr marL="0" indent="0">
              <a:buNone/>
            </a:pPr>
            <a:r>
              <a:rPr lang="cs-CZ" sz="1600" dirty="0">
                <a:solidFill>
                  <a:srgbClr val="00B0F0"/>
                </a:solidFill>
              </a:rPr>
              <a:t>zachraňovaného.</a:t>
            </a:r>
          </a:p>
        </p:txBody>
      </p:sp>
    </p:spTree>
    <p:extLst>
      <p:ext uri="{BB962C8B-B14F-4D97-AF65-F5344CB8AC3E}">
        <p14:creationId xmlns:p14="http://schemas.microsoft.com/office/powerpoint/2010/main" val="95052530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424936" cy="692696"/>
          </a:xfrm>
        </p:spPr>
        <p:txBody>
          <a:bodyPr>
            <a:normAutofit/>
          </a:bodyPr>
          <a:lstStyle/>
          <a:p>
            <a:r>
              <a:rPr lang="cs-CZ" sz="2400" b="1" dirty="0"/>
              <a:t>Výcvik s hákovým žeb</a:t>
            </a:r>
            <a:r>
              <a:rPr lang="cs-CZ" sz="2400" dirty="0"/>
              <a:t>ř</a:t>
            </a:r>
            <a:r>
              <a:rPr lang="cs-CZ" sz="2400" b="1" dirty="0"/>
              <a:t>íkem</a:t>
            </a:r>
            <a:endParaRPr lang="cs-CZ" sz="2400" dirty="0"/>
          </a:p>
        </p:txBody>
      </p:sp>
      <p:sp>
        <p:nvSpPr>
          <p:cNvPr id="3" name="Zástupný symbol pro obsah 2"/>
          <p:cNvSpPr>
            <a:spLocks noGrp="1"/>
          </p:cNvSpPr>
          <p:nvPr>
            <p:ph idx="1"/>
          </p:nvPr>
        </p:nvSpPr>
        <p:spPr>
          <a:xfrm>
            <a:off x="467544" y="692696"/>
            <a:ext cx="8424936" cy="6165304"/>
          </a:xfrm>
        </p:spPr>
        <p:txBody>
          <a:bodyPr>
            <a:normAutofit lnSpcReduction="10000"/>
          </a:bodyPr>
          <a:lstStyle/>
          <a:p>
            <a:pPr marL="0" indent="0">
              <a:buNone/>
            </a:pPr>
            <a:r>
              <a:rPr lang="cs-CZ" sz="1800" dirty="0"/>
              <a:t>Hákový žebřík se používá pro výstup do vyšších podlaží objektu. Žebřík musí být</a:t>
            </a:r>
          </a:p>
          <a:p>
            <a:pPr marL="0" indent="0">
              <a:buNone/>
            </a:pPr>
            <a:r>
              <a:rPr lang="cs-CZ" sz="1800" dirty="0"/>
              <a:t>při výstupu zavěšen přes okenní parapet, nebo zábradlí balkónu. Nesmí se zatěžovat </a:t>
            </a:r>
            <a:r>
              <a:rPr lang="cs-CZ" sz="1800" dirty="0" smtClean="0"/>
              <a:t>opřený o </a:t>
            </a:r>
            <a:r>
              <a:rPr lang="cs-CZ" sz="1800" dirty="0"/>
              <a:t>konstrukce. O případném jištění hasiče lanem při výstupu rozhodne VD.</a:t>
            </a:r>
          </a:p>
          <a:p>
            <a:pPr marL="0" indent="0">
              <a:buNone/>
            </a:pPr>
            <a:r>
              <a:rPr lang="cs-CZ" sz="1800" dirty="0" smtClean="0"/>
              <a:t>Výchozí </a:t>
            </a:r>
            <a:r>
              <a:rPr lang="cs-CZ" sz="1800" dirty="0"/>
              <a:t>postavení s žebříkem: Hákový žebřík je uložen na vozidle. Při výcviku</a:t>
            </a:r>
          </a:p>
          <a:p>
            <a:pPr marL="0" indent="0">
              <a:buNone/>
            </a:pPr>
            <a:r>
              <a:rPr lang="pl-PL" sz="1800" dirty="0"/>
              <a:t>s ním pracují strojník a číslo 1.</a:t>
            </a:r>
          </a:p>
          <a:p>
            <a:pPr marL="0" indent="0">
              <a:buNone/>
            </a:pPr>
            <a:r>
              <a:rPr lang="cs-CZ" sz="1800" dirty="0" smtClean="0"/>
              <a:t>Provedení</a:t>
            </a:r>
            <a:r>
              <a:rPr lang="cs-CZ" sz="1800" dirty="0"/>
              <a:t>: Strojník vystoupí na automobil a podává z něj žebřík číslu 1. Číslo </a:t>
            </a:r>
            <a:r>
              <a:rPr lang="cs-CZ" sz="1800" dirty="0" smtClean="0"/>
              <a:t>1 přenese </a:t>
            </a:r>
            <a:r>
              <a:rPr lang="cs-CZ" sz="1800" dirty="0"/>
              <a:t>žebřík v pravé ruce, hákem dozadu k patě objektu. Tam žebřík vzpažením </a:t>
            </a:r>
            <a:r>
              <a:rPr lang="cs-CZ" sz="1800" dirty="0" smtClean="0"/>
              <a:t>zdvihne a </a:t>
            </a:r>
            <a:r>
              <a:rPr lang="cs-CZ" sz="1800" dirty="0"/>
              <a:t>položí na pravou stranu okenního parapetu (zábradlí). Číslo 1 vystoupí po žebříku do </a:t>
            </a:r>
            <a:r>
              <a:rPr lang="cs-CZ" sz="1800" dirty="0" smtClean="0"/>
              <a:t>2. nadzemního </a:t>
            </a:r>
            <a:r>
              <a:rPr lang="cs-CZ" sz="1800" dirty="0"/>
              <a:t>podlaží. Při stoupání musí být váha těla přenášena rovnoměrně, tak aby </a:t>
            </a:r>
            <a:r>
              <a:rPr lang="cs-CZ" sz="1800" dirty="0" smtClean="0"/>
              <a:t>nedošlo k </a:t>
            </a:r>
            <a:r>
              <a:rPr lang="cs-CZ" sz="1800" dirty="0"/>
              <a:t>rozhoupání žebříku. Po dostoupání do úrovně 2. nadzemního podlaží číslo 1 provede:</a:t>
            </a:r>
          </a:p>
          <a:p>
            <a:pPr marL="0" indent="0">
              <a:buNone/>
            </a:pPr>
            <a:r>
              <a:rPr lang="cs-CZ" sz="1800" dirty="0"/>
              <a:t>a) Výsed na parapet a přípravu žebříku pro výstup do dalšího podlaží. To provede číslo 1</a:t>
            </a:r>
          </a:p>
          <a:p>
            <a:pPr marL="0" indent="0">
              <a:buNone/>
            </a:pPr>
            <a:r>
              <a:rPr lang="cs-CZ" sz="1800" dirty="0"/>
              <a:t>tak, že levou nohu přenese přes parapet, na který se tak roznožmo posadí, pravou rukou</a:t>
            </a:r>
          </a:p>
          <a:p>
            <a:pPr marL="0" indent="0">
              <a:buNone/>
            </a:pPr>
            <a:r>
              <a:rPr lang="cs-CZ" sz="1800" dirty="0"/>
              <a:t>uchopí žebřík za poslední příčel a ručkováním ho zavěsí na pravou stranu parapetu</a:t>
            </a:r>
          </a:p>
          <a:p>
            <a:pPr marL="0" indent="0">
              <a:buNone/>
            </a:pPr>
            <a:r>
              <a:rPr lang="cs-CZ" sz="1800" dirty="0"/>
              <a:t>dalšího podlaží.</a:t>
            </a:r>
          </a:p>
          <a:p>
            <a:pPr marL="0" indent="0">
              <a:buNone/>
            </a:pPr>
            <a:r>
              <a:rPr lang="cs-CZ" sz="1800" dirty="0"/>
              <a:t>b) Vstup na balkon a přípravu žebříku do dalšího podlaží. To provede číslo 1 tak, že levou</a:t>
            </a:r>
          </a:p>
          <a:p>
            <a:pPr marL="0" indent="0">
              <a:buNone/>
            </a:pPr>
            <a:r>
              <a:rPr lang="cs-CZ" sz="1800" dirty="0"/>
              <a:t>nohu přenese přes hranu zábradlí balkonu jako první a za současného úchopu zábradlí</a:t>
            </a:r>
          </a:p>
          <a:p>
            <a:pPr marL="0" indent="0">
              <a:buNone/>
            </a:pPr>
            <a:r>
              <a:rPr lang="cs-CZ" sz="1800" dirty="0"/>
              <a:t>přenese pravou nohu. Pak uchopí žebřík a ručkováním ho zavěsí na pravou stranu</a:t>
            </a:r>
          </a:p>
          <a:p>
            <a:pPr marL="0" indent="0">
              <a:buNone/>
            </a:pPr>
            <a:r>
              <a:rPr lang="cs-CZ" sz="1800" dirty="0"/>
              <a:t>zábradlí dalšího nadzemního podlaží. Pak číslo 1 znovu nastoupí na žebřík a stejným</a:t>
            </a:r>
          </a:p>
          <a:p>
            <a:pPr marL="0" indent="0">
              <a:buNone/>
            </a:pPr>
            <a:r>
              <a:rPr lang="cs-CZ" sz="1800" dirty="0"/>
              <a:t>způsobem dokončí výstup na balkon určeného podlaží.</a:t>
            </a:r>
          </a:p>
        </p:txBody>
      </p:sp>
    </p:spTree>
    <p:extLst>
      <p:ext uri="{BB962C8B-B14F-4D97-AF65-F5344CB8AC3E}">
        <p14:creationId xmlns:p14="http://schemas.microsoft.com/office/powerpoint/2010/main" val="408054099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692696"/>
          </a:xfrm>
        </p:spPr>
        <p:txBody>
          <a:bodyPr>
            <a:normAutofit/>
          </a:bodyPr>
          <a:lstStyle/>
          <a:p>
            <a:r>
              <a:rPr lang="cs-CZ" sz="2400" b="1" dirty="0"/>
              <a:t>P</a:t>
            </a:r>
            <a:r>
              <a:rPr lang="cs-CZ" sz="2400" dirty="0"/>
              <a:t>ř</a:t>
            </a:r>
            <a:r>
              <a:rPr lang="cs-CZ" sz="2400" b="1" dirty="0"/>
              <a:t>ívodní vedení</a:t>
            </a:r>
            <a:endParaRPr lang="cs-CZ" sz="2400" dirty="0"/>
          </a:p>
        </p:txBody>
      </p:sp>
      <p:sp>
        <p:nvSpPr>
          <p:cNvPr id="3" name="Zástupný symbol pro obsah 2"/>
          <p:cNvSpPr>
            <a:spLocks noGrp="1"/>
          </p:cNvSpPr>
          <p:nvPr>
            <p:ph idx="1"/>
          </p:nvPr>
        </p:nvSpPr>
        <p:spPr>
          <a:xfrm>
            <a:off x="467544" y="692696"/>
            <a:ext cx="8219256" cy="6165304"/>
          </a:xfrm>
        </p:spPr>
        <p:txBody>
          <a:bodyPr>
            <a:normAutofit/>
          </a:bodyPr>
          <a:lstStyle/>
          <a:p>
            <a:pPr marL="0" indent="0" algn="ctr">
              <a:buNone/>
            </a:pPr>
            <a:r>
              <a:rPr lang="cs-CZ" sz="1800" b="1" dirty="0"/>
              <a:t>P</a:t>
            </a:r>
            <a:r>
              <a:rPr lang="cs-CZ" sz="1800" dirty="0"/>
              <a:t>ř</a:t>
            </a:r>
            <a:r>
              <a:rPr lang="cs-CZ" sz="1800" b="1" dirty="0"/>
              <a:t>ívodní vedení savicemi</a:t>
            </a:r>
          </a:p>
          <a:p>
            <a:pPr marL="0" indent="0">
              <a:buNone/>
            </a:pPr>
            <a:r>
              <a:rPr lang="cs-CZ" sz="1800" dirty="0" smtClean="0"/>
              <a:t>Přívodní </a:t>
            </a:r>
            <a:r>
              <a:rPr lang="cs-CZ" sz="1800" dirty="0"/>
              <a:t>vedení savicemi z přírodního zdroje vody provádějí číslo 4 a strojník.</a:t>
            </a:r>
          </a:p>
          <a:p>
            <a:pPr marL="0" indent="0">
              <a:buNone/>
            </a:pPr>
            <a:r>
              <a:rPr lang="cs-CZ" sz="1800" dirty="0"/>
              <a:t>Sací koš a lana přináší číslo 4, strojník odšroubuje víčko ze sacího hrdla čerpadla. Savice</a:t>
            </a:r>
          </a:p>
          <a:p>
            <a:pPr marL="0" indent="0">
              <a:buNone/>
            </a:pPr>
            <a:r>
              <a:rPr lang="cs-CZ" sz="1800" dirty="0"/>
              <a:t>roznášejí oba tak, že číslo 4 je vpředu a strojník vzadu, vždy směrem od stroje k vodě. </a:t>
            </a:r>
            <a:r>
              <a:rPr lang="cs-CZ" sz="1800" dirty="0" smtClean="0"/>
              <a:t>Sací koš </a:t>
            </a:r>
            <a:r>
              <a:rPr lang="cs-CZ" sz="1800" dirty="0"/>
              <a:t>a savice šroubuje číslo 4, strojník savice nadlehčuje, aby se nekřížilo šroubení. Savice </a:t>
            </a:r>
            <a:r>
              <a:rPr lang="cs-CZ" sz="1800" dirty="0" smtClean="0"/>
              <a:t>se spojují </a:t>
            </a:r>
            <a:r>
              <a:rPr lang="cs-CZ" sz="1800" dirty="0"/>
              <a:t>směrem od vody ke stroji. Na stroj připojí savici strojník, kterou mu nadlehčuje </a:t>
            </a:r>
            <a:r>
              <a:rPr lang="cs-CZ" sz="1800" dirty="0" smtClean="0"/>
              <a:t>číslo 4</a:t>
            </a:r>
            <a:r>
              <a:rPr lang="cs-CZ" sz="1800" dirty="0"/>
              <a:t>. Záchytné a ventilové lano připojí na sací koš číslo 4. Pak číslo 4 a strojník </a:t>
            </a:r>
            <a:r>
              <a:rPr lang="cs-CZ" sz="1800" dirty="0" smtClean="0"/>
              <a:t>společně pokládají </a:t>
            </a:r>
            <a:r>
              <a:rPr lang="cs-CZ" sz="1800" dirty="0"/>
              <a:t>vedení do vodního zdroje. Druhý konec záchytného lana uváže číslo 4 k </a:t>
            </a:r>
            <a:r>
              <a:rPr lang="cs-CZ" sz="1800" dirty="0" smtClean="0"/>
              <a:t>pevnému bodu </a:t>
            </a:r>
            <a:r>
              <a:rPr lang="cs-CZ" sz="1800" dirty="0"/>
              <a:t>(např. ke stroji) a ventilové lano jen ovine kolem savice, přibližně 20 cm od stroje</a:t>
            </a:r>
            <a:r>
              <a:rPr lang="cs-CZ" sz="1800" dirty="0" smtClean="0"/>
              <a:t>.</a:t>
            </a:r>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r>
              <a:rPr lang="cs-CZ" sz="1800" dirty="0"/>
              <a:t>Při vytváření přívodního vedení savicemi ve volném prostoru (z mostu, do </a:t>
            </a:r>
            <a:r>
              <a:rPr lang="cs-CZ" sz="1800" dirty="0" smtClean="0"/>
              <a:t>studny apod</a:t>
            </a:r>
            <a:r>
              <a:rPr lang="cs-CZ" sz="1800" dirty="0"/>
              <a:t>.) provede číslo 4 podvázání jednotlivých spojů savic. Lze také jen podvázat </a:t>
            </a:r>
            <a:r>
              <a:rPr lang="cs-CZ" sz="1800" dirty="0" smtClean="0"/>
              <a:t>přívodní vedení </a:t>
            </a:r>
            <a:r>
              <a:rPr lang="cs-CZ" sz="1800" dirty="0"/>
              <a:t>u koše tak, aby konce lana byly ukotveny na pevný bod a váha přívodního </a:t>
            </a:r>
            <a:r>
              <a:rPr lang="cs-CZ" sz="1800" dirty="0" smtClean="0"/>
              <a:t>vedení</a:t>
            </a:r>
            <a:r>
              <a:rPr lang="pl-PL" sz="1800" dirty="0" smtClean="0"/>
              <a:t>spočívala </a:t>
            </a:r>
            <a:r>
              <a:rPr lang="pl-PL" sz="1800" dirty="0"/>
              <a:t>na obou koncích lana.</a:t>
            </a:r>
            <a:endParaRPr lang="cs-CZ"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645024"/>
            <a:ext cx="6480720" cy="2098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730646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1417638"/>
          </a:xfrm>
        </p:spPr>
        <p:txBody>
          <a:bodyPr/>
          <a:lstStyle/>
          <a:p>
            <a:r>
              <a:rPr lang="cs-CZ" dirty="0" smtClean="0"/>
              <a:t> </a:t>
            </a:r>
            <a:endParaRPr lang="cs-CZ" dirty="0"/>
          </a:p>
        </p:txBody>
      </p:sp>
      <p:sp>
        <p:nvSpPr>
          <p:cNvPr id="3" name="Zástupný symbol pro obsah 2"/>
          <p:cNvSpPr>
            <a:spLocks noGrp="1"/>
          </p:cNvSpPr>
          <p:nvPr>
            <p:ph idx="1"/>
          </p:nvPr>
        </p:nvSpPr>
        <p:spPr>
          <a:xfrm>
            <a:off x="395536" y="0"/>
            <a:ext cx="8496944" cy="6858000"/>
          </a:xfrm>
        </p:spPr>
        <p:txBody>
          <a:bodyPr>
            <a:normAutofit/>
          </a:bodyPr>
          <a:lstStyle/>
          <a:p>
            <a:pPr marL="0" indent="0" algn="ctr">
              <a:buNone/>
            </a:pPr>
            <a:r>
              <a:rPr lang="cs-CZ" sz="1800" b="1" dirty="0"/>
              <a:t>P</a:t>
            </a:r>
            <a:r>
              <a:rPr lang="cs-CZ" sz="1800" dirty="0"/>
              <a:t>ř</a:t>
            </a:r>
            <a:r>
              <a:rPr lang="cs-CZ" sz="1800" b="1" dirty="0"/>
              <a:t>ívodní vedení od hydrantu</a:t>
            </a:r>
          </a:p>
          <a:p>
            <a:pPr marL="0" indent="0">
              <a:buNone/>
            </a:pPr>
            <a:r>
              <a:rPr lang="cs-CZ" sz="1800" dirty="0" smtClean="0"/>
              <a:t>Přívodní </a:t>
            </a:r>
            <a:r>
              <a:rPr lang="cs-CZ" sz="1800" dirty="0"/>
              <a:t>vedení od hydrantu na stroj provádějí číslo 4 a strojník. Strojník připojí</a:t>
            </a:r>
          </a:p>
          <a:p>
            <a:pPr marL="0" indent="0">
              <a:buNone/>
            </a:pPr>
            <a:r>
              <a:rPr lang="cs-CZ" sz="1800" dirty="0"/>
              <a:t>na sací hrdlo čerpadla stroje hadicový sběrač. Číslo 4 upevní hydrantový nástavec a odkalí</a:t>
            </a:r>
          </a:p>
          <a:p>
            <a:pPr marL="0" indent="0">
              <a:buNone/>
            </a:pPr>
            <a:r>
              <a:rPr lang="cs-CZ" sz="1800" dirty="0"/>
              <a:t>hydrant. Strojník od stroje rozvine dvě (krátké) hadice B, které připojí na sběrač. Na</a:t>
            </a:r>
          </a:p>
          <a:p>
            <a:pPr marL="0" indent="0">
              <a:buNone/>
            </a:pPr>
            <a:r>
              <a:rPr lang="cs-CZ" sz="1800" dirty="0"/>
              <a:t>hydrantový nástavec připojí hadice B číslo 4. Na signál strojníka pustí číslo 4 vodu do</a:t>
            </a:r>
          </a:p>
          <a:p>
            <a:pPr marL="0" indent="0">
              <a:buNone/>
            </a:pPr>
            <a:r>
              <a:rPr lang="cs-CZ" sz="1800" dirty="0"/>
              <a:t>hadicového přívodního vedení ke stroji. Obdobně se postupuje v případě vytváření </a:t>
            </a:r>
            <a:r>
              <a:rPr lang="cs-CZ" sz="1800" dirty="0" smtClean="0"/>
              <a:t>přívodního vedení </a:t>
            </a:r>
            <a:r>
              <a:rPr lang="cs-CZ" sz="1800" dirty="0"/>
              <a:t>od nadzemního hydrantu, číslo 4 sejme z nadzemního hydrantu víčka a odkalí jej</a:t>
            </a:r>
            <a:r>
              <a:rPr lang="cs-CZ" sz="1800" dirty="0" smtClean="0"/>
              <a:t>.</a:t>
            </a:r>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endParaRPr lang="cs-CZ" sz="1800" dirty="0" smtClean="0"/>
          </a:p>
          <a:p>
            <a:pPr marL="0" indent="0">
              <a:buNone/>
            </a:pPr>
            <a:endParaRPr lang="cs-CZ" sz="1800" dirty="0"/>
          </a:p>
          <a:p>
            <a:pPr marL="0" indent="0">
              <a:buNone/>
            </a:pPr>
            <a:r>
              <a:rPr lang="cs-CZ" sz="1800" dirty="0"/>
              <a:t>Při plnění CAS lze hadice B připojit přímo na plnící hrdla B bez použití sběrače.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2492897"/>
            <a:ext cx="7992888"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380992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23528" y="0"/>
            <a:ext cx="8496944" cy="6858000"/>
          </a:xfrm>
        </p:spPr>
        <p:txBody>
          <a:bodyPr>
            <a:normAutofit/>
          </a:bodyPr>
          <a:lstStyle/>
          <a:p>
            <a:pPr marL="0" indent="0" algn="ctr">
              <a:buNone/>
            </a:pPr>
            <a:r>
              <a:rPr lang="cs-CZ" sz="1800" b="1" dirty="0"/>
              <a:t>P</a:t>
            </a:r>
            <a:r>
              <a:rPr lang="cs-CZ" sz="1800" dirty="0"/>
              <a:t>ř</a:t>
            </a:r>
            <a:r>
              <a:rPr lang="cs-CZ" sz="1800" b="1" dirty="0"/>
              <a:t>ívodní vedení od CAS</a:t>
            </a:r>
          </a:p>
          <a:p>
            <a:pPr marL="0" indent="0">
              <a:buNone/>
            </a:pPr>
            <a:r>
              <a:rPr lang="cs-CZ" sz="1800" dirty="0" smtClean="0"/>
              <a:t>Přívodní </a:t>
            </a:r>
            <a:r>
              <a:rPr lang="cs-CZ" sz="1800" dirty="0"/>
              <a:t>vedení při doplňování CAS vodou z jiné CAS provádí </a:t>
            </a:r>
            <a:r>
              <a:rPr lang="cs-CZ" sz="1800" dirty="0" smtClean="0"/>
              <a:t>strojník doplňované </a:t>
            </a:r>
            <a:r>
              <a:rPr lang="cs-CZ" sz="1800" dirty="0"/>
              <a:t>CAS společně se strojníkem CAS, z níž je voda dodávána. Hadici </a:t>
            </a:r>
            <a:r>
              <a:rPr lang="cs-CZ" sz="1800" dirty="0" smtClean="0"/>
              <a:t>rozvine strojník </a:t>
            </a:r>
            <a:r>
              <a:rPr lang="cs-CZ" sz="1800" dirty="0"/>
              <a:t>požadující vodu a každý si ji připojí na svou CAS.</a:t>
            </a:r>
          </a:p>
          <a:p>
            <a:pPr marL="0" indent="0">
              <a:buNone/>
            </a:pPr>
            <a:endParaRPr lang="cs-CZ" sz="1800" b="1" dirty="0"/>
          </a:p>
          <a:p>
            <a:pPr marL="0" indent="0" algn="ctr">
              <a:buNone/>
            </a:pPr>
            <a:r>
              <a:rPr lang="cs-CZ" sz="1800" b="1" dirty="0"/>
              <a:t>P</a:t>
            </a:r>
            <a:r>
              <a:rPr lang="cs-CZ" sz="1800" dirty="0"/>
              <a:t>ř</a:t>
            </a:r>
            <a:r>
              <a:rPr lang="cs-CZ" sz="1800" b="1" dirty="0"/>
              <a:t>ívodní vedení od plovoucí motorové st</a:t>
            </a:r>
            <a:r>
              <a:rPr lang="cs-CZ" sz="1800" dirty="0"/>
              <a:t>ř</a:t>
            </a:r>
            <a:r>
              <a:rPr lang="cs-CZ" sz="1800" b="1" dirty="0"/>
              <a:t>íka</a:t>
            </a:r>
            <a:r>
              <a:rPr lang="cs-CZ" sz="1800" dirty="0"/>
              <a:t>č</a:t>
            </a:r>
            <a:r>
              <a:rPr lang="cs-CZ" sz="1800" b="1" dirty="0"/>
              <a:t>ky</a:t>
            </a:r>
          </a:p>
          <a:p>
            <a:pPr marL="0" indent="0">
              <a:buNone/>
            </a:pPr>
            <a:r>
              <a:rPr lang="cs-CZ" sz="1800" dirty="0" smtClean="0"/>
              <a:t>Přívodní </a:t>
            </a:r>
            <a:r>
              <a:rPr lang="cs-CZ" sz="1800" dirty="0"/>
              <a:t>vedení při doplňování vody do CAS plovoucí motorovou </a:t>
            </a:r>
            <a:r>
              <a:rPr lang="cs-CZ" sz="1800" dirty="0" smtClean="0"/>
              <a:t>stříkačkou zajišťují </a:t>
            </a:r>
            <a:r>
              <a:rPr lang="cs-CZ" sz="1800" dirty="0"/>
              <a:t>strojník a číslo 4. Strojník rozvine od CAS směrem k vodnímu zdroji hadici a </a:t>
            </a:r>
            <a:r>
              <a:rPr lang="cs-CZ" sz="1800" dirty="0" smtClean="0"/>
              <a:t>připojí ji </a:t>
            </a:r>
            <a:r>
              <a:rPr lang="cs-CZ" sz="1800" dirty="0"/>
              <a:t>na CAS přes přenosný hadicový uzávěr. Společně s číslem 4 zanesou plovoucí motorovou</a:t>
            </a:r>
          </a:p>
          <a:p>
            <a:pPr marL="0" indent="0">
              <a:buNone/>
            </a:pPr>
            <a:r>
              <a:rPr lang="cs-CZ" sz="1800" dirty="0"/>
              <a:t>stříkačku k vodnímu zdroji. Číslo 4 přiváže záchytné lano a připojí hadici k </a:t>
            </a:r>
            <a:r>
              <a:rPr lang="cs-CZ" sz="1800" dirty="0" smtClean="0"/>
              <a:t>plovoucí motorové </a:t>
            </a:r>
            <a:r>
              <a:rPr lang="cs-CZ" sz="1800" dirty="0"/>
              <a:t>stříkačce, kterou nastartuje strojník. Číslo 4 a strojník spustí plovoucí </a:t>
            </a:r>
            <a:r>
              <a:rPr lang="cs-CZ" sz="1800" dirty="0" smtClean="0"/>
              <a:t>motorovou stříkačku </a:t>
            </a:r>
            <a:r>
              <a:rPr lang="cs-CZ" sz="1800" dirty="0"/>
              <a:t>na vodu. Strojník odchází k CAS a sleduje doplňování CAS vodou. Číslo 4 </a:t>
            </a:r>
            <a:r>
              <a:rPr lang="cs-CZ" sz="1800" dirty="0" smtClean="0"/>
              <a:t>upevní záchytné </a:t>
            </a:r>
            <a:r>
              <a:rPr lang="cs-CZ" sz="1800" dirty="0"/>
              <a:t>lano na břehu</a:t>
            </a:r>
            <a:r>
              <a:rPr lang="cs-CZ" sz="1800" dirty="0" smtClean="0"/>
              <a:t>.</a:t>
            </a:r>
          </a:p>
          <a:p>
            <a:pPr marL="0" indent="0">
              <a:buNone/>
            </a:pPr>
            <a:endParaRPr lang="cs-CZ"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005063"/>
            <a:ext cx="5832648" cy="2865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091646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23528" y="0"/>
            <a:ext cx="8496944" cy="6858000"/>
          </a:xfrm>
        </p:spPr>
        <p:txBody>
          <a:bodyPr>
            <a:normAutofit/>
          </a:bodyPr>
          <a:lstStyle/>
          <a:p>
            <a:pPr marL="0" indent="0" algn="ctr">
              <a:buNone/>
            </a:pPr>
            <a:r>
              <a:rPr lang="cs-CZ" sz="1800" b="1" dirty="0"/>
              <a:t>P</a:t>
            </a:r>
            <a:r>
              <a:rPr lang="cs-CZ" sz="1800" dirty="0"/>
              <a:t>ř</a:t>
            </a:r>
            <a:r>
              <a:rPr lang="cs-CZ" sz="1800" b="1" dirty="0"/>
              <a:t>ívodní vedení ejektorem</a:t>
            </a:r>
          </a:p>
          <a:p>
            <a:pPr marL="0" indent="0">
              <a:buNone/>
            </a:pPr>
            <a:r>
              <a:rPr lang="cs-CZ" sz="1800" dirty="0" smtClean="0"/>
              <a:t>Provedení</a:t>
            </a:r>
            <a:r>
              <a:rPr lang="cs-CZ" sz="1800" dirty="0"/>
              <a:t>: Číslo 4 se vyzbrojí ejektorem, záchytným a ventilovým lanem a </a:t>
            </a:r>
            <a:r>
              <a:rPr lang="cs-CZ" sz="1800" dirty="0" smtClean="0"/>
              <a:t>hadicí B</a:t>
            </a:r>
            <a:r>
              <a:rPr lang="cs-CZ" sz="1800" dirty="0"/>
              <a:t>. Strojník rozvine podle druhu ejektoru hadici B (nebo C) od stroje ke studni a číslo 4</a:t>
            </a:r>
          </a:p>
          <a:p>
            <a:pPr marL="0" indent="0">
              <a:buNone/>
            </a:pPr>
            <a:r>
              <a:rPr lang="cs-CZ" sz="1800" dirty="0"/>
              <a:t>rozvine hadici B od studny ke stroji. Hadice na stroj připojí strojník a na ejektor číslo 4, </a:t>
            </a:r>
            <a:r>
              <a:rPr lang="cs-CZ" sz="1800" dirty="0" smtClean="0"/>
              <a:t>které také </a:t>
            </a:r>
            <a:r>
              <a:rPr lang="cs-CZ" sz="1800" dirty="0"/>
              <a:t>uváže obě lana. Číslo 4 spustí ejektor do studny a podle potřeby mu pomáhá strojník.</a:t>
            </a:r>
          </a:p>
          <a:p>
            <a:pPr marL="0" indent="0">
              <a:buNone/>
            </a:pPr>
            <a:r>
              <a:rPr lang="cs-CZ" sz="1800" dirty="0" smtClean="0"/>
              <a:t>Schéma </a:t>
            </a:r>
            <a:r>
              <a:rPr lang="cs-CZ" sz="1800" dirty="0"/>
              <a:t>bojového rozvinutí při čerpání čisté vody</a:t>
            </a:r>
            <a:r>
              <a:rPr lang="cs-CZ" sz="1800" dirty="0" smtClean="0"/>
              <a:t>:</a:t>
            </a:r>
          </a:p>
          <a:p>
            <a:pPr marL="0" indent="0">
              <a:buNone/>
            </a:pPr>
            <a:endParaRPr lang="cs-CZ"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20888"/>
            <a:ext cx="8208911" cy="4284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73158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424936" cy="6858000"/>
          </a:xfrm>
        </p:spPr>
        <p:txBody>
          <a:bodyPr>
            <a:normAutofit/>
          </a:bodyPr>
          <a:lstStyle/>
          <a:p>
            <a:pPr marL="0" indent="0">
              <a:buNone/>
            </a:pPr>
            <a:endParaRPr lang="cs-CZ" sz="1800" dirty="0" smtClean="0"/>
          </a:p>
          <a:p>
            <a:pPr marL="0" indent="0">
              <a:buNone/>
            </a:pPr>
            <a:r>
              <a:rPr lang="cs-CZ" sz="1800" dirty="0" smtClean="0"/>
              <a:t>Schéma </a:t>
            </a:r>
            <a:r>
              <a:rPr lang="cs-CZ" sz="1800" dirty="0"/>
              <a:t>bojového rozvinutí při čerpání znečištěné vody. Hydrant může </a:t>
            </a:r>
            <a:r>
              <a:rPr lang="cs-CZ" sz="1800" dirty="0" smtClean="0"/>
              <a:t>být nahrazen </a:t>
            </a:r>
            <a:r>
              <a:rPr lang="cs-CZ" sz="1800" dirty="0"/>
              <a:t>otevřeným zdrojem vody a přívodním vedením</a:t>
            </a:r>
            <a:r>
              <a:rPr lang="cs-CZ" sz="1800" dirty="0" smtClean="0"/>
              <a:t>:</a:t>
            </a:r>
          </a:p>
          <a:p>
            <a:pPr marL="0" indent="0">
              <a:buNone/>
            </a:pPr>
            <a:endParaRPr lang="cs-CZ" sz="1800" dirty="0"/>
          </a:p>
          <a:p>
            <a:pPr marL="0" indent="0">
              <a:buNone/>
            </a:pPr>
            <a:endParaRPr lang="cs-CZ"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43074"/>
            <a:ext cx="7848872" cy="4206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9761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fontScale="47500" lnSpcReduction="20000"/>
          </a:bodyPr>
          <a:lstStyle/>
          <a:p>
            <a:pPr marL="0" indent="0" algn="ctr">
              <a:buNone/>
            </a:pPr>
            <a:r>
              <a:rPr lang="cs-CZ" b="1" dirty="0"/>
              <a:t>Ochrana </a:t>
            </a:r>
            <a:endParaRPr lang="cs-CZ" dirty="0"/>
          </a:p>
          <a:p>
            <a:pPr marL="0" indent="0">
              <a:buNone/>
            </a:pPr>
            <a:r>
              <a:rPr lang="cs-CZ" sz="3400" b="1" dirty="0" smtClean="0">
                <a:solidFill>
                  <a:srgbClr val="FF0000"/>
                </a:solidFill>
              </a:rPr>
              <a:t> </a:t>
            </a:r>
            <a:r>
              <a:rPr lang="cs-CZ" sz="3400" dirty="0">
                <a:solidFill>
                  <a:srgbClr val="FF0000"/>
                </a:solidFill>
              </a:rPr>
              <a:t>Z hlediska taktiky jednotek při zásahu spočívá ochrana životů a zdraví hasičů před</a:t>
            </a:r>
          </a:p>
          <a:p>
            <a:pPr marL="0" indent="0">
              <a:buNone/>
            </a:pPr>
            <a:r>
              <a:rPr lang="cs-CZ" sz="3400" dirty="0">
                <a:solidFill>
                  <a:srgbClr val="FF0000"/>
                </a:solidFill>
              </a:rPr>
              <a:t>nebezpečím infekce v následujících zásadách:</a:t>
            </a:r>
          </a:p>
          <a:p>
            <a:r>
              <a:rPr lang="cs-CZ" sz="3400" dirty="0">
                <a:solidFill>
                  <a:srgbClr val="FF0000"/>
                </a:solidFill>
              </a:rPr>
              <a:t>a) je nutné vyhodnocovat rizika a používat ochranné prostředky odpovídající úrovni</a:t>
            </a:r>
          </a:p>
          <a:p>
            <a:r>
              <a:rPr lang="cs-CZ" sz="3400" dirty="0">
                <a:solidFill>
                  <a:srgbClr val="FF0000"/>
                </a:solidFill>
              </a:rPr>
              <a:t>tohoto rizika,</a:t>
            </a:r>
          </a:p>
          <a:p>
            <a:r>
              <a:rPr lang="cs-CZ" sz="3400" dirty="0">
                <a:solidFill>
                  <a:srgbClr val="FF0000"/>
                </a:solidFill>
              </a:rPr>
              <a:t>b) dodržovat základní hygienická pravidla, zásady dekontaminace a desinfekce,</a:t>
            </a:r>
          </a:p>
          <a:p>
            <a:r>
              <a:rPr lang="cs-CZ" sz="3400" dirty="0">
                <a:solidFill>
                  <a:srgbClr val="FF0000"/>
                </a:solidFill>
              </a:rPr>
              <a:t>c) zajistit nezávadnost potravin a pitné vody, umožnit vytvoření základních hygienických</a:t>
            </a:r>
          </a:p>
          <a:p>
            <a:r>
              <a:rPr lang="cs-CZ" sz="3400" dirty="0">
                <a:solidFill>
                  <a:srgbClr val="FF0000"/>
                </a:solidFill>
              </a:rPr>
              <a:t>podmínek na místě zásahu při výdeji stravy nebo nápojů (zvolit vhodné místo, připravit</a:t>
            </a:r>
          </a:p>
          <a:p>
            <a:r>
              <a:rPr lang="cs-CZ" sz="3400" dirty="0">
                <a:solidFill>
                  <a:srgbClr val="FF0000"/>
                </a:solidFill>
              </a:rPr>
              <a:t>prostředky pro základní osobní hygienu, odložení kontaminovaných oděvů mimo místo</a:t>
            </a:r>
          </a:p>
          <a:p>
            <a:r>
              <a:rPr lang="cs-CZ" sz="3400" dirty="0">
                <a:solidFill>
                  <a:srgbClr val="FF0000"/>
                </a:solidFill>
              </a:rPr>
              <a:t>stravování),</a:t>
            </a:r>
          </a:p>
          <a:p>
            <a:r>
              <a:rPr lang="pt-BR" sz="3400" dirty="0">
                <a:solidFill>
                  <a:srgbClr val="FF0000"/>
                </a:solidFill>
              </a:rPr>
              <a:t>d) doporučuje se preventivní očkování proti tetanu, hepatitidě B a klíšťové encefalitidě,</a:t>
            </a:r>
          </a:p>
          <a:p>
            <a:r>
              <a:rPr lang="cs-CZ" sz="3400" dirty="0">
                <a:solidFill>
                  <a:srgbClr val="FF0000"/>
                </a:solidFill>
              </a:rPr>
              <a:t>e) po zásazích v přírodním prostředí provádět kontrolu těla proti klíšťatům,</a:t>
            </a:r>
          </a:p>
          <a:p>
            <a:r>
              <a:rPr lang="cs-CZ" sz="3400" dirty="0">
                <a:solidFill>
                  <a:srgbClr val="FF0000"/>
                </a:solidFill>
              </a:rPr>
              <a:t>f) případná poranění co nejrychleji ošetřit vhodným desinfekčním a obvazovým</a:t>
            </a:r>
          </a:p>
          <a:p>
            <a:r>
              <a:rPr lang="cs-CZ" sz="3400" dirty="0">
                <a:solidFill>
                  <a:srgbClr val="FF0000"/>
                </a:solidFill>
              </a:rPr>
              <a:t>materiálem,</a:t>
            </a:r>
          </a:p>
          <a:p>
            <a:r>
              <a:rPr lang="cs-CZ" sz="3400" dirty="0">
                <a:solidFill>
                  <a:srgbClr val="FF0000"/>
                </a:solidFill>
              </a:rPr>
              <a:t>g) při napadení člověka zvířetem zajistit toto zvíře k dalšímu veterinárnímu vyšetření;</a:t>
            </a:r>
          </a:p>
          <a:p>
            <a:r>
              <a:rPr lang="cs-CZ" sz="3400" dirty="0">
                <a:solidFill>
                  <a:srgbClr val="FF0000"/>
                </a:solidFill>
              </a:rPr>
              <a:t>napadení člověka zvířetem je důvodem k utracení zvířete 1,</a:t>
            </a:r>
          </a:p>
          <a:p>
            <a:r>
              <a:rPr lang="cs-CZ" sz="3400" dirty="0">
                <a:solidFill>
                  <a:srgbClr val="FF0000"/>
                </a:solidFill>
              </a:rPr>
              <a:t>h) řádně zadokumentovat veškerá zranění a případná podezření z infekce,</a:t>
            </a:r>
          </a:p>
          <a:p>
            <a:r>
              <a:rPr lang="cs-CZ" sz="3400" dirty="0">
                <a:solidFill>
                  <a:srgbClr val="FF0000"/>
                </a:solidFill>
              </a:rPr>
              <a:t>i) dekontaminovat použité věcné prostředky, případně zajistit jejich bezpečnou likvidaci</a:t>
            </a:r>
            <a:r>
              <a:rPr lang="cs-CZ" sz="3400" dirty="0" smtClean="0">
                <a:solidFill>
                  <a:srgbClr val="FF0000"/>
                </a:solidFill>
              </a:rPr>
              <a:t>.</a:t>
            </a:r>
          </a:p>
          <a:p>
            <a:endParaRPr lang="cs-CZ" sz="3400" dirty="0"/>
          </a:p>
          <a:p>
            <a:pPr marL="0" indent="0">
              <a:buNone/>
            </a:pPr>
            <a:r>
              <a:rPr lang="pl-PL" sz="3400" dirty="0" smtClean="0">
                <a:solidFill>
                  <a:srgbClr val="00B050"/>
                </a:solidFill>
              </a:rPr>
              <a:t>Ochranné </a:t>
            </a:r>
            <a:r>
              <a:rPr lang="pl-PL" sz="3400" dirty="0">
                <a:solidFill>
                  <a:srgbClr val="00B050"/>
                </a:solidFill>
              </a:rPr>
              <a:t>prostředky a další zařízení:</a:t>
            </a:r>
          </a:p>
          <a:p>
            <a:r>
              <a:rPr lang="cs-CZ" sz="3400" dirty="0">
                <a:solidFill>
                  <a:srgbClr val="00B050"/>
                </a:solidFill>
              </a:rPr>
              <a:t>a) ochranné prostředky hasiče,</a:t>
            </a:r>
          </a:p>
          <a:p>
            <a:r>
              <a:rPr lang="cs-CZ" sz="3400" dirty="0">
                <a:solidFill>
                  <a:srgbClr val="00B050"/>
                </a:solidFill>
              </a:rPr>
              <a:t>b) proti vzdušným infekcím používat izolační dýchací přístroje nebo filtrační dýchací</a:t>
            </a:r>
          </a:p>
          <a:p>
            <a:r>
              <a:rPr lang="cs-CZ" sz="3400" dirty="0">
                <a:solidFill>
                  <a:srgbClr val="00B050"/>
                </a:solidFill>
              </a:rPr>
              <a:t>přístroje s vhodným filtrem, masky bez řádné desinfekce nepoužívat u více osob,</a:t>
            </a:r>
          </a:p>
          <a:p>
            <a:r>
              <a:rPr lang="cs-CZ" sz="3400" dirty="0">
                <a:solidFill>
                  <a:srgbClr val="00B050"/>
                </a:solidFill>
              </a:rPr>
              <a:t>c) při záchraně osob u dopravních nehod používat navíc pod pracovními ochrannými</a:t>
            </a:r>
          </a:p>
          <a:p>
            <a:r>
              <a:rPr lang="cs-CZ" sz="3400" dirty="0">
                <a:solidFill>
                  <a:srgbClr val="00B050"/>
                </a:solidFill>
              </a:rPr>
              <a:t>rukavicemi latexové nebo vinylové rukavice,</a:t>
            </a:r>
          </a:p>
          <a:p>
            <a:r>
              <a:rPr lang="cs-CZ" sz="3400" dirty="0">
                <a:solidFill>
                  <a:srgbClr val="00B050"/>
                </a:solidFill>
              </a:rPr>
              <a:t>d) zdravotnický materiál na ošetření poranění a správné poskytnutí první pomoci,</a:t>
            </a:r>
          </a:p>
          <a:p>
            <a:r>
              <a:rPr lang="cs-CZ" sz="3400" dirty="0">
                <a:solidFill>
                  <a:srgbClr val="00B050"/>
                </a:solidFill>
              </a:rPr>
              <a:t>e) ochranné pomůcky při poskytování první pomoci (rouška pro umělé dýchání apod.).</a:t>
            </a:r>
            <a:endParaRPr lang="it-IT" sz="3400" b="1" dirty="0">
              <a:solidFill>
                <a:srgbClr val="00B050"/>
              </a:solidFill>
            </a:endParaRPr>
          </a:p>
          <a:p>
            <a:endParaRPr lang="cs-CZ" sz="2000" dirty="0"/>
          </a:p>
        </p:txBody>
      </p:sp>
    </p:spTree>
    <p:extLst>
      <p:ext uri="{BB962C8B-B14F-4D97-AF65-F5344CB8AC3E}">
        <p14:creationId xmlns:p14="http://schemas.microsoft.com/office/powerpoint/2010/main" val="1011762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548680"/>
          </a:xfrm>
        </p:spPr>
        <p:txBody>
          <a:bodyPr>
            <a:normAutofit/>
          </a:bodyPr>
          <a:lstStyle/>
          <a:p>
            <a:r>
              <a:rPr lang="cs-CZ" sz="2000" b="1" dirty="0"/>
              <a:t>Nebezpečí intoxikace</a:t>
            </a:r>
            <a:endParaRPr lang="cs-CZ" sz="2000" dirty="0"/>
          </a:p>
        </p:txBody>
      </p:sp>
      <p:sp>
        <p:nvSpPr>
          <p:cNvPr id="3" name="Zástupný symbol pro obsah 2"/>
          <p:cNvSpPr>
            <a:spLocks noGrp="1"/>
          </p:cNvSpPr>
          <p:nvPr>
            <p:ph idx="1"/>
          </p:nvPr>
        </p:nvSpPr>
        <p:spPr>
          <a:xfrm>
            <a:off x="395536" y="404664"/>
            <a:ext cx="8291264" cy="6453336"/>
          </a:xfrm>
        </p:spPr>
        <p:txBody>
          <a:bodyPr>
            <a:normAutofit/>
          </a:bodyPr>
          <a:lstStyle/>
          <a:p>
            <a:pPr marL="0" indent="0">
              <a:buNone/>
            </a:pPr>
            <a:endParaRPr lang="cs-CZ" sz="1800" dirty="0" smtClean="0"/>
          </a:p>
          <a:p>
            <a:pPr marL="0" indent="0">
              <a:buNone/>
            </a:pPr>
            <a:r>
              <a:rPr lang="cs-CZ" sz="1800" dirty="0" smtClean="0"/>
              <a:t>Intoxikací </a:t>
            </a:r>
            <a:r>
              <a:rPr lang="cs-CZ" sz="1800" dirty="0"/>
              <a:t>se rozumí vniknutí toxické látky do organismu člověka. Při určitém množství</a:t>
            </a:r>
          </a:p>
          <a:p>
            <a:pPr marL="0" indent="0">
              <a:buNone/>
            </a:pPr>
            <a:r>
              <a:rPr lang="cs-CZ" sz="1800" dirty="0"/>
              <a:t>toxické látky v organismu nastane jeho otrava. Toxické látky mohou vniknout do</a:t>
            </a:r>
          </a:p>
          <a:p>
            <a:pPr marL="0" indent="0">
              <a:buNone/>
            </a:pPr>
            <a:r>
              <a:rPr lang="cs-CZ" sz="1800" dirty="0"/>
              <a:t>organismu následujícím způsobem:</a:t>
            </a:r>
          </a:p>
          <a:p>
            <a:r>
              <a:rPr lang="cs-CZ" sz="1800" dirty="0"/>
              <a:t>a) požitím,</a:t>
            </a:r>
          </a:p>
          <a:p>
            <a:r>
              <a:rPr lang="cs-CZ" sz="1800" dirty="0"/>
              <a:t>b) vdechnutím,</a:t>
            </a:r>
          </a:p>
          <a:p>
            <a:r>
              <a:rPr lang="cs-CZ" sz="1800" dirty="0"/>
              <a:t>c) poraněnou kůží nebo prostřednictvím poranění,</a:t>
            </a:r>
          </a:p>
          <a:p>
            <a:r>
              <a:rPr lang="cs-CZ" sz="1800" dirty="0"/>
              <a:t>d) potřísněním a vstřebáním kůží,</a:t>
            </a:r>
          </a:p>
          <a:p>
            <a:r>
              <a:rPr lang="cs-CZ" sz="1800" dirty="0"/>
              <a:t>e) sliznicemi</a:t>
            </a:r>
            <a:r>
              <a:rPr lang="cs-CZ" sz="1800" dirty="0" smtClean="0"/>
              <a:t>.</a:t>
            </a:r>
          </a:p>
          <a:p>
            <a:pPr marL="0" indent="0">
              <a:buNone/>
            </a:pPr>
            <a:endParaRPr lang="cs-CZ" sz="1800" dirty="0"/>
          </a:p>
          <a:p>
            <a:pPr marL="0" indent="0">
              <a:buNone/>
            </a:pPr>
            <a:r>
              <a:rPr lang="cs-CZ" sz="1800" dirty="0" smtClean="0"/>
              <a:t>Toxické </a:t>
            </a:r>
            <a:r>
              <a:rPr lang="cs-CZ" sz="1800" dirty="0"/>
              <a:t>látky působí na organismus člověka různými způsoby:</a:t>
            </a:r>
          </a:p>
          <a:p>
            <a:r>
              <a:rPr lang="cs-CZ" sz="1800" dirty="0"/>
              <a:t>a) na centrální nervový systém - ovlivňování dýchání, činnosti srdce, narkotické</a:t>
            </a:r>
          </a:p>
          <a:p>
            <a:r>
              <a:rPr lang="cs-CZ" sz="1800" dirty="0"/>
              <a:t>účinky, ochrnutí, ztráta některých smyslů atd.,</a:t>
            </a:r>
          </a:p>
          <a:p>
            <a:r>
              <a:rPr lang="cs-CZ" sz="1800" dirty="0"/>
              <a:t>b) na krev a krvotvorné orgány - vazba na kyslík v krvi, vliv na funkci krvetvorných</a:t>
            </a:r>
          </a:p>
          <a:p>
            <a:r>
              <a:rPr lang="cs-CZ" sz="1800" dirty="0"/>
              <a:t>orgánů,</a:t>
            </a:r>
          </a:p>
          <a:p>
            <a:r>
              <a:rPr lang="pt-BR" sz="1800" dirty="0"/>
              <a:t>c) na trávicí systém - zvracení, bolesti a průjmy,</a:t>
            </a:r>
          </a:p>
          <a:p>
            <a:r>
              <a:rPr lang="cs-CZ" sz="1800" dirty="0"/>
              <a:t>d) na sliznice a tkáně - poškození, silné bolesti (viz </a:t>
            </a:r>
            <a:r>
              <a:rPr lang="cs-CZ" sz="1800" i="1" dirty="0"/>
              <a:t>nebezpečí poleptání</a:t>
            </a:r>
            <a:r>
              <a:rPr lang="cs-CZ" sz="1800" dirty="0"/>
              <a:t>).</a:t>
            </a:r>
          </a:p>
        </p:txBody>
      </p:sp>
    </p:spTree>
    <p:extLst>
      <p:ext uri="{BB962C8B-B14F-4D97-AF65-F5344CB8AC3E}">
        <p14:creationId xmlns:p14="http://schemas.microsoft.com/office/powerpoint/2010/main" val="1572223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000" b="1" u="sng" dirty="0"/>
              <a:t>MV-generální ředitelství HZS ČR</a:t>
            </a:r>
            <a:br>
              <a:rPr lang="cs-CZ" sz="2000" b="1" u="sng" dirty="0"/>
            </a:br>
            <a:r>
              <a:rPr lang="cs-CZ" sz="2000" b="1" u="sng" dirty="0"/>
              <a:t>Č.j. MV-135022-2/PO-IZS-2017</a:t>
            </a:r>
            <a:br>
              <a:rPr lang="cs-CZ" sz="2000" b="1" u="sng" dirty="0"/>
            </a:br>
            <a:endParaRPr lang="cs-CZ" sz="2000" dirty="0"/>
          </a:p>
        </p:txBody>
      </p:sp>
      <p:sp>
        <p:nvSpPr>
          <p:cNvPr id="3" name="Zástupný symbol pro obsah 2"/>
          <p:cNvSpPr>
            <a:spLocks noGrp="1"/>
          </p:cNvSpPr>
          <p:nvPr>
            <p:ph idx="1"/>
          </p:nvPr>
        </p:nvSpPr>
        <p:spPr/>
        <p:txBody>
          <a:bodyPr>
            <a:normAutofit/>
          </a:bodyPr>
          <a:lstStyle/>
          <a:p>
            <a:pPr marL="0" indent="0" algn="ctr">
              <a:buNone/>
            </a:pPr>
            <a:r>
              <a:rPr lang="cs-CZ" sz="2000" u="sng" dirty="0"/>
              <a:t>Oznámení </a:t>
            </a:r>
            <a:endParaRPr lang="cs-CZ" sz="2000" b="1" u="sng" dirty="0"/>
          </a:p>
          <a:p>
            <a:pPr marL="0" indent="0" algn="ctr">
              <a:buNone/>
            </a:pPr>
            <a:r>
              <a:rPr lang="cs-CZ" sz="2000" u="sng" dirty="0"/>
              <a:t>náměstka generálního ředitele Hasičského záchranného sboru České republiky pro IZS a operační řízení </a:t>
            </a:r>
            <a:endParaRPr lang="cs-CZ" sz="2000" b="1" u="sng" dirty="0"/>
          </a:p>
          <a:p>
            <a:pPr marL="0" indent="0" algn="ctr">
              <a:buNone/>
            </a:pPr>
            <a:r>
              <a:rPr lang="cs-CZ" sz="2000" b="1" u="sng" dirty="0"/>
              <a:t>Na základě Pokynu generálního ředitele HZS ČR č. 57/2013, kterým se stanoví základní zaměření pravidelné odborné přípravy jednotek požární ochrany a příslušníků v jednotkách Hasičského záchranného sboru ČR, vyhlašuji:</a:t>
            </a:r>
          </a:p>
          <a:p>
            <a:pPr marL="0" indent="0">
              <a:buNone/>
            </a:pPr>
            <a:r>
              <a:rPr lang="cs-CZ" sz="2000" b="1" dirty="0"/>
              <a:t> </a:t>
            </a:r>
            <a:endParaRPr lang="cs-CZ" sz="2000" b="1" u="sng" dirty="0"/>
          </a:p>
          <a:p>
            <a:pPr marL="0" indent="0">
              <a:buNone/>
            </a:pPr>
            <a:r>
              <a:rPr lang="cs-CZ" sz="2000" b="1" dirty="0"/>
              <a:t> </a:t>
            </a:r>
            <a:endParaRPr lang="cs-CZ" sz="2000" b="1" u="sng" dirty="0"/>
          </a:p>
          <a:p>
            <a:pPr marL="0" indent="0">
              <a:buNone/>
            </a:pPr>
            <a:r>
              <a:rPr lang="cs-CZ" sz="2000" b="1" dirty="0"/>
              <a:t>Témata, která mají být v roce 2018 proškolena v rámci pravidelné odborné přípravy členů jednotek SDH obcí a členů jednotek SDH podniků:</a:t>
            </a:r>
            <a:endParaRPr lang="cs-CZ" sz="2000" dirty="0"/>
          </a:p>
          <a:p>
            <a:pPr marL="0" indent="0">
              <a:buNone/>
            </a:pPr>
            <a:r>
              <a:rPr lang="cs-CZ" sz="2000" b="1" dirty="0"/>
              <a:t> </a:t>
            </a:r>
            <a:endParaRPr lang="cs-CZ" sz="2000" dirty="0"/>
          </a:p>
          <a:p>
            <a:endParaRPr lang="cs-CZ" sz="2000" dirty="0"/>
          </a:p>
        </p:txBody>
      </p:sp>
    </p:spTree>
    <p:extLst>
      <p:ext uri="{BB962C8B-B14F-4D97-AF65-F5344CB8AC3E}">
        <p14:creationId xmlns:p14="http://schemas.microsoft.com/office/powerpoint/2010/main" val="3020389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a:bodyPr>
          <a:lstStyle/>
          <a:p>
            <a:pPr marL="0" indent="0">
              <a:buNone/>
            </a:pPr>
            <a:r>
              <a:rPr lang="pt-BR" sz="1600" dirty="0">
                <a:solidFill>
                  <a:srgbClr val="FF0000"/>
                </a:solidFill>
              </a:rPr>
              <a:t>Příznaky intoxikace se mohou projevit:</a:t>
            </a:r>
          </a:p>
          <a:p>
            <a:r>
              <a:rPr lang="cs-CZ" sz="1600" dirty="0">
                <a:solidFill>
                  <a:srgbClr val="FF0000"/>
                </a:solidFill>
              </a:rPr>
              <a:t>a) změnou barvy pokožky,</a:t>
            </a:r>
          </a:p>
          <a:p>
            <a:r>
              <a:rPr lang="cs-CZ" sz="1600" dirty="0">
                <a:solidFill>
                  <a:srgbClr val="FF0000"/>
                </a:solidFill>
              </a:rPr>
              <a:t>b) bolestmi břicha, hlavy,</a:t>
            </a:r>
          </a:p>
          <a:p>
            <a:r>
              <a:rPr lang="cs-CZ" sz="1600" dirty="0">
                <a:solidFill>
                  <a:srgbClr val="FF0000"/>
                </a:solidFill>
              </a:rPr>
              <a:t>c) nevolností, zvracením, průjmy, pocením,</a:t>
            </a:r>
          </a:p>
          <a:p>
            <a:r>
              <a:rPr lang="cs-CZ" sz="1600" dirty="0">
                <a:solidFill>
                  <a:srgbClr val="FF0000"/>
                </a:solidFill>
              </a:rPr>
              <a:t>d) dráždivým kašlem, dušením, těžkým dýcháním,</a:t>
            </a:r>
          </a:p>
          <a:p>
            <a:r>
              <a:rPr lang="cs-CZ" sz="1600" dirty="0">
                <a:solidFill>
                  <a:srgbClr val="FF0000"/>
                </a:solidFill>
              </a:rPr>
              <a:t>e) křečemi, třesem,</a:t>
            </a:r>
          </a:p>
          <a:p>
            <a:r>
              <a:rPr lang="cs-CZ" sz="1600" dirty="0">
                <a:solidFill>
                  <a:srgbClr val="FF0000"/>
                </a:solidFill>
              </a:rPr>
              <a:t>f) blouzněním,</a:t>
            </a:r>
          </a:p>
          <a:p>
            <a:r>
              <a:rPr lang="cs-CZ" sz="1600" dirty="0">
                <a:solidFill>
                  <a:srgbClr val="FF0000"/>
                </a:solidFill>
              </a:rPr>
              <a:t>g) příznaky šoku,</a:t>
            </a:r>
          </a:p>
          <a:p>
            <a:r>
              <a:rPr lang="cs-CZ" sz="1600" dirty="0">
                <a:solidFill>
                  <a:srgbClr val="FF0000"/>
                </a:solidFill>
              </a:rPr>
              <a:t>h) ztrátou vědomí,</a:t>
            </a:r>
          </a:p>
          <a:p>
            <a:r>
              <a:rPr lang="cs-CZ" sz="1600" dirty="0">
                <a:solidFill>
                  <a:srgbClr val="FF0000"/>
                </a:solidFill>
              </a:rPr>
              <a:t>i) poškozením tkání a sliznic,</a:t>
            </a:r>
          </a:p>
          <a:p>
            <a:r>
              <a:rPr lang="cs-CZ" sz="1600" dirty="0">
                <a:solidFill>
                  <a:srgbClr val="FF0000"/>
                </a:solidFill>
              </a:rPr>
              <a:t>j) světloplachostí,</a:t>
            </a:r>
          </a:p>
          <a:p>
            <a:r>
              <a:rPr lang="cs-CZ" sz="1600" dirty="0">
                <a:solidFill>
                  <a:srgbClr val="FF0000"/>
                </a:solidFill>
              </a:rPr>
              <a:t>k) střídavými pocity tepla a chladu,</a:t>
            </a:r>
          </a:p>
          <a:p>
            <a:r>
              <a:rPr lang="cs-CZ" sz="1600" dirty="0">
                <a:solidFill>
                  <a:srgbClr val="FF0000"/>
                </a:solidFill>
              </a:rPr>
              <a:t>l) zúžením zornic,</a:t>
            </a:r>
          </a:p>
          <a:p>
            <a:r>
              <a:rPr lang="cs-CZ" sz="1600" dirty="0">
                <a:solidFill>
                  <a:srgbClr val="FF0000"/>
                </a:solidFill>
              </a:rPr>
              <a:t>m) ochrnutí dýchacích svalů,</a:t>
            </a:r>
          </a:p>
          <a:p>
            <a:r>
              <a:rPr lang="cs-CZ" sz="1600" dirty="0">
                <a:solidFill>
                  <a:srgbClr val="FF0000"/>
                </a:solidFill>
              </a:rPr>
              <a:t>n) působením na centrální nervový systém doprovázeným úzkostí a stresem,</a:t>
            </a:r>
          </a:p>
          <a:p>
            <a:r>
              <a:rPr lang="cs-CZ" sz="1600" dirty="0">
                <a:solidFill>
                  <a:srgbClr val="FF0000"/>
                </a:solidFill>
              </a:rPr>
              <a:t>o) zvýšenou produkcí slin, výtokem z nosu,</a:t>
            </a:r>
          </a:p>
          <a:p>
            <a:r>
              <a:rPr lang="cs-CZ" sz="1600" dirty="0">
                <a:solidFill>
                  <a:srgbClr val="FF0000"/>
                </a:solidFill>
              </a:rPr>
              <a:t>p) nekontrolovaným uvolněním moči a výkalů,</a:t>
            </a:r>
          </a:p>
          <a:p>
            <a:r>
              <a:rPr lang="cs-CZ" sz="1600" dirty="0">
                <a:solidFill>
                  <a:srgbClr val="FF0000"/>
                </a:solidFill>
              </a:rPr>
              <a:t>q) rozsáhlými puchýři naplněnými tekutinou s nebezpečím infekce</a:t>
            </a:r>
            <a:r>
              <a:rPr lang="cs-CZ" sz="1600" dirty="0" smtClean="0">
                <a:solidFill>
                  <a:srgbClr val="FF0000"/>
                </a:solidFill>
              </a:rPr>
              <a:t>.</a:t>
            </a:r>
          </a:p>
          <a:p>
            <a:endParaRPr lang="cs-CZ" sz="1600" dirty="0"/>
          </a:p>
          <a:p>
            <a:pPr marL="0" indent="0">
              <a:buNone/>
            </a:pPr>
            <a:r>
              <a:rPr lang="cs-CZ" sz="1600" dirty="0" smtClean="0"/>
              <a:t>Příznaky </a:t>
            </a:r>
            <a:r>
              <a:rPr lang="cs-CZ" sz="1600" dirty="0"/>
              <a:t>intoxikace se nemusí projevit bezprostředně po kontaminaci toxickou látkou,</a:t>
            </a:r>
          </a:p>
          <a:p>
            <a:pPr marL="0" indent="0">
              <a:buNone/>
            </a:pPr>
            <a:r>
              <a:rPr lang="cs-CZ" sz="1600" dirty="0"/>
              <a:t>ale po určité době, tzv. době latence. Příznaky a účinky toxické látky jsou </a:t>
            </a:r>
            <a:r>
              <a:rPr lang="cs-CZ" sz="1600" dirty="0" smtClean="0"/>
              <a:t>spojeny</a:t>
            </a:r>
          </a:p>
          <a:p>
            <a:pPr marL="0" indent="0">
              <a:buNone/>
            </a:pPr>
            <a:r>
              <a:rPr lang="cs-CZ" sz="1600" dirty="0"/>
              <a:t>s množstvím toxické látky, které kontaminovalo organismus, dobou působení a odolností</a:t>
            </a:r>
          </a:p>
          <a:p>
            <a:pPr marL="0" indent="0">
              <a:buNone/>
            </a:pPr>
            <a:r>
              <a:rPr lang="cs-CZ" sz="1600" dirty="0"/>
              <a:t>každého člověka.</a:t>
            </a:r>
          </a:p>
        </p:txBody>
      </p:sp>
    </p:spTree>
    <p:extLst>
      <p:ext uri="{BB962C8B-B14F-4D97-AF65-F5344CB8AC3E}">
        <p14:creationId xmlns:p14="http://schemas.microsoft.com/office/powerpoint/2010/main" val="2899864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764704"/>
          </a:xfrm>
        </p:spPr>
        <p:txBody>
          <a:bodyPr>
            <a:normAutofit/>
          </a:bodyPr>
          <a:lstStyle/>
          <a:p>
            <a:r>
              <a:rPr lang="cs-CZ" sz="2000" b="1" dirty="0"/>
              <a:t>Dekontaminace,</a:t>
            </a:r>
            <a:br>
              <a:rPr lang="cs-CZ" sz="2000" b="1" dirty="0"/>
            </a:br>
            <a:r>
              <a:rPr lang="cs-CZ" sz="2000" b="1" dirty="0"/>
              <a:t>dekontaminační prostor</a:t>
            </a:r>
            <a:endParaRPr lang="cs-CZ" sz="2000" dirty="0"/>
          </a:p>
        </p:txBody>
      </p:sp>
      <p:sp>
        <p:nvSpPr>
          <p:cNvPr id="3" name="Zástupný symbol pro obsah 2"/>
          <p:cNvSpPr>
            <a:spLocks noGrp="1"/>
          </p:cNvSpPr>
          <p:nvPr>
            <p:ph idx="1"/>
          </p:nvPr>
        </p:nvSpPr>
        <p:spPr>
          <a:xfrm>
            <a:off x="467544" y="764704"/>
            <a:ext cx="8219256" cy="6093296"/>
          </a:xfrm>
        </p:spPr>
        <p:txBody>
          <a:bodyPr>
            <a:normAutofit fontScale="92500" lnSpcReduction="20000"/>
          </a:bodyPr>
          <a:lstStyle/>
          <a:p>
            <a:pPr marL="0" indent="0">
              <a:buNone/>
            </a:pPr>
            <a:r>
              <a:rPr lang="cs-CZ" sz="1600" b="1" dirty="0"/>
              <a:t>Dekontaminace je soubor metod, postupů, organizačního zabezpečení a </a:t>
            </a:r>
            <a:r>
              <a:rPr lang="cs-CZ" sz="1600" b="1" dirty="0" smtClean="0"/>
              <a:t>prostředků k </a:t>
            </a:r>
            <a:r>
              <a:rPr lang="cs-CZ" sz="1600" b="1" dirty="0"/>
              <a:t>účinnému odstranění nebezpečné látky (dále též „kontaminant“). </a:t>
            </a:r>
            <a:r>
              <a:rPr lang="cs-CZ" sz="1600" dirty="0"/>
              <a:t>Vzhledem k tomu, </a:t>
            </a:r>
            <a:r>
              <a:rPr lang="cs-CZ" sz="1600" dirty="0" smtClean="0"/>
              <a:t>že úplné </a:t>
            </a:r>
            <a:r>
              <a:rPr lang="cs-CZ" sz="1600" dirty="0"/>
              <a:t>odstranění kontaminantu není možné (zůstává tzv. zbytková kontaminace), </a:t>
            </a:r>
            <a:r>
              <a:rPr lang="cs-CZ" sz="1600" dirty="0" smtClean="0"/>
              <a:t>rozumí se </a:t>
            </a:r>
            <a:r>
              <a:rPr lang="cs-CZ" sz="1600" dirty="0"/>
              <a:t>dekontaminací snížení škodlivého účinku kontaminantu na takovou bezpečnou </a:t>
            </a:r>
            <a:r>
              <a:rPr lang="cs-CZ" sz="1600" dirty="0" smtClean="0"/>
              <a:t>úroveň, která </a:t>
            </a:r>
            <a:r>
              <a:rPr lang="cs-CZ" sz="1600" dirty="0"/>
              <a:t>neohrožuje zdraví a život osob a zvířat. Dekontaminační proces končí </a:t>
            </a:r>
            <a:r>
              <a:rPr lang="cs-CZ" sz="1600" dirty="0" smtClean="0"/>
              <a:t>likvidací dekontaminačního </a:t>
            </a:r>
            <a:r>
              <a:rPr lang="cs-CZ" sz="1600" dirty="0"/>
              <a:t>stanoviště, odpadní vody po dekontaminaci a </a:t>
            </a:r>
            <a:r>
              <a:rPr lang="cs-CZ" sz="1600" dirty="0" smtClean="0"/>
              <a:t>kontaminovaných věcných </a:t>
            </a:r>
            <a:r>
              <a:rPr lang="cs-CZ" sz="1600" dirty="0"/>
              <a:t>prostředků</a:t>
            </a:r>
            <a:r>
              <a:rPr lang="cs-CZ" sz="1600" dirty="0" smtClean="0"/>
              <a:t>.</a:t>
            </a:r>
          </a:p>
          <a:p>
            <a:pPr marL="0" indent="0">
              <a:buNone/>
            </a:pPr>
            <a:endParaRPr lang="cs-CZ" sz="1600" dirty="0"/>
          </a:p>
          <a:p>
            <a:pPr marL="0" indent="0">
              <a:buNone/>
            </a:pPr>
            <a:r>
              <a:rPr lang="cs-CZ" sz="1600" b="1" dirty="0" smtClean="0"/>
              <a:t>V </a:t>
            </a:r>
            <a:r>
              <a:rPr lang="cs-CZ" sz="1600" b="1" dirty="0"/>
              <a:t>případě nebezpečí z prodlení není důvod odkládat záchranné práce vedoucí k záchraně</a:t>
            </a:r>
          </a:p>
          <a:p>
            <a:pPr marL="0" indent="0">
              <a:buNone/>
            </a:pPr>
            <a:r>
              <a:rPr lang="cs-CZ" sz="1600" b="1" dirty="0"/>
              <a:t>životů kvůli kontaminaci nebo neprovedené dekontaminaci.</a:t>
            </a:r>
          </a:p>
          <a:p>
            <a:pPr marL="0" indent="0">
              <a:buNone/>
            </a:pPr>
            <a:endParaRPr lang="cs-CZ" sz="1600" dirty="0" smtClean="0"/>
          </a:p>
          <a:p>
            <a:pPr marL="0" indent="0">
              <a:buNone/>
            </a:pPr>
            <a:r>
              <a:rPr lang="cs-CZ" sz="1600" b="1" dirty="0" smtClean="0"/>
              <a:t>Poskytnutí </a:t>
            </a:r>
            <a:r>
              <a:rPr lang="cs-CZ" sz="1600" b="1" dirty="0"/>
              <a:t>přednemocniční neodkladné péče osobám v přímém ohrožení života nebo se</a:t>
            </a:r>
          </a:p>
          <a:p>
            <a:pPr marL="0" indent="0">
              <a:buNone/>
            </a:pPr>
            <a:r>
              <a:rPr lang="cs-CZ" sz="1600" b="1" dirty="0"/>
              <a:t>závažným postižením zdraví1 a jejich transport do nemocnice je preferováno </a:t>
            </a:r>
            <a:r>
              <a:rPr lang="cs-CZ" sz="1600" b="1" dirty="0" smtClean="0"/>
              <a:t>před dekontaminací</a:t>
            </a:r>
            <a:r>
              <a:rPr lang="cs-CZ" sz="1600" dirty="0"/>
              <a:t>.</a:t>
            </a:r>
          </a:p>
          <a:p>
            <a:pPr marL="0" indent="0">
              <a:buNone/>
            </a:pPr>
            <a:endParaRPr lang="cs-CZ" sz="1600" dirty="0" smtClean="0"/>
          </a:p>
          <a:p>
            <a:pPr marL="0" indent="0">
              <a:buNone/>
            </a:pPr>
            <a:r>
              <a:rPr lang="cs-CZ" sz="1600" b="1" dirty="0" smtClean="0"/>
              <a:t>Jednotky </a:t>
            </a:r>
            <a:r>
              <a:rPr lang="cs-CZ" sz="1600" b="1" dirty="0"/>
              <a:t>provádějí dekontaminaci:</a:t>
            </a:r>
          </a:p>
          <a:p>
            <a:r>
              <a:rPr lang="cs-CZ" sz="1600" dirty="0"/>
              <a:t>a) zasahujících,</a:t>
            </a:r>
          </a:p>
          <a:p>
            <a:r>
              <a:rPr lang="cs-CZ" sz="1600" dirty="0"/>
              <a:t>b) osob zasažených nebezpečnou látkou,</a:t>
            </a:r>
          </a:p>
          <a:p>
            <a:r>
              <a:rPr lang="cs-CZ" sz="1600" dirty="0"/>
              <a:t>c) vnějšího povrchu techniky,</a:t>
            </a:r>
          </a:p>
          <a:p>
            <a:r>
              <a:rPr lang="cs-CZ" sz="1600" dirty="0"/>
              <a:t>d) transportních obalů s uloženými věcnými prostředky,</a:t>
            </a:r>
          </a:p>
          <a:p>
            <a:r>
              <a:rPr lang="pt-BR" sz="1600" dirty="0"/>
              <a:t>e) věcných prostředků, které se nevejdou do transportních obalů.</a:t>
            </a:r>
          </a:p>
          <a:p>
            <a:r>
              <a:rPr lang="cs-CZ" sz="1600" dirty="0"/>
              <a:t>5) Jednotky neprovádějí dekontaminaci:</a:t>
            </a:r>
          </a:p>
          <a:p>
            <a:r>
              <a:rPr lang="cs-CZ" sz="1600" dirty="0"/>
              <a:t>a) objektů a terénu ve smyslu asanace, celkové nebo závěrečné dekontaminace (např.</a:t>
            </a:r>
          </a:p>
          <a:p>
            <a:r>
              <a:rPr lang="cs-CZ" sz="1600" dirty="0"/>
              <a:t>v případě vysoce nakažlivých nemocí provádí ohniskovou ochrannou dezinfekci</a:t>
            </a:r>
          </a:p>
          <a:p>
            <a:r>
              <a:rPr lang="cs-CZ" sz="1600" dirty="0"/>
              <a:t>zdravotní ústav),</a:t>
            </a:r>
          </a:p>
          <a:p>
            <a:r>
              <a:rPr lang="cs-CZ" sz="1600" dirty="0"/>
              <a:t>b) hospodářských ani domácích zvířat,</a:t>
            </a:r>
          </a:p>
          <a:p>
            <a:r>
              <a:rPr lang="cs-CZ" sz="1600" dirty="0"/>
              <a:t>c) cenností, výpočetní techniky apod.,</a:t>
            </a:r>
          </a:p>
          <a:p>
            <a:r>
              <a:rPr lang="cs-CZ" sz="1600" dirty="0"/>
              <a:t>d) dokladů,</a:t>
            </a:r>
          </a:p>
          <a:p>
            <a:r>
              <a:rPr lang="cs-CZ" sz="1600" dirty="0"/>
              <a:t>e) zbraní.</a:t>
            </a:r>
          </a:p>
        </p:txBody>
      </p:sp>
    </p:spTree>
    <p:extLst>
      <p:ext uri="{BB962C8B-B14F-4D97-AF65-F5344CB8AC3E}">
        <p14:creationId xmlns:p14="http://schemas.microsoft.com/office/powerpoint/2010/main" val="2563251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Autofit/>
          </a:bodyPr>
          <a:lstStyle/>
          <a:p>
            <a:pPr marL="0" indent="0">
              <a:buNone/>
            </a:pPr>
            <a:r>
              <a:rPr lang="cs-CZ" sz="1600" dirty="0"/>
              <a:t>Podle druhu kontaminantu spadá rozhodnutí o dalším postupu v případech uvedených</a:t>
            </a:r>
          </a:p>
          <a:p>
            <a:pPr marL="0" indent="0">
              <a:buNone/>
            </a:pPr>
            <a:r>
              <a:rPr lang="cs-CZ" sz="1600" dirty="0"/>
              <a:t>v bodě 5) do kompetence příslušných správních úřadů.</a:t>
            </a:r>
          </a:p>
          <a:p>
            <a:pPr marL="0" indent="0">
              <a:buNone/>
            </a:pPr>
            <a:r>
              <a:rPr lang="pl-PL" sz="1600" b="1" dirty="0" smtClean="0"/>
              <a:t>Dekontaminaci </a:t>
            </a:r>
            <a:r>
              <a:rPr lang="pl-PL" sz="1600" b="1" dirty="0"/>
              <a:t>zdrojů kontaminace v objektech a terénu provádí jednotky</a:t>
            </a:r>
          </a:p>
          <a:p>
            <a:r>
              <a:rPr lang="cs-CZ" sz="1600" dirty="0"/>
              <a:t>a) pro zamezení šíření kontaminace,</a:t>
            </a:r>
          </a:p>
          <a:p>
            <a:r>
              <a:rPr lang="cs-CZ" sz="1600" dirty="0"/>
              <a:t>b) pro zamezení sekundární kontaminace,</a:t>
            </a:r>
          </a:p>
          <a:p>
            <a:r>
              <a:rPr lang="cs-CZ" sz="1600" dirty="0"/>
              <a:t>c) hrozí-li nebezpečí z prodlení a nemůže-li tuto činnost provést pověřená odborně</a:t>
            </a:r>
          </a:p>
          <a:p>
            <a:pPr marL="0" indent="0">
              <a:buNone/>
            </a:pPr>
            <a:r>
              <a:rPr lang="cs-CZ" sz="1600" dirty="0" smtClean="0"/>
              <a:t>             způsobilá </a:t>
            </a:r>
            <a:r>
              <a:rPr lang="cs-CZ" sz="1600" dirty="0"/>
              <a:t>organizace</a:t>
            </a:r>
            <a:r>
              <a:rPr lang="cs-CZ" sz="1600" dirty="0" smtClean="0"/>
              <a:t>.</a:t>
            </a:r>
          </a:p>
          <a:p>
            <a:pPr marL="0" indent="0">
              <a:buNone/>
            </a:pPr>
            <a:r>
              <a:rPr lang="cs-CZ" sz="1600" b="1" dirty="0" smtClean="0"/>
              <a:t>Podle </a:t>
            </a:r>
            <a:r>
              <a:rPr lang="cs-CZ" sz="1600" b="1" dirty="0"/>
              <a:t>druhu odstraňovaných látek se dekontaminace dělí zejména na:</a:t>
            </a:r>
          </a:p>
          <a:p>
            <a:r>
              <a:rPr lang="pl-PL" sz="1600" dirty="0"/>
              <a:t>a) detoxikaci u látek chemických,</a:t>
            </a:r>
          </a:p>
          <a:p>
            <a:r>
              <a:rPr lang="cs-CZ" sz="1600" dirty="0"/>
              <a:t>b) dezaktivaci u radioaktivních látek,</a:t>
            </a:r>
          </a:p>
          <a:p>
            <a:r>
              <a:rPr lang="cs-CZ" sz="1600" dirty="0"/>
              <a:t>c) dezinfekci u biologických látek (dále jen „B-agens</a:t>
            </a:r>
            <a:r>
              <a:rPr lang="cs-CZ" sz="1600" dirty="0" smtClean="0"/>
              <a:t>“).</a:t>
            </a:r>
          </a:p>
          <a:p>
            <a:pPr marL="0" indent="0">
              <a:buNone/>
            </a:pPr>
            <a:r>
              <a:rPr lang="cs-CZ" sz="1600" b="1" dirty="0" smtClean="0"/>
              <a:t>Podle </a:t>
            </a:r>
            <a:r>
              <a:rPr lang="cs-CZ" sz="1600" b="1" dirty="0"/>
              <a:t>toho, kde se provádí dekontaminace zasahujících, dekontaminace obyvatelstva nebo</a:t>
            </a:r>
          </a:p>
          <a:p>
            <a:pPr marL="0" indent="0">
              <a:buNone/>
            </a:pPr>
            <a:r>
              <a:rPr lang="cs-CZ" sz="1600" b="1" dirty="0"/>
              <a:t>dekontaminace techniky rozdělujeme:</a:t>
            </a:r>
          </a:p>
          <a:p>
            <a:r>
              <a:rPr lang="cs-CZ" sz="1600" dirty="0"/>
              <a:t>a) stanoviště dekontaminace zasahujících (dále jen „SDZ“),</a:t>
            </a:r>
          </a:p>
          <a:p>
            <a:r>
              <a:rPr lang="pl-PL" sz="1600" dirty="0"/>
              <a:t>b) stanoviště dekontaminace osob („SDO“),</a:t>
            </a:r>
          </a:p>
          <a:p>
            <a:r>
              <a:rPr lang="cs-CZ" sz="1600" dirty="0"/>
              <a:t>c) stanoviště dekontaminace techniky („SDT</a:t>
            </a:r>
            <a:r>
              <a:rPr lang="cs-CZ" sz="1600" dirty="0" smtClean="0"/>
              <a:t>“).</a:t>
            </a:r>
            <a:endParaRPr lang="pl-PL" sz="1600" dirty="0" smtClean="0"/>
          </a:p>
          <a:p>
            <a:pPr marL="0" indent="0">
              <a:buNone/>
            </a:pPr>
            <a:r>
              <a:rPr lang="pl-PL" sz="1600" b="1" dirty="0" smtClean="0"/>
              <a:t>Metody </a:t>
            </a:r>
            <a:r>
              <a:rPr lang="pl-PL" sz="1600" b="1" dirty="0"/>
              <a:t>dekontaminace se rozdělují na:</a:t>
            </a:r>
          </a:p>
          <a:p>
            <a:r>
              <a:rPr lang="cs-CZ" sz="1600" dirty="0"/>
              <a:t>a) mechanické – odsávání, smývání, otírání,</a:t>
            </a:r>
          </a:p>
          <a:p>
            <a:r>
              <a:rPr lang="cs-CZ" sz="1600" dirty="0"/>
              <a:t>b) fyzikální – odpařování, sorpce, ředění,</a:t>
            </a:r>
          </a:p>
          <a:p>
            <a:r>
              <a:rPr lang="cs-CZ" sz="1600" dirty="0"/>
              <a:t>c) chemické – reakce kontaminantu s vhodným dekontaminačním činidlem, při níž</a:t>
            </a:r>
          </a:p>
          <a:p>
            <a:r>
              <a:rPr lang="cs-CZ" sz="1600" dirty="0"/>
              <a:t>dochází buď k rozložení látky (odbourání) nebo přeměně na podstatně méně toxické</a:t>
            </a:r>
          </a:p>
          <a:p>
            <a:r>
              <a:rPr lang="cs-CZ" sz="1600" dirty="0"/>
              <a:t>produkty, případně přeměně na sloučeninu nebo formu sloučeniny, jejíž odstranění je</a:t>
            </a:r>
          </a:p>
          <a:p>
            <a:r>
              <a:rPr lang="cs-CZ" sz="1600" dirty="0"/>
              <a:t>snadnější, případně usmrcení mikroorganismů,</a:t>
            </a:r>
          </a:p>
          <a:p>
            <a:r>
              <a:rPr lang="cs-CZ" sz="1600" dirty="0"/>
              <a:t>d) kombinace výše uvedených metod</a:t>
            </a:r>
            <a:r>
              <a:rPr lang="cs-CZ" sz="1600" dirty="0" smtClean="0"/>
              <a:t>.</a:t>
            </a:r>
            <a:endParaRPr lang="cs-CZ" sz="1600" dirty="0"/>
          </a:p>
        </p:txBody>
      </p:sp>
    </p:spTree>
    <p:extLst>
      <p:ext uri="{BB962C8B-B14F-4D97-AF65-F5344CB8AC3E}">
        <p14:creationId xmlns:p14="http://schemas.microsoft.com/office/powerpoint/2010/main" val="2845989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a:bodyPr>
          <a:lstStyle/>
          <a:p>
            <a:pPr marL="0" indent="0">
              <a:buNone/>
            </a:pPr>
            <a:endParaRPr lang="cs-CZ" sz="1600" dirty="0" smtClean="0"/>
          </a:p>
          <a:p>
            <a:pPr marL="0" indent="0">
              <a:buNone/>
            </a:pPr>
            <a:r>
              <a:rPr lang="cs-CZ" sz="1600" b="1" dirty="0" smtClean="0"/>
              <a:t>Podle </a:t>
            </a:r>
            <a:r>
              <a:rPr lang="cs-CZ" sz="1600" b="1" dirty="0"/>
              <a:t>provedení se dekontaminace dělí na:</a:t>
            </a:r>
          </a:p>
          <a:p>
            <a:r>
              <a:rPr lang="cs-CZ" sz="1600" dirty="0"/>
              <a:t>a) suchý způsob – mechanické metody, např. odsávání, otírání za sucha nebo prosté</a:t>
            </a:r>
          </a:p>
          <a:p>
            <a:r>
              <a:rPr lang="cs-CZ" sz="1600" dirty="0"/>
              <a:t>svlečení ochranných prostředků nebo oděvů zasažených osob,</a:t>
            </a:r>
          </a:p>
          <a:p>
            <a:r>
              <a:rPr lang="cs-CZ" sz="1600" dirty="0"/>
              <a:t>b) mokrý způsob – používání dekontaminačních činidel, směsí, roztoků, pěn nebo vodní</a:t>
            </a:r>
          </a:p>
          <a:p>
            <a:r>
              <a:rPr lang="cs-CZ" sz="1600" dirty="0"/>
              <a:t>páry otíráním, postřikem nebo nanášením. Jednotky provádějí dekontaminaci převážně</a:t>
            </a:r>
          </a:p>
          <a:p>
            <a:r>
              <a:rPr lang="cs-CZ" sz="1600" dirty="0"/>
              <a:t>mokrým způsobem.</a:t>
            </a:r>
          </a:p>
          <a:p>
            <a:pPr marL="0" indent="0">
              <a:buNone/>
            </a:pPr>
            <a:endParaRPr lang="cs-CZ" sz="1600" dirty="0"/>
          </a:p>
          <a:p>
            <a:pPr marL="0" indent="0">
              <a:buNone/>
            </a:pPr>
            <a:r>
              <a:rPr lang="cs-CZ" sz="1600" b="1" dirty="0" smtClean="0"/>
              <a:t>K </a:t>
            </a:r>
            <a:r>
              <a:rPr lang="cs-CZ" sz="1600" b="1" dirty="0"/>
              <a:t>výhodám mokrého způsobu dekontaminace patří:</a:t>
            </a:r>
          </a:p>
          <a:p>
            <a:r>
              <a:rPr lang="pl-PL" sz="1600" dirty="0"/>
              <a:t>a) dostupnost, spolehlivost a účinnost,</a:t>
            </a:r>
          </a:p>
          <a:p>
            <a:r>
              <a:rPr lang="cs-CZ" sz="1600" dirty="0"/>
              <a:t>b) snadné jímání odpadních produktů dekontaminace, pokud je nutno je zachytávat.</a:t>
            </a:r>
          </a:p>
          <a:p>
            <a:pPr marL="0" indent="0">
              <a:buNone/>
            </a:pPr>
            <a:endParaRPr lang="cs-CZ" sz="1600" dirty="0"/>
          </a:p>
          <a:p>
            <a:pPr marL="0" indent="0">
              <a:buNone/>
            </a:pPr>
            <a:r>
              <a:rPr lang="cs-CZ" sz="1600" b="1" dirty="0" smtClean="0"/>
              <a:t>K </a:t>
            </a:r>
            <a:r>
              <a:rPr lang="cs-CZ" sz="1600" b="1" dirty="0"/>
              <a:t>nevýhodám mokrého způsobu dekontaminace patří:</a:t>
            </a:r>
          </a:p>
          <a:p>
            <a:r>
              <a:rPr lang="cs-CZ" sz="1600" dirty="0"/>
              <a:t>a) možné velké množství odpadních vod a jejich následná likvidace,</a:t>
            </a:r>
          </a:p>
          <a:p>
            <a:r>
              <a:rPr lang="cs-CZ" sz="1600" dirty="0"/>
              <a:t>b) nepříznivý dopad na dekontaminovanou techniku a životní prostředí vlivem</a:t>
            </a:r>
          </a:p>
          <a:p>
            <a:r>
              <a:rPr lang="cs-CZ" sz="1600" dirty="0"/>
              <a:t>oxidačních a chloračních vlastností některých dekontaminačních směsí,</a:t>
            </a:r>
          </a:p>
          <a:p>
            <a:r>
              <a:rPr lang="cs-CZ" sz="1600" dirty="0"/>
              <a:t>c) omezená doba použitelnosti dekontaminačního činidla – omezující povětrnostní</a:t>
            </a:r>
          </a:p>
          <a:p>
            <a:r>
              <a:rPr lang="cs-CZ" sz="1600" dirty="0"/>
              <a:t>podmínky (např. nízké teploty),</a:t>
            </a:r>
          </a:p>
          <a:p>
            <a:r>
              <a:rPr lang="cs-CZ" sz="1600" dirty="0"/>
              <a:t>d) nezbytná doba aktivního působení dekontaminačního činidla.</a:t>
            </a:r>
          </a:p>
        </p:txBody>
      </p:sp>
    </p:spTree>
    <p:extLst>
      <p:ext uri="{BB962C8B-B14F-4D97-AF65-F5344CB8AC3E}">
        <p14:creationId xmlns:p14="http://schemas.microsoft.com/office/powerpoint/2010/main" val="599683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a:bodyPr>
          <a:lstStyle/>
          <a:p>
            <a:pPr marL="0" indent="0" algn="ctr">
              <a:buNone/>
            </a:pPr>
            <a:r>
              <a:rPr lang="cs-CZ" sz="1600" b="1" dirty="0"/>
              <a:t>Úkoly a postup </a:t>
            </a:r>
            <a:r>
              <a:rPr lang="cs-CZ" sz="1600" b="1" dirty="0" smtClean="0"/>
              <a:t>činnosti</a:t>
            </a:r>
          </a:p>
          <a:p>
            <a:pPr marL="0" indent="0" algn="ctr">
              <a:buNone/>
            </a:pPr>
            <a:endParaRPr lang="cs-CZ" sz="1600" b="1" dirty="0"/>
          </a:p>
          <a:p>
            <a:pPr marL="0" indent="0">
              <a:buNone/>
            </a:pPr>
            <a:r>
              <a:rPr lang="cs-CZ" sz="1600" dirty="0" smtClean="0"/>
              <a:t>Rozsah</a:t>
            </a:r>
            <a:r>
              <a:rPr lang="cs-CZ" sz="1600" dirty="0"/>
              <a:t>, postup a způsob provádění dekontaminace musí odpovídat situaci a podmínkám</a:t>
            </a:r>
          </a:p>
          <a:p>
            <a:pPr marL="0" indent="0">
              <a:buNone/>
            </a:pPr>
            <a:r>
              <a:rPr lang="cs-CZ" sz="1600" dirty="0"/>
              <a:t>na místě zásahu.</a:t>
            </a:r>
          </a:p>
          <a:p>
            <a:endParaRPr lang="cs-CZ" sz="1600" dirty="0" smtClean="0"/>
          </a:p>
          <a:p>
            <a:pPr marL="0" indent="0">
              <a:buNone/>
            </a:pPr>
            <a:r>
              <a:rPr lang="cs-CZ" sz="1600" dirty="0" smtClean="0"/>
              <a:t>Dekontaminační </a:t>
            </a:r>
            <a:r>
              <a:rPr lang="cs-CZ" sz="1600" dirty="0"/>
              <a:t>prostor je zpravidla umístěn na návětrné straně ve vnější zóně a </a:t>
            </a:r>
            <a:r>
              <a:rPr lang="cs-CZ" sz="1600" dirty="0" smtClean="0"/>
              <a:t>při zásazích</a:t>
            </a:r>
            <a:r>
              <a:rPr lang="cs-CZ" sz="1600" dirty="0"/>
              <a:t>:</a:t>
            </a:r>
          </a:p>
          <a:p>
            <a:r>
              <a:rPr lang="cs-CZ" sz="1600" dirty="0"/>
              <a:t>a) s výskytem nebezpečných chemických látek a B-agens sousedí s nebezpečnou zónou</a:t>
            </a:r>
            <a:r>
              <a:rPr lang="cs-CZ" sz="1600" dirty="0" smtClean="0"/>
              <a:t>,</a:t>
            </a:r>
          </a:p>
          <a:p>
            <a:r>
              <a:rPr lang="cs-CZ" sz="1600" dirty="0"/>
              <a:t>b) v prostředí ionizujícího záření (dále jen „radiační zásah“) sousedí s bezpečnostní</a:t>
            </a:r>
          </a:p>
          <a:p>
            <a:r>
              <a:rPr lang="cs-CZ" sz="1600" dirty="0"/>
              <a:t>zónou v prostoru s dávkovým příkonem menším než 1 </a:t>
            </a:r>
            <a:r>
              <a:rPr lang="el-GR" sz="1600" dirty="0"/>
              <a:t>μ</a:t>
            </a:r>
            <a:r>
              <a:rPr lang="cs-CZ" sz="1600" dirty="0" err="1"/>
              <a:t>Gy</a:t>
            </a:r>
            <a:r>
              <a:rPr lang="cs-CZ" sz="1600" dirty="0"/>
              <a:t>/h (1 </a:t>
            </a:r>
            <a:r>
              <a:rPr lang="el-GR" sz="1600" dirty="0"/>
              <a:t>μ</a:t>
            </a:r>
            <a:r>
              <a:rPr lang="cs-CZ" sz="1600" dirty="0" err="1"/>
              <a:t>Sv</a:t>
            </a:r>
            <a:r>
              <a:rPr lang="cs-CZ" sz="1600" dirty="0"/>
              <a:t>/h) a plošnou</a:t>
            </a:r>
          </a:p>
          <a:p>
            <a:r>
              <a:rPr lang="cs-CZ" sz="1600" dirty="0"/>
              <a:t>aktivitou menší než 3 </a:t>
            </a:r>
            <a:r>
              <a:rPr lang="cs-CZ" sz="1600" dirty="0" err="1"/>
              <a:t>Bq</a:t>
            </a:r>
            <a:r>
              <a:rPr lang="cs-CZ" sz="1600" dirty="0"/>
              <a:t>/cm2, není-li uvedeno jinak.2</a:t>
            </a:r>
          </a:p>
          <a:p>
            <a:pPr marL="0" indent="0">
              <a:buNone/>
            </a:pPr>
            <a:endParaRPr lang="cs-CZ" sz="1600" dirty="0"/>
          </a:p>
          <a:p>
            <a:pPr marL="0" indent="0">
              <a:buNone/>
            </a:pPr>
            <a:r>
              <a:rPr lang="cs-CZ" sz="1600" dirty="0" smtClean="0"/>
              <a:t>Velitel </a:t>
            </a:r>
            <a:r>
              <a:rPr lang="cs-CZ" sz="1600" dirty="0"/>
              <a:t>zásahu pro zajištění činnosti v dekontaminačním prostoru </a:t>
            </a:r>
            <a:r>
              <a:rPr lang="cs-CZ" sz="1600" dirty="0" smtClean="0"/>
              <a:t> vyčlení potřebný počet hasičů</a:t>
            </a:r>
            <a:r>
              <a:rPr lang="cs-CZ" sz="1600" dirty="0"/>
              <a:t>.</a:t>
            </a:r>
          </a:p>
          <a:p>
            <a:pPr marL="0" indent="0">
              <a:buNone/>
            </a:pPr>
            <a:endParaRPr lang="cs-CZ" sz="1600" dirty="0"/>
          </a:p>
          <a:p>
            <a:pPr marL="0" indent="0">
              <a:buNone/>
            </a:pPr>
            <a:r>
              <a:rPr lang="cs-CZ" sz="1600" dirty="0" smtClean="0"/>
              <a:t>Podle </a:t>
            </a:r>
            <a:r>
              <a:rPr lang="cs-CZ" sz="1600" dirty="0"/>
              <a:t>kontaminantu a dekontaminovaného povrchu se stanoví:</a:t>
            </a:r>
          </a:p>
          <a:p>
            <a:r>
              <a:rPr lang="cs-CZ" sz="1600" dirty="0"/>
              <a:t>a) způsob dekontaminace,</a:t>
            </a:r>
          </a:p>
          <a:p>
            <a:r>
              <a:rPr lang="cs-CZ" sz="1600" dirty="0"/>
              <a:t>b) dekontaminační činidlo, jeho koncentrace a předpokládané množství,</a:t>
            </a:r>
          </a:p>
          <a:p>
            <a:r>
              <a:rPr lang="cs-CZ" sz="1600" dirty="0"/>
              <a:t>c) způsob aplikace dekontaminačního činidla a doba jeho působení,</a:t>
            </a:r>
          </a:p>
          <a:p>
            <a:r>
              <a:rPr lang="cs-CZ" sz="1600" dirty="0"/>
              <a:t>d) odhad množství případné odpadní vody po dekontaminaci.</a:t>
            </a:r>
          </a:p>
        </p:txBody>
      </p:sp>
    </p:spTree>
    <p:extLst>
      <p:ext uri="{BB962C8B-B14F-4D97-AF65-F5344CB8AC3E}">
        <p14:creationId xmlns:p14="http://schemas.microsoft.com/office/powerpoint/2010/main" val="3629544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lnSpcReduction="10000"/>
          </a:bodyPr>
          <a:lstStyle/>
          <a:p>
            <a:pPr marL="0" indent="0">
              <a:buNone/>
            </a:pPr>
            <a:r>
              <a:rPr lang="cs-CZ" sz="1600" dirty="0">
                <a:solidFill>
                  <a:srgbClr val="FF0000"/>
                </a:solidFill>
              </a:rPr>
              <a:t>Při zajišťování činností v dekontaminačním prostoru je třeba:</a:t>
            </a:r>
          </a:p>
          <a:p>
            <a:r>
              <a:rPr lang="cs-CZ" sz="1600" dirty="0"/>
              <a:t>a) organizovat dekontaminaci tak, aby nedošlo k zavlečené kontaminaci sil a prostředků,</a:t>
            </a:r>
          </a:p>
          <a:p>
            <a:r>
              <a:rPr lang="cs-CZ" sz="1600" dirty="0"/>
              <a:t>b) používat ochranné prostředky odpovídající charakteru nebezpečí a prováděné činnosti</a:t>
            </a:r>
          </a:p>
          <a:p>
            <a:r>
              <a:rPr lang="cs-CZ" sz="1600" dirty="0"/>
              <a:t>v dekontaminačním prostoru,</a:t>
            </a:r>
          </a:p>
          <a:p>
            <a:r>
              <a:rPr lang="cs-CZ" sz="1600" dirty="0"/>
              <a:t>c) provádět kontrolu zbytkové kontaminace v případě kontaminace radioaktivními</a:t>
            </a:r>
          </a:p>
          <a:p>
            <a:r>
              <a:rPr lang="cs-CZ" sz="1600" dirty="0"/>
              <a:t>látkami a bojovými chemickými látkami,</a:t>
            </a:r>
          </a:p>
          <a:p>
            <a:r>
              <a:rPr lang="cs-CZ" sz="1600" dirty="0"/>
              <a:t>d) dodržovat stanovené postupy aplikace dekontaminačních činidel a dodržovat doby</a:t>
            </a:r>
          </a:p>
          <a:p>
            <a:r>
              <a:rPr lang="cs-CZ" sz="1600" dirty="0"/>
              <a:t>jejich působení,</a:t>
            </a:r>
          </a:p>
          <a:p>
            <a:r>
              <a:rPr lang="cs-CZ" sz="1600" dirty="0"/>
              <a:t>e) kontaminované prostředky izolovat např. uložením do neprodyšných </a:t>
            </a:r>
            <a:r>
              <a:rPr lang="cs-CZ" sz="1600" dirty="0" smtClean="0"/>
              <a:t>uzavíratelných obalů</a:t>
            </a:r>
            <a:r>
              <a:rPr lang="cs-CZ" sz="1600" dirty="0"/>
              <a:t>,</a:t>
            </a:r>
          </a:p>
          <a:p>
            <a:r>
              <a:rPr lang="pl-PL" sz="1600" dirty="0"/>
              <a:t>f) dodržovat potřebnou dobu na dekontaminaci a dekontaminační postupy,</a:t>
            </a:r>
          </a:p>
          <a:p>
            <a:r>
              <a:rPr lang="cs-CZ" sz="1600" dirty="0"/>
              <a:t>g) dodržovat zásady při odkládání ochranných prostředků,</a:t>
            </a:r>
          </a:p>
          <a:p>
            <a:r>
              <a:rPr lang="cs-CZ" sz="1600" dirty="0"/>
              <a:t>h) organizovat střídání hasičů provádějících dekontaminaci tak, aby byla zajištěna</a:t>
            </a:r>
          </a:p>
          <a:p>
            <a:r>
              <a:rPr lang="cs-CZ" sz="1600" dirty="0"/>
              <a:t>plynulá obsluha dekontaminačního prostoru,</a:t>
            </a:r>
          </a:p>
          <a:p>
            <a:r>
              <a:rPr lang="cs-CZ" sz="1600" dirty="0"/>
              <a:t>i) důsledně dodržovat vstup a výstup z/do nebezpečné (popř. bezpečnostní) zóny,</a:t>
            </a:r>
          </a:p>
          <a:p>
            <a:r>
              <a:rPr lang="cs-CZ" sz="1600" dirty="0"/>
              <a:t>j) po ukončení činnosti zajistit bezpečnou likvidaci dekontaminačního prostoru</a:t>
            </a:r>
            <a:r>
              <a:rPr lang="cs-CZ" sz="1600" dirty="0" smtClean="0"/>
              <a:t>.</a:t>
            </a:r>
          </a:p>
          <a:p>
            <a:pPr marL="0" indent="0">
              <a:buNone/>
            </a:pPr>
            <a:endParaRPr lang="cs-CZ" sz="1600" dirty="0"/>
          </a:p>
          <a:p>
            <a:pPr marL="0" indent="0">
              <a:buNone/>
            </a:pPr>
            <a:r>
              <a:rPr lang="cs-CZ" sz="1600" dirty="0" smtClean="0">
                <a:solidFill>
                  <a:srgbClr val="FF0000"/>
                </a:solidFill>
              </a:rPr>
              <a:t>Odpadní </a:t>
            </a:r>
            <a:r>
              <a:rPr lang="cs-CZ" sz="1600" dirty="0">
                <a:solidFill>
                  <a:srgbClr val="FF0000"/>
                </a:solidFill>
              </a:rPr>
              <a:t>voda po dekontaminaci radioaktivních látek, bojových chemických látek či </a:t>
            </a:r>
            <a:r>
              <a:rPr lang="cs-CZ" sz="1600" dirty="0" err="1">
                <a:solidFill>
                  <a:srgbClr val="FF0000"/>
                </a:solidFill>
              </a:rPr>
              <a:t>Bagens</a:t>
            </a:r>
            <a:endParaRPr lang="cs-CZ" sz="1600" dirty="0">
              <a:solidFill>
                <a:srgbClr val="FF0000"/>
              </a:solidFill>
            </a:endParaRPr>
          </a:p>
          <a:p>
            <a:pPr marL="0" indent="0">
              <a:buNone/>
            </a:pPr>
            <a:r>
              <a:rPr lang="cs-CZ" sz="1600" dirty="0">
                <a:solidFill>
                  <a:srgbClr val="FF0000"/>
                </a:solidFill>
              </a:rPr>
              <a:t>musí být jímána do uzavíratelných transportních nádob (sběrných nádrží).</a:t>
            </a:r>
            <a:r>
              <a:rPr lang="cs-CZ" sz="1600" dirty="0"/>
              <a:t> O dalším</a:t>
            </a:r>
          </a:p>
          <a:p>
            <a:pPr marL="0" indent="0">
              <a:buNone/>
            </a:pPr>
            <a:r>
              <a:rPr lang="cs-CZ" sz="1600" dirty="0"/>
              <a:t>nakládání s odpadní vodou rozhoduje podle charakteru nebezpečné látky příslušný správní</a:t>
            </a:r>
          </a:p>
          <a:p>
            <a:pPr marL="0" indent="0">
              <a:buNone/>
            </a:pPr>
            <a:r>
              <a:rPr lang="cs-CZ" sz="1600" dirty="0"/>
              <a:t>úřad (např. Státní úřad pro jadernou bezpečnost, místně </a:t>
            </a:r>
            <a:r>
              <a:rPr lang="cs-CZ" sz="1600" dirty="0" err="1" smtClean="0"/>
              <a:t>přísluš</a:t>
            </a:r>
            <a:r>
              <a:rPr lang="cs-CZ" sz="1600" dirty="0" smtClean="0"/>
              <a:t> ný </a:t>
            </a:r>
            <a:r>
              <a:rPr lang="cs-CZ" sz="1600" dirty="0"/>
              <a:t>orgán ochrany veřejného</a:t>
            </a:r>
          </a:p>
          <a:p>
            <a:pPr marL="0" indent="0">
              <a:buNone/>
            </a:pPr>
            <a:r>
              <a:rPr lang="pl-PL" sz="1600" dirty="0"/>
              <a:t>zdraví). O jímání odpadní vody po dekontaminaci od ostatních nebezpečných chemických</a:t>
            </a:r>
          </a:p>
          <a:p>
            <a:pPr marL="0" indent="0">
              <a:buNone/>
            </a:pPr>
            <a:r>
              <a:rPr lang="cs-CZ" sz="1600" dirty="0"/>
              <a:t>látek a jejich odstranění rozhoduje velitel zásahu na základě charakteru nebezpečné látky,</a:t>
            </a:r>
          </a:p>
          <a:p>
            <a:pPr marL="0" indent="0">
              <a:buNone/>
            </a:pPr>
            <a:r>
              <a:rPr lang="cs-CZ" sz="1600" dirty="0"/>
              <a:t>situace a podmínek na místě zásahu a po dohodě s orgány životního prostředí. S ohledem</a:t>
            </a:r>
          </a:p>
          <a:p>
            <a:pPr marL="0" indent="0">
              <a:buNone/>
            </a:pPr>
            <a:r>
              <a:rPr lang="cs-CZ" sz="1600" dirty="0"/>
              <a:t>na vlastnosti některých látek, rozsah kontaminace a situaci na místě zásahu může být často</a:t>
            </a:r>
          </a:p>
          <a:p>
            <a:pPr marL="0" indent="0">
              <a:buNone/>
            </a:pPr>
            <a:r>
              <a:rPr lang="cs-CZ" sz="1600" dirty="0"/>
              <a:t>jímání kapalného odpadu bezpředmětné.</a:t>
            </a:r>
          </a:p>
        </p:txBody>
      </p:sp>
    </p:spTree>
    <p:extLst>
      <p:ext uri="{BB962C8B-B14F-4D97-AF65-F5344CB8AC3E}">
        <p14:creationId xmlns:p14="http://schemas.microsoft.com/office/powerpoint/2010/main" val="477153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a:bodyPr>
          <a:lstStyle/>
          <a:p>
            <a:pPr marL="0" indent="0" algn="ctr">
              <a:buNone/>
            </a:pPr>
            <a:r>
              <a:rPr lang="cs-CZ" sz="1600" b="1" dirty="0"/>
              <a:t>Očekávané </a:t>
            </a:r>
            <a:r>
              <a:rPr lang="cs-CZ" sz="1600" b="1" dirty="0" smtClean="0"/>
              <a:t>zvláštnosti</a:t>
            </a:r>
          </a:p>
          <a:p>
            <a:pPr marL="0" indent="0" algn="ctr">
              <a:buNone/>
            </a:pPr>
            <a:endParaRPr lang="cs-CZ" sz="1600" b="1" dirty="0"/>
          </a:p>
          <a:p>
            <a:pPr marL="0" indent="0">
              <a:buNone/>
            </a:pPr>
            <a:r>
              <a:rPr lang="cs-CZ" sz="1600" dirty="0" smtClean="0">
                <a:solidFill>
                  <a:srgbClr val="FF0000"/>
                </a:solidFill>
              </a:rPr>
              <a:t>Při </a:t>
            </a:r>
            <a:r>
              <a:rPr lang="cs-CZ" sz="1600" dirty="0">
                <a:solidFill>
                  <a:srgbClr val="FF0000"/>
                </a:solidFill>
              </a:rPr>
              <a:t>činnosti hasičů v dekontaminačním prostoru je nutné počítat s </a:t>
            </a:r>
            <a:r>
              <a:rPr lang="cs-CZ" sz="1600" dirty="0" smtClean="0">
                <a:solidFill>
                  <a:srgbClr val="FF0000"/>
                </a:solidFill>
              </a:rPr>
              <a:t>následujícími komplikacemi</a:t>
            </a:r>
            <a:r>
              <a:rPr lang="cs-CZ" sz="1600" dirty="0">
                <a:solidFill>
                  <a:srgbClr val="FF0000"/>
                </a:solidFill>
              </a:rPr>
              <a:t>:</a:t>
            </a:r>
          </a:p>
          <a:p>
            <a:r>
              <a:rPr lang="cs-CZ" sz="1600" dirty="0"/>
              <a:t>a) nedostatek informací nezbytných pro určení způsobu dekontaminace a následnou</a:t>
            </a:r>
          </a:p>
          <a:p>
            <a:r>
              <a:rPr lang="cs-CZ" sz="1600" dirty="0"/>
              <a:t>likvidaci kontaminovaných prostředků,</a:t>
            </a:r>
          </a:p>
          <a:p>
            <a:r>
              <a:rPr lang="cs-CZ" sz="1600" dirty="0"/>
              <a:t>b) sekundární kontaminace při nedodržení stanovených postupů,</a:t>
            </a:r>
          </a:p>
          <a:p>
            <a:r>
              <a:rPr lang="cs-CZ" sz="1600" dirty="0"/>
              <a:t>c) okamžitá nedostupnost vhodných dekontaminačních činidel a prostředků,</a:t>
            </a:r>
          </a:p>
          <a:p>
            <a:r>
              <a:rPr lang="cs-CZ" sz="1600" dirty="0"/>
              <a:t>d) velké množství kontaminovaných prostředků,</a:t>
            </a:r>
          </a:p>
          <a:p>
            <a:r>
              <a:rPr lang="cs-CZ" sz="1600" dirty="0"/>
              <a:t>e) možnost ucpání trysek nečistotami při použití dekontaminačních sprch a zařízení</a:t>
            </a:r>
            <a:r>
              <a:rPr lang="cs-CZ" sz="1600" dirty="0" smtClean="0"/>
              <a:t>,</a:t>
            </a:r>
          </a:p>
          <a:p>
            <a:r>
              <a:rPr lang="cs-CZ" sz="1600" dirty="0"/>
              <a:t>f) při dekontaminaci vzniká množství kontaminovaného odpadu (oděvy, odpadní voda apod.),</a:t>
            </a:r>
          </a:p>
          <a:p>
            <a:r>
              <a:rPr lang="pl-PL" sz="1600" dirty="0"/>
              <a:t>g) potřeba náhradních oděvů pro osoby po dekontaminaci,</a:t>
            </a:r>
          </a:p>
          <a:p>
            <a:r>
              <a:rPr lang="cs-CZ" sz="1600" dirty="0"/>
              <a:t>h) velké množství odpadní vody a způsob její následné likvidace,</a:t>
            </a:r>
          </a:p>
          <a:p>
            <a:r>
              <a:rPr lang="pl-PL" sz="1600" dirty="0"/>
              <a:t>i) obtížná dekontaminace za nízkých teplot,</a:t>
            </a:r>
          </a:p>
          <a:p>
            <a:r>
              <a:rPr lang="cs-CZ" sz="1600" dirty="0"/>
              <a:t>j) změna meteorologických podmínek,</a:t>
            </a:r>
          </a:p>
          <a:p>
            <a:r>
              <a:rPr lang="cs-CZ" sz="1600" dirty="0"/>
              <a:t>k) absence detekčních prostředků pro kontrolu kontaminace.</a:t>
            </a:r>
          </a:p>
        </p:txBody>
      </p:sp>
    </p:spTree>
    <p:extLst>
      <p:ext uri="{BB962C8B-B14F-4D97-AF65-F5344CB8AC3E}">
        <p14:creationId xmlns:p14="http://schemas.microsoft.com/office/powerpoint/2010/main" val="4254478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908720"/>
          </a:xfrm>
        </p:spPr>
        <p:txBody>
          <a:bodyPr>
            <a:normAutofit/>
          </a:bodyPr>
          <a:lstStyle/>
          <a:p>
            <a:r>
              <a:rPr lang="cs-CZ" sz="2400" b="1" dirty="0"/>
              <a:t>Dekontaminace zasahujících</a:t>
            </a:r>
            <a:endParaRPr lang="cs-CZ" sz="2400" dirty="0"/>
          </a:p>
        </p:txBody>
      </p:sp>
      <p:sp>
        <p:nvSpPr>
          <p:cNvPr id="3" name="Zástupný symbol pro obsah 2"/>
          <p:cNvSpPr>
            <a:spLocks noGrp="1"/>
          </p:cNvSpPr>
          <p:nvPr>
            <p:ph idx="1"/>
          </p:nvPr>
        </p:nvSpPr>
        <p:spPr>
          <a:xfrm>
            <a:off x="467544" y="908720"/>
            <a:ext cx="8219256" cy="5949280"/>
          </a:xfrm>
        </p:spPr>
        <p:txBody>
          <a:bodyPr>
            <a:normAutofit/>
          </a:bodyPr>
          <a:lstStyle/>
          <a:p>
            <a:pPr marL="0" indent="0" algn="ctr">
              <a:buNone/>
            </a:pPr>
            <a:r>
              <a:rPr lang="cs-CZ" sz="1800" dirty="0"/>
              <a:t>Charakteristika</a:t>
            </a:r>
            <a:endParaRPr lang="cs-CZ" sz="1800" dirty="0" smtClean="0"/>
          </a:p>
          <a:p>
            <a:pPr marL="0" indent="0">
              <a:buNone/>
            </a:pPr>
            <a:r>
              <a:rPr lang="cs-CZ" sz="1600" dirty="0"/>
              <a:t>Dekontaminační prostor pro zasahující se zřizuje pro účely dekontaminace zasahujících.</a:t>
            </a:r>
          </a:p>
          <a:p>
            <a:pPr marL="0" indent="0">
              <a:buNone/>
            </a:pPr>
            <a:r>
              <a:rPr lang="cs-CZ" sz="1600" dirty="0"/>
              <a:t>Dekontaminace pro zasahující musí být zabezpečena zpravidla nejpozději se </a:t>
            </a:r>
            <a:r>
              <a:rPr lang="cs-CZ" sz="1600" dirty="0" smtClean="0"/>
              <a:t>vstupem prvních </a:t>
            </a:r>
            <a:r>
              <a:rPr lang="cs-CZ" sz="1600" dirty="0"/>
              <a:t>hasičů do nebezpečné zóny.</a:t>
            </a:r>
          </a:p>
          <a:p>
            <a:pPr marL="0" indent="0">
              <a:buNone/>
            </a:pPr>
            <a:r>
              <a:rPr lang="cs-CZ" sz="1600" dirty="0" smtClean="0"/>
              <a:t>V </a:t>
            </a:r>
            <a:r>
              <a:rPr lang="cs-CZ" sz="1600" dirty="0"/>
              <a:t>případě záchrany života může velitel zásahu rozhodnout o upřednostnění záchrany.</a:t>
            </a:r>
          </a:p>
          <a:p>
            <a:pPr marL="0" indent="0">
              <a:buNone/>
            </a:pPr>
            <a:r>
              <a:rPr lang="cs-CZ" sz="1600" dirty="0" smtClean="0"/>
              <a:t>Stanoviště </a:t>
            </a:r>
            <a:r>
              <a:rPr lang="cs-CZ" sz="1600" dirty="0"/>
              <a:t>dekontaminace zasahujících (dále jen „SDZ“) lze využít i pro </a:t>
            </a:r>
            <a:r>
              <a:rPr lang="cs-CZ" sz="1600" dirty="0" smtClean="0"/>
              <a:t>dekontaminaci osob </a:t>
            </a:r>
            <a:r>
              <a:rPr lang="cs-CZ" sz="1600" dirty="0"/>
              <a:t>při jejich záchraně.</a:t>
            </a:r>
          </a:p>
          <a:p>
            <a:pPr marL="0" indent="0">
              <a:buNone/>
            </a:pPr>
            <a:endParaRPr lang="cs-CZ" sz="1600" dirty="0" smtClean="0"/>
          </a:p>
          <a:p>
            <a:pPr marL="0" indent="0">
              <a:buNone/>
            </a:pPr>
            <a:r>
              <a:rPr lang="cs-CZ" sz="1600" dirty="0" smtClean="0"/>
              <a:t>Na </a:t>
            </a:r>
            <a:r>
              <a:rPr lang="cs-CZ" sz="1600" dirty="0"/>
              <a:t>SDZ se provádí činnosti dle typu zásahu:</a:t>
            </a:r>
          </a:p>
          <a:p>
            <a:r>
              <a:rPr lang="cs-CZ" sz="1600" dirty="0"/>
              <a:t>a) </a:t>
            </a:r>
            <a:r>
              <a:rPr lang="cs-CZ" sz="1600" i="1" dirty="0"/>
              <a:t>dekontaminace chemických látek</a:t>
            </a:r>
            <a:r>
              <a:rPr lang="cs-CZ" sz="1600" dirty="0"/>
              <a:t>,</a:t>
            </a:r>
          </a:p>
          <a:p>
            <a:r>
              <a:rPr lang="cs-CZ" sz="1600" dirty="0"/>
              <a:t>b) </a:t>
            </a:r>
            <a:r>
              <a:rPr lang="cs-CZ" sz="1600" i="1" dirty="0"/>
              <a:t>dekontaminace biologických látek </a:t>
            </a:r>
            <a:r>
              <a:rPr lang="cs-CZ" sz="1600" dirty="0"/>
              <a:t>(dále jen „B-agens“),</a:t>
            </a:r>
          </a:p>
          <a:p>
            <a:r>
              <a:rPr lang="cs-CZ" sz="1600" dirty="0"/>
              <a:t>c) </a:t>
            </a:r>
            <a:r>
              <a:rPr lang="cs-CZ" sz="1600" i="1" dirty="0"/>
              <a:t>dekontaminace radioaktivních látek</a:t>
            </a:r>
            <a:r>
              <a:rPr lang="cs-CZ" sz="1600" dirty="0"/>
              <a:t>.</a:t>
            </a:r>
          </a:p>
          <a:p>
            <a:pPr marL="0" indent="0">
              <a:buNone/>
            </a:pPr>
            <a:endParaRPr lang="cs-CZ" sz="1600" dirty="0"/>
          </a:p>
          <a:p>
            <a:pPr marL="0" indent="0">
              <a:buNone/>
            </a:pPr>
            <a:r>
              <a:rPr lang="cs-CZ" sz="1600" dirty="0" smtClean="0"/>
              <a:t>Snížení </a:t>
            </a:r>
            <a:r>
              <a:rPr lang="cs-CZ" sz="1600" dirty="0"/>
              <a:t>kontaminace na bezpečnou úroveň spočívá v:</a:t>
            </a:r>
          </a:p>
          <a:p>
            <a:r>
              <a:rPr lang="cs-CZ" sz="1600" dirty="0"/>
              <a:t>a) organizaci dekontaminačního prostoru,</a:t>
            </a:r>
          </a:p>
          <a:p>
            <a:r>
              <a:rPr lang="cs-CZ" sz="1600" dirty="0"/>
              <a:t>b) správném odložení prostředků,</a:t>
            </a:r>
          </a:p>
          <a:p>
            <a:r>
              <a:rPr lang="cs-CZ" sz="1600" dirty="0"/>
              <a:t>c) izolaci kontaminovaných prostředků v neprodyšných obalech,</a:t>
            </a:r>
          </a:p>
          <a:p>
            <a:r>
              <a:rPr lang="cs-CZ" sz="1600" dirty="0"/>
              <a:t>d) volbě vhodného dekontaminačního činidla,</a:t>
            </a:r>
          </a:p>
          <a:p>
            <a:r>
              <a:rPr lang="cs-CZ" sz="1600" dirty="0"/>
              <a:t>e) správném postupu dekontaminace zasahujících, obalů, použitých kontaminovaných</a:t>
            </a:r>
          </a:p>
          <a:p>
            <a:r>
              <a:rPr lang="cs-CZ" sz="1600" dirty="0"/>
              <a:t>prostředků a vlastního SDZ.</a:t>
            </a:r>
          </a:p>
        </p:txBody>
      </p:sp>
    </p:spTree>
    <p:extLst>
      <p:ext uri="{BB962C8B-B14F-4D97-AF65-F5344CB8AC3E}">
        <p14:creationId xmlns:p14="http://schemas.microsoft.com/office/powerpoint/2010/main" val="2885389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a:bodyPr>
          <a:lstStyle/>
          <a:p>
            <a:pPr marL="0" indent="0">
              <a:buNone/>
            </a:pPr>
            <a:endParaRPr lang="cs-CZ" sz="1600" dirty="0" smtClean="0"/>
          </a:p>
          <a:p>
            <a:pPr marL="0" indent="0" algn="ctr">
              <a:buNone/>
            </a:pPr>
            <a:r>
              <a:rPr lang="cs-CZ" sz="1800" b="1" dirty="0"/>
              <a:t>Úkoly a postup </a:t>
            </a:r>
            <a:r>
              <a:rPr lang="cs-CZ" sz="1800" b="1" dirty="0" smtClean="0"/>
              <a:t>činnosti</a:t>
            </a:r>
          </a:p>
          <a:p>
            <a:pPr marL="0" indent="0">
              <a:buNone/>
            </a:pPr>
            <a:r>
              <a:rPr lang="cs-CZ" sz="1600" dirty="0"/>
              <a:t>V případě zřízení SDZ každý zasahující přicházející z nebezpečné zóny musí </a:t>
            </a:r>
            <a:r>
              <a:rPr lang="cs-CZ" sz="1600" dirty="0" smtClean="0"/>
              <a:t>projít dekontaminací</a:t>
            </a:r>
            <a:r>
              <a:rPr lang="cs-CZ" sz="1600" dirty="0"/>
              <a:t>, </a:t>
            </a:r>
            <a:r>
              <a:rPr lang="cs-CZ" sz="1600" dirty="0" smtClean="0"/>
              <a:t> </a:t>
            </a:r>
            <a:endParaRPr lang="cs-CZ" sz="1600" dirty="0"/>
          </a:p>
          <a:p>
            <a:pPr marL="0" indent="0">
              <a:buNone/>
            </a:pPr>
            <a:r>
              <a:rPr lang="cs-CZ" sz="1600" dirty="0" smtClean="0"/>
              <a:t>SDZ </a:t>
            </a:r>
            <a:r>
              <a:rPr lang="cs-CZ" sz="1600" dirty="0"/>
              <a:t>může být v provedení:</a:t>
            </a:r>
          </a:p>
          <a:p>
            <a:r>
              <a:rPr lang="cs-CZ" sz="1600" dirty="0"/>
              <a:t>a) </a:t>
            </a:r>
            <a:r>
              <a:rPr lang="cs-CZ" sz="1600" b="1" dirty="0"/>
              <a:t>zjednodušené dekontaminace</a:t>
            </a:r>
            <a:r>
              <a:rPr lang="cs-CZ" sz="1600" dirty="0"/>
              <a:t>, která se provádí běžnými věcnými prostředky ve</a:t>
            </a:r>
          </a:p>
          <a:p>
            <a:r>
              <a:rPr lang="cs-CZ" sz="1600" dirty="0"/>
              <a:t>vybavení družstva a cisternové automobilové stříkačky,</a:t>
            </a:r>
          </a:p>
          <a:p>
            <a:r>
              <a:rPr lang="cs-CZ" sz="1600" dirty="0"/>
              <a:t>b) </a:t>
            </a:r>
            <a:r>
              <a:rPr lang="cs-CZ" sz="1600" b="1" dirty="0"/>
              <a:t>základní dekontaminace</a:t>
            </a:r>
            <a:r>
              <a:rPr lang="cs-CZ" sz="1600" dirty="0"/>
              <a:t>, která se provádí speciálními prostředky určenými</a:t>
            </a:r>
          </a:p>
          <a:p>
            <a:r>
              <a:rPr lang="cs-CZ" sz="1600" dirty="0"/>
              <a:t>k provádění dekontaminace</a:t>
            </a:r>
            <a:r>
              <a:rPr lang="cs-CZ" sz="1600" dirty="0" smtClean="0"/>
              <a:t>.</a:t>
            </a:r>
          </a:p>
          <a:p>
            <a:pPr marL="0" indent="0">
              <a:buNone/>
            </a:pPr>
            <a:r>
              <a:rPr lang="cs-CZ" sz="1600" b="1" dirty="0"/>
              <a:t>SDZ v provedení zjednodušené dekontaminace se skládá z:</a:t>
            </a:r>
          </a:p>
          <a:p>
            <a:r>
              <a:rPr lang="cs-CZ" sz="1600" dirty="0"/>
              <a:t>a) pevné fólie o rozměrech 4x4 m, hadice B a rozdělovače pro vytvoření záchytné </a:t>
            </a:r>
            <a:r>
              <a:rPr lang="cs-CZ" sz="1600" dirty="0" smtClean="0"/>
              <a:t>vany</a:t>
            </a:r>
            <a:endParaRPr lang="pl-PL" sz="1600" dirty="0"/>
          </a:p>
          <a:p>
            <a:r>
              <a:rPr lang="cs-CZ" sz="1600" dirty="0"/>
              <a:t>b) prostředku pro nanášení dekontaminačního činidla (postřikovač, kbelík, </a:t>
            </a:r>
            <a:r>
              <a:rPr lang="cs-CZ" sz="1600" dirty="0" smtClean="0"/>
              <a:t>smeták, kartáč )</a:t>
            </a:r>
            <a:endParaRPr lang="cs-CZ" sz="1600" dirty="0"/>
          </a:p>
          <a:p>
            <a:r>
              <a:rPr lang="cs-CZ" sz="1600" dirty="0"/>
              <a:t>c) roztříštěného vodního proudu pro oplachování,</a:t>
            </a:r>
          </a:p>
          <a:p>
            <a:r>
              <a:rPr lang="cs-CZ" sz="1600" dirty="0"/>
              <a:t>d) neprodyšných obalů na kontaminovaný odpad a na použité věcné prostředky</a:t>
            </a:r>
            <a:r>
              <a:rPr lang="cs-CZ" sz="1600" dirty="0" smtClean="0"/>
              <a:t>.</a:t>
            </a:r>
          </a:p>
          <a:p>
            <a:pPr marL="0" indent="0">
              <a:buNone/>
            </a:pPr>
            <a:r>
              <a:rPr lang="cs-CZ" sz="1600" b="1" dirty="0"/>
              <a:t>SDZ v provedení základní dekontaminace se skládá z:</a:t>
            </a:r>
          </a:p>
          <a:p>
            <a:r>
              <a:rPr lang="cs-CZ" sz="1600" dirty="0"/>
              <a:t>a) místa pro odkládání kontaminovaných věcných prostředků,</a:t>
            </a:r>
          </a:p>
          <a:p>
            <a:r>
              <a:rPr lang="cs-CZ" sz="1600" dirty="0"/>
              <a:t>b) vany, kde se provádí nanášení dekontaminačního činidla,</a:t>
            </a:r>
          </a:p>
          <a:p>
            <a:r>
              <a:rPr lang="cs-CZ" sz="1600" dirty="0"/>
              <a:t>c) dekontaminační sprchy, kde se provádí oplach vodou,</a:t>
            </a:r>
          </a:p>
          <a:p>
            <a:r>
              <a:rPr lang="cs-CZ" sz="1600" dirty="0"/>
              <a:t>d) případného místa pro kontrolu kontaminace (bod 6),</a:t>
            </a:r>
          </a:p>
          <a:p>
            <a:r>
              <a:rPr lang="cs-CZ" sz="1600" dirty="0"/>
              <a:t>e) místa pro svlékání a odkládání osobních ochranných prostředků,</a:t>
            </a:r>
          </a:p>
          <a:p>
            <a:r>
              <a:rPr lang="cs-CZ" sz="1600" dirty="0"/>
              <a:t>f) místa pro jímání odpadní vody,</a:t>
            </a:r>
          </a:p>
          <a:p>
            <a:r>
              <a:rPr lang="cs-CZ" sz="1600" dirty="0"/>
              <a:t>g) místa pro opětovné vystrojení.</a:t>
            </a:r>
          </a:p>
        </p:txBody>
      </p:sp>
    </p:spTree>
    <p:extLst>
      <p:ext uri="{BB962C8B-B14F-4D97-AF65-F5344CB8AC3E}">
        <p14:creationId xmlns:p14="http://schemas.microsoft.com/office/powerpoint/2010/main" val="686264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a:bodyPr>
          <a:lstStyle/>
          <a:p>
            <a:pPr marL="0" indent="0" algn="ctr">
              <a:buNone/>
            </a:pPr>
            <a:endParaRPr lang="pl-PL" sz="1800" b="1" dirty="0" smtClean="0"/>
          </a:p>
          <a:p>
            <a:pPr marL="0" indent="0" algn="ctr">
              <a:buNone/>
            </a:pPr>
            <a:r>
              <a:rPr lang="pl-PL" sz="1800" b="1" dirty="0" smtClean="0"/>
              <a:t>Činnost </a:t>
            </a:r>
            <a:r>
              <a:rPr lang="pl-PL" sz="1800" b="1" dirty="0"/>
              <a:t>na </a:t>
            </a:r>
            <a:r>
              <a:rPr lang="pl-PL" sz="1800" b="1" dirty="0" smtClean="0"/>
              <a:t>stanovišti </a:t>
            </a:r>
            <a:r>
              <a:rPr lang="pl-PL" sz="1800" b="1" dirty="0"/>
              <a:t>dekontaminace </a:t>
            </a:r>
            <a:r>
              <a:rPr lang="pl-PL" sz="1800" b="1" dirty="0" smtClean="0"/>
              <a:t>zasahujících</a:t>
            </a:r>
          </a:p>
          <a:p>
            <a:pPr marL="0" indent="0">
              <a:buNone/>
            </a:pPr>
            <a:r>
              <a:rPr lang="cs-CZ" sz="1600" b="1" dirty="0"/>
              <a:t>Obsluha SDZ zajišťuje:</a:t>
            </a:r>
          </a:p>
          <a:p>
            <a:r>
              <a:rPr lang="cs-CZ" sz="1600" dirty="0"/>
              <a:t>a) nanášení dekontaminační činidla; nanášení mohou provádět zasahující </a:t>
            </a:r>
            <a:r>
              <a:rPr lang="cs-CZ" sz="1600" dirty="0" smtClean="0"/>
              <a:t>hasiči navzájem</a:t>
            </a:r>
            <a:r>
              <a:rPr lang="cs-CZ" sz="1600" dirty="0"/>
              <a:t>,</a:t>
            </a:r>
          </a:p>
          <a:p>
            <a:r>
              <a:rPr lang="cs-CZ" sz="1600" dirty="0"/>
              <a:t>b) uložení ochranných prostředků do neprodyšných obalů,</a:t>
            </a:r>
          </a:p>
          <a:p>
            <a:r>
              <a:rPr lang="cs-CZ" sz="1600" dirty="0"/>
              <a:t>c) asistenci při odkládání osobních ochranných prostředků,</a:t>
            </a:r>
          </a:p>
          <a:p>
            <a:r>
              <a:rPr lang="cs-CZ" sz="1600" dirty="0"/>
              <a:t>d) likvidaci SDZ</a:t>
            </a:r>
            <a:r>
              <a:rPr lang="cs-CZ" sz="1600" dirty="0" smtClean="0"/>
              <a:t>. </a:t>
            </a:r>
          </a:p>
          <a:p>
            <a:r>
              <a:rPr lang="cs-CZ" sz="1600" b="1" dirty="0"/>
              <a:t>Místo pro odkládání věcných </a:t>
            </a:r>
            <a:r>
              <a:rPr lang="cs-CZ" sz="1600" b="1" dirty="0" smtClean="0"/>
              <a:t>prostředků</a:t>
            </a:r>
            <a:r>
              <a:rPr lang="cs-CZ" sz="1600" dirty="0" smtClean="0"/>
              <a:t>: zde </a:t>
            </a:r>
            <a:r>
              <a:rPr lang="cs-CZ" sz="1600" dirty="0"/>
              <a:t>se odkládají věcné prostředky, které byly používány v nebezpečné zóně</a:t>
            </a:r>
            <a:r>
              <a:rPr lang="cs-CZ" sz="1600" dirty="0" smtClean="0"/>
              <a:t>.</a:t>
            </a:r>
          </a:p>
          <a:p>
            <a:r>
              <a:rPr lang="cs-CZ" sz="1600" b="1" dirty="0"/>
              <a:t>Místo pro nanášení dekontaminačního </a:t>
            </a:r>
            <a:r>
              <a:rPr lang="cs-CZ" sz="1600" b="1" dirty="0" smtClean="0"/>
              <a:t>činidla</a:t>
            </a:r>
            <a:r>
              <a:rPr lang="cs-CZ" sz="1600" dirty="0" smtClean="0"/>
              <a:t>: nejprve </a:t>
            </a:r>
            <a:r>
              <a:rPr lang="cs-CZ" sz="1600" dirty="0"/>
              <a:t>se odstraní hrubé nečistoty </a:t>
            </a:r>
            <a:r>
              <a:rPr lang="cs-CZ" sz="1600" dirty="0" err="1" smtClean="0"/>
              <a:t>smetáčkem,zasahující</a:t>
            </a:r>
            <a:r>
              <a:rPr lang="cs-CZ" sz="1600" dirty="0" smtClean="0"/>
              <a:t> </a:t>
            </a:r>
            <a:r>
              <a:rPr lang="cs-CZ" sz="1600" dirty="0"/>
              <a:t>si důkladně omyje ruce v rukavicích postřikem dekontaminačním </a:t>
            </a:r>
            <a:r>
              <a:rPr lang="cs-CZ" sz="1600" dirty="0" smtClean="0"/>
              <a:t>činidlem a </a:t>
            </a:r>
            <a:r>
              <a:rPr lang="cs-CZ" sz="1600" dirty="0"/>
              <a:t>pak vstoupí do nádoby s dekontaminačním činidlem</a:t>
            </a:r>
            <a:r>
              <a:rPr lang="cs-CZ" sz="1600" dirty="0" smtClean="0"/>
              <a:t>,</a:t>
            </a:r>
          </a:p>
          <a:p>
            <a:pPr marL="0" indent="0">
              <a:buNone/>
            </a:pPr>
            <a:r>
              <a:rPr lang="cs-CZ" sz="1600" dirty="0" smtClean="0"/>
              <a:t>       Proces </a:t>
            </a:r>
            <a:r>
              <a:rPr lang="cs-CZ" sz="1600" dirty="0"/>
              <a:t>nanášení dekontaminačního činidla se provádí systematicky</a:t>
            </a:r>
            <a:r>
              <a:rPr lang="cs-CZ" sz="1600" dirty="0" smtClean="0"/>
              <a:t>,</a:t>
            </a:r>
          </a:p>
          <a:p>
            <a:pPr marL="0" indent="0">
              <a:buNone/>
            </a:pPr>
            <a:r>
              <a:rPr lang="cs-CZ" sz="1600" dirty="0" smtClean="0"/>
              <a:t>       Oplach </a:t>
            </a:r>
            <a:r>
              <a:rPr lang="cs-CZ" sz="1600" dirty="0"/>
              <a:t>vodou se provádí v dekontaminační sprše nejméně 30 sekund</a:t>
            </a:r>
            <a:r>
              <a:rPr lang="cs-CZ" sz="1600" dirty="0" smtClean="0"/>
              <a:t>,</a:t>
            </a:r>
          </a:p>
          <a:p>
            <a:pPr marL="0" indent="0">
              <a:buNone/>
            </a:pPr>
            <a:r>
              <a:rPr lang="cs-CZ" sz="1600" dirty="0" smtClean="0"/>
              <a:t>       </a:t>
            </a:r>
            <a:r>
              <a:rPr lang="cs-CZ" sz="1600" b="1" dirty="0" smtClean="0"/>
              <a:t>Místo </a:t>
            </a:r>
            <a:r>
              <a:rPr lang="cs-CZ" sz="1600" b="1" dirty="0"/>
              <a:t>pro odkládání osobních ochranných prostředků</a:t>
            </a:r>
            <a:r>
              <a:rPr lang="cs-CZ" sz="1600" dirty="0" smtClean="0"/>
              <a:t>:</a:t>
            </a:r>
          </a:p>
          <a:p>
            <a:pPr marL="0" indent="0">
              <a:buNone/>
            </a:pPr>
            <a:r>
              <a:rPr lang="cs-CZ" sz="1600" b="1" dirty="0" smtClean="0"/>
              <a:t>       Místo </a:t>
            </a:r>
            <a:r>
              <a:rPr lang="cs-CZ" sz="1600" b="1" dirty="0"/>
              <a:t>pro opětovné vystrojení slouží k oblečení dekontaminovaných zasahujících</a:t>
            </a:r>
            <a:r>
              <a:rPr lang="cs-CZ" sz="1600" b="1" dirty="0" smtClean="0"/>
              <a:t>.</a:t>
            </a:r>
          </a:p>
          <a:p>
            <a:pPr marL="0" indent="0">
              <a:buNone/>
            </a:pPr>
            <a:r>
              <a:rPr lang="cs-CZ" sz="1600" b="1" dirty="0" smtClean="0"/>
              <a:t>       Po </a:t>
            </a:r>
            <a:r>
              <a:rPr lang="cs-CZ" sz="1600" b="1" dirty="0"/>
              <a:t>ukončení dekontaminace zasahujících je nutné provést likvidaci SDZ</a:t>
            </a:r>
            <a:r>
              <a:rPr lang="cs-CZ" sz="1600" b="1" dirty="0" smtClean="0"/>
              <a:t>,</a:t>
            </a:r>
          </a:p>
          <a:p>
            <a:r>
              <a:rPr lang="cs-CZ" sz="1600" dirty="0" smtClean="0"/>
              <a:t>	provede </a:t>
            </a:r>
            <a:r>
              <a:rPr lang="cs-CZ" sz="1600" dirty="0"/>
              <a:t>dekontaminaci prostředků sloužící pro </a:t>
            </a:r>
            <a:r>
              <a:rPr lang="cs-CZ" sz="1600" dirty="0" smtClean="0"/>
              <a:t>dekontaminaci, </a:t>
            </a:r>
            <a:r>
              <a:rPr lang="cs-CZ" sz="1600" dirty="0"/>
              <a:t>dekontaminaci věcných </a:t>
            </a:r>
            <a:r>
              <a:rPr lang="cs-CZ" sz="1600" dirty="0" smtClean="0"/>
              <a:t>	prostředků </a:t>
            </a:r>
            <a:r>
              <a:rPr lang="cs-CZ" sz="1600" dirty="0"/>
              <a:t>provede v dekontaminační </a:t>
            </a:r>
            <a:r>
              <a:rPr lang="cs-CZ" sz="1600" dirty="0" smtClean="0"/>
              <a:t>sprše, </a:t>
            </a:r>
            <a:r>
              <a:rPr lang="cs-CZ" sz="1600" dirty="0"/>
              <a:t>následně </a:t>
            </a:r>
            <a:r>
              <a:rPr lang="cs-CZ" sz="1600" dirty="0" smtClean="0"/>
              <a:t>dekontaminuje  </a:t>
            </a:r>
            <a:r>
              <a:rPr lang="cs-CZ" sz="1600" dirty="0"/>
              <a:t>dekontaminační </a:t>
            </a:r>
            <a:r>
              <a:rPr lang="cs-CZ" sz="1600" dirty="0" smtClean="0"/>
              <a:t>	sprchu </a:t>
            </a:r>
            <a:r>
              <a:rPr lang="cs-CZ" sz="1600" dirty="0"/>
              <a:t>s </a:t>
            </a:r>
            <a:r>
              <a:rPr lang="cs-CZ" sz="1600" dirty="0" smtClean="0"/>
              <a:t>vanou, </a:t>
            </a:r>
            <a:r>
              <a:rPr lang="cs-CZ" sz="1600" dirty="0"/>
              <a:t>nakonec </a:t>
            </a:r>
            <a:r>
              <a:rPr lang="cs-CZ" sz="1600" dirty="0" smtClean="0"/>
              <a:t>obsluha odčerpá </a:t>
            </a:r>
            <a:r>
              <a:rPr lang="cs-CZ" sz="1600" dirty="0"/>
              <a:t>vodu ze sprchy do sběrné </a:t>
            </a:r>
            <a:r>
              <a:rPr lang="cs-CZ" sz="1600" dirty="0" smtClean="0"/>
              <a:t>nádrže, po 	uschnutí </a:t>
            </a:r>
            <a:r>
              <a:rPr lang="cs-CZ" sz="1600" dirty="0"/>
              <a:t>celé zařízení </a:t>
            </a:r>
            <a:r>
              <a:rPr lang="cs-CZ" sz="1600" dirty="0" smtClean="0"/>
              <a:t>složí, </a:t>
            </a:r>
            <a:r>
              <a:rPr lang="pl-PL" sz="1600" dirty="0" smtClean="0"/>
              <a:t>dekontaminuje </a:t>
            </a:r>
            <a:r>
              <a:rPr lang="pl-PL" sz="1600" dirty="0"/>
              <a:t>odpadní vodu po dekontaminaci</a:t>
            </a:r>
            <a:r>
              <a:rPr lang="pl-PL" sz="1600" dirty="0" smtClean="0"/>
              <a:t>, n</a:t>
            </a:r>
            <a:r>
              <a:rPr lang="cs-CZ" sz="1600" dirty="0" err="1" smtClean="0"/>
              <a:t>akonec</a:t>
            </a:r>
            <a:r>
              <a:rPr lang="cs-CZ" sz="1600" dirty="0" smtClean="0"/>
              <a:t> 	se </a:t>
            </a:r>
            <a:r>
              <a:rPr lang="cs-CZ" sz="1600" dirty="0"/>
              <a:t>odpadní voda promíchá, </a:t>
            </a:r>
            <a:r>
              <a:rPr lang="cs-CZ" sz="1600" dirty="0" smtClean="0"/>
              <a:t>popř. </a:t>
            </a:r>
            <a:r>
              <a:rPr lang="pl-PL" sz="1600" dirty="0" smtClean="0"/>
              <a:t>neutralizuje</a:t>
            </a:r>
            <a:r>
              <a:rPr lang="pl-PL" sz="1600" dirty="0"/>
              <a:t>. Expoziční doba je 30 min.</a:t>
            </a:r>
            <a:endParaRPr lang="cs-CZ" sz="1600" b="1" dirty="0"/>
          </a:p>
        </p:txBody>
      </p:sp>
    </p:spTree>
    <p:extLst>
      <p:ext uri="{BB962C8B-B14F-4D97-AF65-F5344CB8AC3E}">
        <p14:creationId xmlns:p14="http://schemas.microsoft.com/office/powerpoint/2010/main" val="2260122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90066"/>
          </a:xfrm>
        </p:spPr>
        <p:txBody>
          <a:bodyPr>
            <a:normAutofit fontScale="90000"/>
          </a:bodyPr>
          <a:lstStyle/>
          <a:p>
            <a:r>
              <a:rPr lang="cs-CZ" dirty="0" smtClean="0"/>
              <a:t> </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974194372"/>
              </p:ext>
            </p:extLst>
          </p:nvPr>
        </p:nvGraphicFramePr>
        <p:xfrm>
          <a:off x="1331641" y="404666"/>
          <a:ext cx="7344814" cy="5832645"/>
        </p:xfrm>
        <a:graphic>
          <a:graphicData uri="http://schemas.openxmlformats.org/drawingml/2006/table">
            <a:tbl>
              <a:tblPr firstRow="1" firstCol="1" bandRow="1">
                <a:tableStyleId>{5C22544A-7EE6-4342-B048-85BDC9FD1C3A}</a:tableStyleId>
              </a:tblPr>
              <a:tblGrid>
                <a:gridCol w="426352"/>
                <a:gridCol w="4042838"/>
                <a:gridCol w="427853"/>
                <a:gridCol w="638777"/>
                <a:gridCol w="638027"/>
                <a:gridCol w="638777"/>
                <a:gridCol w="532190"/>
              </a:tblGrid>
              <a:tr h="376299">
                <a:tc>
                  <a:txBody>
                    <a:bodyPr/>
                    <a:lstStyle/>
                    <a:p>
                      <a:pPr algn="ctr">
                        <a:spcAft>
                          <a:spcPts val="0"/>
                        </a:spcAft>
                      </a:pPr>
                      <a:r>
                        <a:rPr lang="cs-CZ" sz="1000">
                          <a:effectLst/>
                        </a:rPr>
                        <a:t>Poř. číslo</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Název tématu</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H</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T-STS</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T-TaCHS</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Strojníci</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VJ, VD</a:t>
                      </a:r>
                      <a:endParaRPr lang="cs-CZ" sz="1000">
                        <a:effectLst/>
                        <a:latin typeface="Times New Roman"/>
                        <a:ea typeface="Times New Roman"/>
                      </a:endParaRPr>
                    </a:p>
                  </a:txBody>
                  <a:tcPr marL="44450" marR="44450" marT="0" marB="0" anchor="ctr"/>
                </a:tc>
              </a:tr>
              <a:tr h="940750">
                <a:tc>
                  <a:txBody>
                    <a:bodyPr/>
                    <a:lstStyle/>
                    <a:p>
                      <a:pPr algn="ctr">
                        <a:spcAft>
                          <a:spcPts val="0"/>
                        </a:spcAft>
                      </a:pPr>
                      <a:r>
                        <a:rPr lang="cs-CZ" sz="1000">
                          <a:effectLst/>
                        </a:rPr>
                        <a:t>1.</a:t>
                      </a:r>
                      <a:endParaRPr lang="cs-CZ" sz="1000">
                        <a:effectLst/>
                        <a:latin typeface="Times New Roman"/>
                        <a:ea typeface="Times New Roman"/>
                      </a:endParaRPr>
                    </a:p>
                  </a:txBody>
                  <a:tcPr marL="44450" marR="44450" marT="0" marB="0" anchor="ctr"/>
                </a:tc>
                <a:tc>
                  <a:txBody>
                    <a:bodyPr/>
                    <a:lstStyle/>
                    <a:p>
                      <a:pPr algn="just">
                        <a:spcAft>
                          <a:spcPts val="0"/>
                        </a:spcAft>
                      </a:pPr>
                      <a:r>
                        <a:rPr lang="cs-CZ" sz="1000">
                          <a:effectLst/>
                        </a:rPr>
                        <a:t>Návod k vypracování a použití „Dílčí zprávy o zásahu“, „Zprávy o zásahu“ a „Zprávy o činnosti“ dle čl. 9 Pokynu GŘ HZS ČR č. 37/2015, kterým se stanoví pravidla statistického sledování mimořádných událostí, zásahové a ostatní činnosti JPO a činnosti OPIS HZS ČR a dokumentace o vedení zásahů</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r>
              <a:tr h="752600">
                <a:tc>
                  <a:txBody>
                    <a:bodyPr/>
                    <a:lstStyle/>
                    <a:p>
                      <a:pPr algn="ctr">
                        <a:spcAft>
                          <a:spcPts val="0"/>
                        </a:spcAft>
                      </a:pPr>
                      <a:r>
                        <a:rPr lang="cs-CZ" sz="1000">
                          <a:effectLst/>
                        </a:rPr>
                        <a:t>2.</a:t>
                      </a:r>
                      <a:endParaRPr lang="cs-CZ" sz="1000">
                        <a:effectLst/>
                        <a:latin typeface="Times New Roman"/>
                        <a:ea typeface="Times New Roman"/>
                      </a:endParaRPr>
                    </a:p>
                  </a:txBody>
                  <a:tcPr marL="44450" marR="44450" marT="0" marB="0" anchor="ctr"/>
                </a:tc>
                <a:tc>
                  <a:txBody>
                    <a:bodyPr/>
                    <a:lstStyle/>
                    <a:p>
                      <a:pPr>
                        <a:spcAft>
                          <a:spcPts val="0"/>
                        </a:spcAft>
                      </a:pPr>
                      <a:r>
                        <a:rPr lang="cs-CZ" sz="1000">
                          <a:effectLst/>
                        </a:rPr>
                        <a:t>Pokyn GŘ HZS ČR č. 56/2014, kterým se stanovují vybrané statisticky sledované úkoly plněné hasičskými záchrannými sbory krajů, vydávají vzory formulářů a komentáře k jejich jednotnému vyplnění</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r>
              <a:tr h="2069649">
                <a:tc>
                  <a:txBody>
                    <a:bodyPr/>
                    <a:lstStyle/>
                    <a:p>
                      <a:pPr algn="ctr">
                        <a:spcAft>
                          <a:spcPts val="0"/>
                        </a:spcAft>
                      </a:pPr>
                      <a:r>
                        <a:rPr lang="cs-CZ" sz="1000">
                          <a:effectLst/>
                        </a:rPr>
                        <a:t>3.</a:t>
                      </a:r>
                      <a:endParaRPr lang="cs-CZ" sz="1000">
                        <a:effectLst/>
                        <a:latin typeface="Times New Roman"/>
                        <a:ea typeface="Times New Roman"/>
                      </a:endParaRPr>
                    </a:p>
                  </a:txBody>
                  <a:tcPr marL="44450" marR="44450" marT="0" marB="0" anchor="ctr"/>
                </a:tc>
                <a:tc>
                  <a:txBody>
                    <a:bodyPr/>
                    <a:lstStyle/>
                    <a:p>
                      <a:pPr algn="just">
                        <a:spcAft>
                          <a:spcPts val="0"/>
                        </a:spcAft>
                      </a:pPr>
                      <a:r>
                        <a:rPr lang="cs-CZ" sz="1000">
                          <a:effectLst/>
                        </a:rPr>
                        <a:t>Statistické sledování událostí, platby </a:t>
                      </a:r>
                    </a:p>
                    <a:p>
                      <a:pPr marL="342900" lvl="0" indent="-342900" algn="just">
                        <a:spcAft>
                          <a:spcPts val="0"/>
                        </a:spcAft>
                        <a:buFont typeface="+mj-lt"/>
                        <a:buAutoNum type="arabicPeriod"/>
                      </a:pPr>
                      <a:r>
                        <a:rPr lang="cs-CZ" sz="1000">
                          <a:effectLst/>
                        </a:rPr>
                        <a:t>zásah (zákon č. 133/1985 Sb., o požární ochraně),</a:t>
                      </a:r>
                    </a:p>
                    <a:p>
                      <a:pPr marL="342900" lvl="0" indent="-342900" algn="just">
                        <a:spcAft>
                          <a:spcPts val="0"/>
                        </a:spcAft>
                        <a:buFont typeface="+mj-lt"/>
                        <a:buAutoNum type="arabicPeriod"/>
                      </a:pPr>
                      <a:r>
                        <a:rPr lang="cs-CZ" sz="1000">
                          <a:effectLst/>
                        </a:rPr>
                        <a:t>zásah s úhradou (zákon č. 239/2000 Sb., o IZS),</a:t>
                      </a:r>
                    </a:p>
                    <a:p>
                      <a:pPr marL="342900" lvl="0" indent="-342900" algn="just">
                        <a:spcAft>
                          <a:spcPts val="0"/>
                        </a:spcAft>
                        <a:buFont typeface="+mj-lt"/>
                        <a:buAutoNum type="arabicPeriod"/>
                      </a:pPr>
                      <a:r>
                        <a:rPr lang="cs-CZ" sz="1000">
                          <a:effectLst/>
                        </a:rPr>
                        <a:t>zásah u dopravní nehody s paušální úhradou nákladů zásahu (zákon č. 238/2000 Sb., o HZS ČR, nařízení vlády č. 263/2013 Sb.),</a:t>
                      </a:r>
                    </a:p>
                    <a:p>
                      <a:pPr marL="342900" lvl="0" indent="-342900" algn="just">
                        <a:spcAft>
                          <a:spcPts val="0"/>
                        </a:spcAft>
                        <a:buFont typeface="+mj-lt"/>
                        <a:buAutoNum type="arabicPeriod"/>
                      </a:pPr>
                      <a:r>
                        <a:rPr lang="cs-CZ" sz="1000">
                          <a:effectLst/>
                        </a:rPr>
                        <a:t>poskytování pohotovostní a jiné služby nebo práce za úhradu vynaložených nákladů (zákon č. 133/1985 Sb., o požární ochraně), včetně rozlišení evidence ve statistickém sledování událostí na zásahy (zadané cestou ZOZ) anebo činnosti (zadané cestou ZOČ) </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r>
              <a:tr h="376299">
                <a:tc>
                  <a:txBody>
                    <a:bodyPr/>
                    <a:lstStyle/>
                    <a:p>
                      <a:pPr algn="ctr">
                        <a:spcAft>
                          <a:spcPts val="0"/>
                        </a:spcAft>
                      </a:pPr>
                      <a:r>
                        <a:rPr lang="cs-CZ" sz="1000">
                          <a:effectLst/>
                        </a:rPr>
                        <a:t>4.</a:t>
                      </a:r>
                      <a:endParaRPr lang="cs-CZ" sz="1000">
                        <a:effectLst/>
                        <a:latin typeface="Times New Roman"/>
                        <a:ea typeface="Times New Roman"/>
                      </a:endParaRPr>
                    </a:p>
                  </a:txBody>
                  <a:tcPr marL="44450" marR="44450" marT="0" marB="0"/>
                </a:tc>
                <a:tc>
                  <a:txBody>
                    <a:bodyPr/>
                    <a:lstStyle/>
                    <a:p>
                      <a:pPr algn="just">
                        <a:spcAft>
                          <a:spcPts val="0"/>
                        </a:spcAft>
                      </a:pPr>
                      <a:r>
                        <a:rPr lang="cs-CZ" sz="1000">
                          <a:effectLst/>
                        </a:rPr>
                        <a:t>Dopravní nehodovost - seznámení se statistikou dopravní nehodovosti PT, postup při hlášení DN</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r>
              <a:tr h="376299">
                <a:tc>
                  <a:txBody>
                    <a:bodyPr/>
                    <a:lstStyle/>
                    <a:p>
                      <a:pPr algn="ctr">
                        <a:spcAft>
                          <a:spcPts val="0"/>
                        </a:spcAft>
                      </a:pPr>
                      <a:r>
                        <a:rPr lang="cs-CZ" sz="1000">
                          <a:effectLst/>
                        </a:rPr>
                        <a:t>5.</a:t>
                      </a:r>
                      <a:endParaRPr lang="cs-CZ" sz="1000">
                        <a:effectLst/>
                        <a:latin typeface="Times New Roman"/>
                        <a:ea typeface="Times New Roman"/>
                      </a:endParaRPr>
                    </a:p>
                  </a:txBody>
                  <a:tcPr marL="44450" marR="44450" marT="0" marB="0"/>
                </a:tc>
                <a:tc>
                  <a:txBody>
                    <a:bodyPr/>
                    <a:lstStyle/>
                    <a:p>
                      <a:pPr algn="just">
                        <a:spcAft>
                          <a:spcPts val="0"/>
                        </a:spcAft>
                      </a:pPr>
                      <a:r>
                        <a:rPr lang="cs-CZ" sz="1000">
                          <a:effectLst/>
                        </a:rPr>
                        <a:t>Konspekt odborné přípravy 1 - 2 – 08 Pořizování záznamů, poskytování informací z místa zásahu, mlčenlivost</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r>
              <a:tr h="564450">
                <a:tc>
                  <a:txBody>
                    <a:bodyPr/>
                    <a:lstStyle/>
                    <a:p>
                      <a:pPr algn="ctr">
                        <a:spcAft>
                          <a:spcPts val="0"/>
                        </a:spcAft>
                      </a:pPr>
                      <a:r>
                        <a:rPr lang="cs-CZ" sz="1000">
                          <a:effectLst/>
                        </a:rPr>
                        <a:t>6.</a:t>
                      </a:r>
                      <a:endParaRPr lang="cs-CZ" sz="1000">
                        <a:effectLst/>
                        <a:latin typeface="Times New Roman"/>
                        <a:ea typeface="Times New Roman"/>
                      </a:endParaRPr>
                    </a:p>
                  </a:txBody>
                  <a:tcPr marL="44450" marR="44450" marT="0" marB="0"/>
                </a:tc>
                <a:tc>
                  <a:txBody>
                    <a:bodyPr/>
                    <a:lstStyle/>
                    <a:p>
                      <a:pPr>
                        <a:spcAft>
                          <a:spcPts val="0"/>
                        </a:spcAft>
                      </a:pPr>
                      <a:r>
                        <a:rPr lang="cs-CZ" sz="1000">
                          <a:effectLst/>
                        </a:rPr>
                        <a:t>Hašení lesních požárů (BŘ – ML č. 21/P, Konspekt odborné přípravy 1 - 3 - 03 Využití letecké techniky k leteckému hašení požárů lesních a travnatých porostů)</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r>
              <a:tr h="376299">
                <a:tc>
                  <a:txBody>
                    <a:bodyPr/>
                    <a:lstStyle/>
                    <a:p>
                      <a:pPr algn="ctr">
                        <a:spcAft>
                          <a:spcPts val="0"/>
                        </a:spcAft>
                      </a:pPr>
                      <a:r>
                        <a:rPr lang="cs-CZ" sz="1000">
                          <a:effectLst/>
                        </a:rPr>
                        <a:t>7.</a:t>
                      </a:r>
                      <a:endParaRPr lang="cs-CZ" sz="1000">
                        <a:effectLst/>
                        <a:latin typeface="Times New Roman"/>
                        <a:ea typeface="Times New Roman"/>
                      </a:endParaRPr>
                    </a:p>
                  </a:txBody>
                  <a:tcPr marL="44450" marR="44450" marT="0" marB="0" anchor="ctr"/>
                </a:tc>
                <a:tc>
                  <a:txBody>
                    <a:bodyPr/>
                    <a:lstStyle/>
                    <a:p>
                      <a:pPr>
                        <a:spcAft>
                          <a:spcPts val="0"/>
                        </a:spcAft>
                      </a:pPr>
                      <a:r>
                        <a:rPr lang="cs-CZ" sz="1000">
                          <a:effectLst/>
                        </a:rPr>
                        <a:t>Metodické listy Bojového řádu jednotek PO N1-N3 – Nebezpečí fyzického vyčerpání, Nebezpečí infekce, Nebezpečí intoxikace</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dirty="0">
                          <a:effectLst/>
                        </a:rPr>
                        <a:t>A</a:t>
                      </a:r>
                      <a:endParaRPr lang="cs-CZ" sz="1000" dirty="0">
                        <a:effectLst/>
                        <a:latin typeface="Times New Roman"/>
                        <a:ea typeface="Times New Roman"/>
                      </a:endParaRPr>
                    </a:p>
                  </a:txBody>
                  <a:tcPr marL="44450" marR="44450" marT="0" marB="0" anchor="ctr"/>
                </a:tc>
              </a:tr>
            </a:tbl>
          </a:graphicData>
        </a:graphic>
      </p:graphicFrame>
    </p:spTree>
    <p:extLst>
      <p:ext uri="{BB962C8B-B14F-4D97-AF65-F5344CB8AC3E}">
        <p14:creationId xmlns:p14="http://schemas.microsoft.com/office/powerpoint/2010/main" val="595699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a:bodyPr>
          <a:lstStyle/>
          <a:p>
            <a:pPr marL="0" indent="0" algn="ctr">
              <a:buNone/>
            </a:pPr>
            <a:r>
              <a:rPr lang="cs-CZ" sz="1800" b="1" dirty="0"/>
              <a:t>Očekávané </a:t>
            </a:r>
            <a:r>
              <a:rPr lang="cs-CZ" sz="1800" b="1" dirty="0" smtClean="0"/>
              <a:t>zvláštnosti</a:t>
            </a:r>
          </a:p>
          <a:p>
            <a:pPr marL="0" indent="0">
              <a:buNone/>
            </a:pPr>
            <a:endParaRPr lang="cs-CZ" sz="1800" b="1" dirty="0"/>
          </a:p>
          <a:p>
            <a:pPr marL="0" indent="0">
              <a:buNone/>
            </a:pPr>
            <a:r>
              <a:rPr lang="cs-CZ" sz="1600" dirty="0"/>
              <a:t>Při dekontaminaci je nutné počítat zejména s následujícími komplikacemi:</a:t>
            </a:r>
          </a:p>
          <a:p>
            <a:r>
              <a:rPr lang="cs-CZ" sz="1600" dirty="0"/>
              <a:t>a) nedostatek sil a prostředků a nutnost použít zjednodušenou dekontaminaci,</a:t>
            </a:r>
          </a:p>
          <a:p>
            <a:r>
              <a:rPr lang="cs-CZ" sz="1600" dirty="0"/>
              <a:t>b) velká spotřeba dýchacích přístrojů a protichemických ochranných oděvů, </a:t>
            </a:r>
            <a:r>
              <a:rPr lang="cs-CZ" sz="1600" dirty="0" smtClean="0"/>
              <a:t>omezení doby </a:t>
            </a:r>
          </a:p>
          <a:p>
            <a:pPr marL="0" indent="0">
              <a:buNone/>
            </a:pPr>
            <a:r>
              <a:rPr lang="cs-CZ" sz="1600" dirty="0"/>
              <a:t> </a:t>
            </a:r>
            <a:r>
              <a:rPr lang="cs-CZ" sz="1600" dirty="0" smtClean="0"/>
              <a:t>           pobytu </a:t>
            </a:r>
            <a:r>
              <a:rPr lang="cs-CZ" sz="1600" dirty="0"/>
              <a:t>v nebezpečné (popř. bezpečnostní) zóně,</a:t>
            </a:r>
          </a:p>
          <a:p>
            <a:r>
              <a:rPr lang="cs-CZ" sz="1600" dirty="0"/>
              <a:t>c) nebezpečí kontaminace při odkládání ochranných prostředků,</a:t>
            </a:r>
          </a:p>
          <a:p>
            <a:r>
              <a:rPr lang="cs-CZ" sz="1600" dirty="0"/>
              <a:t>d) při nedostatečné velikosti nebezpečné zóny hrozí kontaminace dekontaminačního</a:t>
            </a:r>
          </a:p>
          <a:p>
            <a:pPr marL="0" indent="0">
              <a:buNone/>
            </a:pPr>
            <a:r>
              <a:rPr lang="cs-CZ" sz="1600" dirty="0" smtClean="0"/>
              <a:t>            pracoviště</a:t>
            </a:r>
            <a:r>
              <a:rPr lang="cs-CZ" sz="1600" dirty="0"/>
              <a:t>,</a:t>
            </a:r>
          </a:p>
          <a:p>
            <a:r>
              <a:rPr lang="cs-CZ" sz="1600" dirty="0"/>
              <a:t>e) rozstřik při nanášení dekontaminačního činidla nebo při oplachu vodou, který může</a:t>
            </a:r>
          </a:p>
          <a:p>
            <a:pPr marL="0" indent="0">
              <a:buNone/>
            </a:pPr>
            <a:r>
              <a:rPr lang="cs-CZ" sz="1600" dirty="0" smtClean="0"/>
              <a:t>            způsobit </a:t>
            </a:r>
            <a:r>
              <a:rPr lang="cs-CZ" sz="1600" dirty="0"/>
              <a:t>sekundární kontaminaci – hlídat zvýšený tlak způsobující aerosol,</a:t>
            </a:r>
          </a:p>
          <a:p>
            <a:r>
              <a:rPr lang="cs-CZ" sz="1600" dirty="0"/>
              <a:t>f) nebezpečí ucpání trysek pro nanášení dekontaminační činidla,</a:t>
            </a:r>
          </a:p>
          <a:p>
            <a:r>
              <a:rPr lang="cs-CZ" sz="1600" dirty="0"/>
              <a:t>g) nepříznivý dopad na dekontaminované prostředky a životní prostředí v důsledku</a:t>
            </a:r>
          </a:p>
          <a:p>
            <a:pPr marL="0" indent="0">
              <a:buNone/>
            </a:pPr>
            <a:r>
              <a:rPr lang="cs-CZ" sz="1600" dirty="0" smtClean="0"/>
              <a:t>           oxidačních </a:t>
            </a:r>
            <a:r>
              <a:rPr lang="cs-CZ" sz="1600" dirty="0"/>
              <a:t>a chloračních vlastností některých dekontaminačních činidel,</a:t>
            </a:r>
          </a:p>
          <a:p>
            <a:r>
              <a:rPr lang="cs-CZ" sz="1600" dirty="0"/>
              <a:t>h) omezení doby potřebné pro činnost na dekontaminačním pracovišti v důsledku</a:t>
            </a:r>
          </a:p>
          <a:p>
            <a:pPr marL="0" indent="0">
              <a:buNone/>
            </a:pPr>
            <a:r>
              <a:rPr lang="cs-CZ" sz="1600" dirty="0" smtClean="0"/>
              <a:t>            zbytkové </a:t>
            </a:r>
            <a:r>
              <a:rPr lang="cs-CZ" sz="1600" dirty="0"/>
              <a:t>zásoby vzduchu v izolačním dýchacím přístroji hasiče,</a:t>
            </a:r>
          </a:p>
          <a:p>
            <a:r>
              <a:rPr lang="cs-CZ" sz="1600" dirty="0"/>
              <a:t>i) namrzání vody na ochranných oděvech a věcných prostředcích za mrazu, zamrznutí</a:t>
            </a:r>
          </a:p>
          <a:p>
            <a:pPr marL="0" indent="0">
              <a:buNone/>
            </a:pPr>
            <a:r>
              <a:rPr lang="cs-CZ" sz="1600" dirty="0" smtClean="0"/>
              <a:t>          vody </a:t>
            </a:r>
            <a:r>
              <a:rPr lang="cs-CZ" sz="1600" dirty="0"/>
              <a:t>v dekontaminačním zařízení.</a:t>
            </a:r>
          </a:p>
        </p:txBody>
      </p:sp>
    </p:spTree>
    <p:extLst>
      <p:ext uri="{BB962C8B-B14F-4D97-AF65-F5344CB8AC3E}">
        <p14:creationId xmlns:p14="http://schemas.microsoft.com/office/powerpoint/2010/main" val="2351190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836712"/>
          </a:xfrm>
        </p:spPr>
        <p:txBody>
          <a:bodyPr>
            <a:normAutofit/>
          </a:bodyPr>
          <a:lstStyle/>
          <a:p>
            <a:r>
              <a:rPr lang="cs-CZ" sz="2400" b="1" dirty="0"/>
              <a:t>Havárie ohrožující vody</a:t>
            </a:r>
            <a:br>
              <a:rPr lang="cs-CZ" sz="2400" b="1" dirty="0"/>
            </a:br>
            <a:r>
              <a:rPr lang="cs-CZ" sz="2400" b="1" dirty="0"/>
              <a:t>Ropné havárie</a:t>
            </a:r>
            <a:endParaRPr lang="cs-CZ" sz="2400" dirty="0"/>
          </a:p>
        </p:txBody>
      </p:sp>
      <p:sp>
        <p:nvSpPr>
          <p:cNvPr id="3" name="Zástupný symbol pro obsah 2"/>
          <p:cNvSpPr>
            <a:spLocks noGrp="1"/>
          </p:cNvSpPr>
          <p:nvPr>
            <p:ph idx="1"/>
          </p:nvPr>
        </p:nvSpPr>
        <p:spPr>
          <a:xfrm>
            <a:off x="467544" y="836712"/>
            <a:ext cx="8219256" cy="5289451"/>
          </a:xfrm>
        </p:spPr>
        <p:txBody>
          <a:bodyPr>
            <a:normAutofit fontScale="92500" lnSpcReduction="20000"/>
          </a:bodyPr>
          <a:lstStyle/>
          <a:p>
            <a:pPr marL="0" indent="0" algn="ctr">
              <a:buNone/>
            </a:pPr>
            <a:r>
              <a:rPr lang="cs-CZ" sz="1800" b="1" dirty="0" smtClean="0"/>
              <a:t>Charakteristika</a:t>
            </a:r>
          </a:p>
          <a:p>
            <a:pPr marL="0" indent="0">
              <a:buNone/>
            </a:pPr>
            <a:r>
              <a:rPr lang="cs-CZ" sz="1600" b="1" i="1" dirty="0" smtClean="0"/>
              <a:t>	„</a:t>
            </a:r>
            <a:r>
              <a:rPr lang="cs-CZ" sz="1600" b="1" i="1" dirty="0"/>
              <a:t>Za havárii </a:t>
            </a:r>
            <a:r>
              <a:rPr lang="cs-CZ" sz="1600" dirty="0"/>
              <a:t>ohrožující vody (dále jen „havárie“) </a:t>
            </a:r>
            <a:r>
              <a:rPr lang="cs-CZ" sz="1600" b="1" i="1" dirty="0"/>
              <a:t>se vždy považují případy </a:t>
            </a:r>
            <a:r>
              <a:rPr lang="cs-CZ" sz="1600" b="1" i="1" dirty="0" smtClean="0"/>
              <a:t>závažného zhoršení </a:t>
            </a:r>
            <a:r>
              <a:rPr lang="cs-CZ" sz="1600" b="1" i="1" dirty="0"/>
              <a:t>nebo mimořádného ohrožení jakosti povrchových nebo podzemních </a:t>
            </a:r>
            <a:r>
              <a:rPr lang="cs-CZ" sz="1600" b="1" i="1" dirty="0" smtClean="0"/>
              <a:t>vod ropnými </a:t>
            </a:r>
            <a:r>
              <a:rPr lang="cs-CZ" sz="1600" b="1" i="1" dirty="0"/>
              <a:t>látkami, zvlášť nebezpečnými látkami, popřípadě radioaktivními zářiči </a:t>
            </a:r>
            <a:r>
              <a:rPr lang="cs-CZ" sz="1600" b="1" i="1" dirty="0" smtClean="0"/>
              <a:t>a radioaktivními </a:t>
            </a:r>
            <a:r>
              <a:rPr lang="cs-CZ" sz="1600" b="1" i="1" dirty="0"/>
              <a:t>odpady, nebo dojde-li ke zhoršení nebo ohrožení jakosti </a:t>
            </a:r>
            <a:r>
              <a:rPr lang="cs-CZ" sz="1600" b="1" i="1" dirty="0" smtClean="0"/>
              <a:t>povrchových nebo </a:t>
            </a:r>
            <a:r>
              <a:rPr lang="cs-CZ" sz="1600" b="1" i="1" dirty="0"/>
              <a:t>podzemních vod v chráněných oblastech přirozené akumulace vod </a:t>
            </a:r>
            <a:r>
              <a:rPr lang="cs-CZ" sz="1600" b="1" i="1" dirty="0" smtClean="0"/>
              <a:t>nebo v </a:t>
            </a:r>
            <a:r>
              <a:rPr lang="cs-CZ" sz="1600" b="1" i="1" dirty="0"/>
              <a:t>ochranných pásmech vodních zdrojů</a:t>
            </a:r>
            <a:r>
              <a:rPr lang="cs-CZ" sz="1600" dirty="0"/>
              <a:t>1</a:t>
            </a:r>
            <a:r>
              <a:rPr lang="cs-CZ" sz="1600" b="1" i="1" dirty="0"/>
              <a:t>.</a:t>
            </a:r>
          </a:p>
          <a:p>
            <a:pPr marL="0" indent="0">
              <a:buNone/>
            </a:pPr>
            <a:r>
              <a:rPr lang="cs-CZ" sz="1600" dirty="0"/>
              <a:t>	</a:t>
            </a:r>
            <a:r>
              <a:rPr lang="cs-CZ" sz="1600" dirty="0" smtClean="0"/>
              <a:t> </a:t>
            </a:r>
            <a:r>
              <a:rPr lang="cs-CZ" sz="1600" b="1" i="1" dirty="0"/>
              <a:t>Ten, kdo způsobil havárii (dále jen „původce havárie"), je povinen činit </a:t>
            </a:r>
            <a:r>
              <a:rPr lang="cs-CZ" sz="1600" b="1" i="1" dirty="0" smtClean="0"/>
              <a:t>bezprostřední opatření </a:t>
            </a:r>
            <a:r>
              <a:rPr lang="cs-CZ" sz="1600" b="1" i="1" dirty="0"/>
              <a:t>k odstraňování příčin a následků havárie. Přitom se řídí havarijním </a:t>
            </a:r>
            <a:r>
              <a:rPr lang="cs-CZ" sz="1600" b="1" i="1" dirty="0" smtClean="0"/>
              <a:t>plánem, popřípadě </a:t>
            </a:r>
            <a:r>
              <a:rPr lang="cs-CZ" sz="1600" b="1" i="1" dirty="0"/>
              <a:t>pokyny vodoprávního úřadu a České inspekce životního prostředí.</a:t>
            </a:r>
          </a:p>
          <a:p>
            <a:pPr marL="0" indent="0">
              <a:buNone/>
            </a:pPr>
            <a:r>
              <a:rPr lang="cs-CZ" sz="1600" dirty="0"/>
              <a:t>	</a:t>
            </a:r>
            <a:r>
              <a:rPr lang="cs-CZ" sz="1600" dirty="0" smtClean="0"/>
              <a:t> </a:t>
            </a:r>
            <a:r>
              <a:rPr lang="cs-CZ" sz="1600" b="1" i="1" dirty="0"/>
              <a:t>Kdo způsobí nebo zjistí havárii, je povinen ji neprodleně hlásit </a:t>
            </a:r>
            <a:r>
              <a:rPr lang="cs-CZ" sz="1600" b="1" i="1" dirty="0" smtClean="0"/>
              <a:t>Hasičskému záchrannému </a:t>
            </a:r>
            <a:r>
              <a:rPr lang="cs-CZ" sz="1600" b="1" i="1" dirty="0"/>
              <a:t>sboru České republiky nebo jednotkám požární ochrany nebo </a:t>
            </a:r>
            <a:r>
              <a:rPr lang="cs-CZ" sz="1600" b="1" i="1" dirty="0" smtClean="0"/>
              <a:t>Policii České </a:t>
            </a:r>
            <a:r>
              <a:rPr lang="cs-CZ" sz="1600" b="1" i="1" dirty="0"/>
              <a:t>republiky, případně správci povodí.</a:t>
            </a:r>
          </a:p>
          <a:p>
            <a:pPr marL="0" indent="0">
              <a:buNone/>
            </a:pPr>
            <a:r>
              <a:rPr lang="cs-CZ" sz="1600" dirty="0"/>
              <a:t>	</a:t>
            </a:r>
            <a:r>
              <a:rPr lang="cs-CZ" sz="1600" dirty="0" smtClean="0"/>
              <a:t> </a:t>
            </a:r>
            <a:r>
              <a:rPr lang="cs-CZ" sz="1600" b="1" i="1" dirty="0"/>
              <a:t>Hasičský záchranný sbor České republiky, Policie České republiky a správce </a:t>
            </a:r>
            <a:r>
              <a:rPr lang="cs-CZ" sz="1600" b="1" i="1" dirty="0" smtClean="0"/>
              <a:t>povodí jsou </a:t>
            </a:r>
            <a:r>
              <a:rPr lang="cs-CZ" sz="1600" b="1" i="1" dirty="0"/>
              <a:t>povinni neprodleně informovat o jim nahlášené havárii příslušný vodoprávní </a:t>
            </a:r>
            <a:r>
              <a:rPr lang="cs-CZ" sz="1600" b="1" i="1" dirty="0" smtClean="0"/>
              <a:t>úřad a </a:t>
            </a:r>
            <a:r>
              <a:rPr lang="cs-CZ" sz="1600" b="1" i="1" dirty="0"/>
              <a:t>Českou inspekci životního prostředí, která bude o havárii, k níž došlo v </a:t>
            </a:r>
            <a:r>
              <a:rPr lang="cs-CZ" sz="1600" b="1" i="1" dirty="0" smtClean="0"/>
              <a:t>ochranných pásmech </a:t>
            </a:r>
            <a:r>
              <a:rPr lang="cs-CZ" sz="1600" b="1" i="1" dirty="0"/>
              <a:t>přírodních léčivých zdrojů a zdrojů přírodních minerálních vod, </a:t>
            </a:r>
            <a:r>
              <a:rPr lang="cs-CZ" sz="1600" b="1" i="1" dirty="0" smtClean="0"/>
              <a:t>informovat též </a:t>
            </a:r>
            <a:r>
              <a:rPr lang="cs-CZ" sz="1600" b="1" i="1" dirty="0"/>
              <a:t>Ministerstvo zdravotnictví.</a:t>
            </a:r>
          </a:p>
          <a:p>
            <a:pPr marL="0" indent="0">
              <a:buNone/>
            </a:pPr>
            <a:r>
              <a:rPr lang="cs-CZ" sz="1600" dirty="0"/>
              <a:t>	</a:t>
            </a:r>
            <a:r>
              <a:rPr lang="cs-CZ" sz="1600" b="1" i="1" dirty="0" smtClean="0"/>
              <a:t>Dojde-li </a:t>
            </a:r>
            <a:r>
              <a:rPr lang="cs-CZ" sz="1600" b="1" i="1" dirty="0"/>
              <a:t>k havárii mimořádného rozsahu, která může závažným způsobem ohrozit životy</a:t>
            </a:r>
          </a:p>
          <a:p>
            <a:pPr marL="0" indent="0">
              <a:buNone/>
            </a:pPr>
            <a:r>
              <a:rPr lang="cs-CZ" sz="1600" b="1" i="1" dirty="0"/>
              <a:t>nebo zdraví lidí nebo způsobit značné škody na majetku, platí při </a:t>
            </a:r>
            <a:r>
              <a:rPr lang="cs-CZ" sz="1600" b="1" i="1" dirty="0" smtClean="0"/>
              <a:t>zabraňování škodlivým </a:t>
            </a:r>
            <a:r>
              <a:rPr lang="cs-CZ" sz="1600" b="1" i="1" dirty="0"/>
              <a:t>následkům havárie přiměřeně ustanovení o ochraně před povodněmi.</a:t>
            </a:r>
          </a:p>
          <a:p>
            <a:pPr marL="0" indent="0">
              <a:buNone/>
            </a:pPr>
            <a:r>
              <a:rPr lang="cs-CZ" sz="1600" dirty="0"/>
              <a:t>	</a:t>
            </a:r>
            <a:r>
              <a:rPr lang="cs-CZ" sz="1600" dirty="0" smtClean="0"/>
              <a:t> </a:t>
            </a:r>
            <a:r>
              <a:rPr lang="cs-CZ" sz="1600" b="1" i="1" dirty="0"/>
              <a:t>Původce havárie je povinen na výzvu orgánů uvedených v odstavci 4 při provádění</a:t>
            </a:r>
          </a:p>
          <a:p>
            <a:pPr marL="0" indent="0">
              <a:buNone/>
            </a:pPr>
            <a:r>
              <a:rPr lang="cs-CZ" sz="1600" b="1" i="1" dirty="0"/>
              <a:t>opatření při odstraňování příčin a následků havárie s těmito orgány spolupracovat.</a:t>
            </a:r>
          </a:p>
          <a:p>
            <a:pPr marL="0" indent="0">
              <a:buNone/>
            </a:pPr>
            <a:r>
              <a:rPr lang="cs-CZ" sz="1600" dirty="0"/>
              <a:t>	</a:t>
            </a:r>
            <a:r>
              <a:rPr lang="cs-CZ" sz="1600" b="1" i="1" dirty="0" smtClean="0"/>
              <a:t>Osoby</a:t>
            </a:r>
            <a:r>
              <a:rPr lang="cs-CZ" sz="1600" b="1" i="1" dirty="0"/>
              <a:t>, které se zúčastnily zneškodňování havárie, jsou povinny poskytnout České</a:t>
            </a:r>
          </a:p>
          <a:p>
            <a:pPr marL="0" indent="0">
              <a:buNone/>
            </a:pPr>
            <a:r>
              <a:rPr lang="cs-CZ" sz="1600" b="1" i="1" dirty="0"/>
              <a:t>inspekci životního prostředí potřebné údaje, pokud si jejich poskytnutí </a:t>
            </a:r>
            <a:r>
              <a:rPr lang="cs-CZ" sz="1600" b="1" i="1" dirty="0" smtClean="0"/>
              <a:t>vyžádá, a </a:t>
            </a:r>
            <a:r>
              <a:rPr lang="cs-CZ" sz="1600" b="1" i="1" dirty="0"/>
              <a:t>Hasičskému záchrannému sboru České republiky“</a:t>
            </a:r>
            <a:r>
              <a:rPr lang="cs-CZ" sz="1600" dirty="0"/>
              <a:t>2.</a:t>
            </a:r>
          </a:p>
        </p:txBody>
      </p:sp>
    </p:spTree>
    <p:extLst>
      <p:ext uri="{BB962C8B-B14F-4D97-AF65-F5344CB8AC3E}">
        <p14:creationId xmlns:p14="http://schemas.microsoft.com/office/powerpoint/2010/main" val="411525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23528" y="0"/>
            <a:ext cx="8363272" cy="6858000"/>
          </a:xfrm>
        </p:spPr>
        <p:txBody>
          <a:bodyPr>
            <a:normAutofit/>
          </a:bodyPr>
          <a:lstStyle/>
          <a:p>
            <a:pPr marL="0" indent="0">
              <a:buNone/>
            </a:pPr>
            <a:endParaRPr lang="cs-CZ" sz="1600" dirty="0" smtClean="0"/>
          </a:p>
          <a:p>
            <a:pPr marL="0" indent="0">
              <a:buNone/>
            </a:pPr>
            <a:r>
              <a:rPr lang="cs-CZ" sz="1600" b="1" dirty="0"/>
              <a:t>Ropná havárie je mimořádná událost</a:t>
            </a:r>
            <a:r>
              <a:rPr lang="cs-CZ" sz="1600" dirty="0"/>
              <a:t>, při níž došlo k úniku ropných produktů nebo jiných</a:t>
            </a:r>
          </a:p>
          <a:p>
            <a:pPr marL="0" indent="0">
              <a:buNone/>
            </a:pPr>
            <a:r>
              <a:rPr lang="cs-CZ" sz="1600" dirty="0"/>
              <a:t>obdobných látek (dále jen „ropné látky“) v takovém množství, že je ohroženo </a:t>
            </a:r>
            <a:r>
              <a:rPr lang="cs-CZ" sz="1600" dirty="0" smtClean="0"/>
              <a:t>životní prostředí</a:t>
            </a:r>
            <a:r>
              <a:rPr lang="cs-CZ" sz="1600" dirty="0"/>
              <a:t>, zejména pak jakost podzemních a povrchových vod.</a:t>
            </a:r>
          </a:p>
          <a:p>
            <a:pPr marL="0" indent="0">
              <a:buNone/>
            </a:pPr>
            <a:r>
              <a:rPr lang="cs-CZ" sz="1600" b="1" dirty="0" smtClean="0"/>
              <a:t>Za </a:t>
            </a:r>
            <a:r>
              <a:rPr lang="cs-CZ" sz="1600" b="1" dirty="0"/>
              <a:t>ropné látky se považují uhlovodíky a jejich směsi</a:t>
            </a:r>
            <a:r>
              <a:rPr lang="cs-CZ" sz="1600" dirty="0"/>
              <a:t>, které jsou při normálním tlaku a</a:t>
            </a:r>
          </a:p>
          <a:p>
            <a:pPr marL="0" indent="0">
              <a:buNone/>
            </a:pPr>
            <a:r>
              <a:rPr lang="cs-CZ" sz="1600" dirty="0"/>
              <a:t>teplotě +40 ºC tekuté. Patří mezi ně především benzín, benzen a jeho deriváty, </a:t>
            </a:r>
            <a:r>
              <a:rPr lang="cs-CZ" sz="1600" dirty="0" smtClean="0"/>
              <a:t>nafta, petrolej</a:t>
            </a:r>
            <a:r>
              <a:rPr lang="cs-CZ" sz="1600" dirty="0"/>
              <a:t>, lehké a těžké oleje, mazut, surová ropa, případně další látky </a:t>
            </a:r>
            <a:r>
              <a:rPr lang="cs-CZ" sz="1600" dirty="0" smtClean="0"/>
              <a:t>obdobného charakteru.</a:t>
            </a:r>
          </a:p>
          <a:p>
            <a:pPr marL="0" indent="0">
              <a:buNone/>
            </a:pPr>
            <a:r>
              <a:rPr lang="cs-CZ" sz="1600" dirty="0"/>
              <a:t>K ropným haváriím dochází při zpracování, výrobě, skladování a manipulaci s </a:t>
            </a:r>
            <a:r>
              <a:rPr lang="cs-CZ" sz="1600" dirty="0" smtClean="0"/>
              <a:t>ropnými látkami </a:t>
            </a:r>
            <a:r>
              <a:rPr lang="cs-CZ" sz="1600" dirty="0"/>
              <a:t>(stacionární zdroje rizik) a dále při přepravě ropných látek (mobilní zdroje rizik</a:t>
            </a:r>
            <a:r>
              <a:rPr lang="cs-CZ" sz="1600" dirty="0" smtClean="0"/>
              <a:t>). K </a:t>
            </a:r>
            <a:r>
              <a:rPr lang="cs-CZ" sz="1600" dirty="0"/>
              <a:t>nejčastějším únikům ropných látek (PHM a provozní náplně vozidel) dochází</a:t>
            </a:r>
          </a:p>
          <a:p>
            <a:pPr marL="0" indent="0">
              <a:buNone/>
            </a:pPr>
            <a:r>
              <a:rPr lang="cs-CZ" sz="1600" dirty="0"/>
              <a:t>v důsledku dopravních nehod motorových vozidel</a:t>
            </a:r>
            <a:r>
              <a:rPr lang="cs-CZ" sz="1600" dirty="0" smtClean="0"/>
              <a:t>.</a:t>
            </a:r>
          </a:p>
          <a:p>
            <a:pPr marL="0" indent="0" algn="ctr">
              <a:buNone/>
            </a:pPr>
            <a:r>
              <a:rPr lang="cs-CZ" sz="1600" b="1" dirty="0"/>
              <a:t>Úkoly a postup </a:t>
            </a:r>
            <a:r>
              <a:rPr lang="cs-CZ" sz="1600" b="1" dirty="0" smtClean="0"/>
              <a:t>činnosti</a:t>
            </a:r>
            <a:endParaRPr lang="cs-CZ" sz="1600" b="1" dirty="0"/>
          </a:p>
          <a:p>
            <a:pPr marL="0" indent="0" algn="ctr">
              <a:buNone/>
            </a:pPr>
            <a:r>
              <a:rPr lang="cs-CZ" sz="1600" b="1" dirty="0"/>
              <a:t>Organizace řízení </a:t>
            </a:r>
            <a:r>
              <a:rPr lang="cs-CZ" sz="1600" b="1" dirty="0" smtClean="0"/>
              <a:t>zásahu</a:t>
            </a:r>
          </a:p>
          <a:p>
            <a:pPr marL="0" indent="0">
              <a:buNone/>
            </a:pPr>
            <a:r>
              <a:rPr lang="cs-CZ" sz="1600" b="1" i="1" dirty="0"/>
              <a:t>Řízení prací při zneškodňování havárií přísluší vodoprávnímu </a:t>
            </a:r>
            <a:r>
              <a:rPr lang="cs-CZ" sz="1600" b="1" i="1" dirty="0" smtClean="0"/>
              <a:t>úřadu</a:t>
            </a:r>
          </a:p>
          <a:p>
            <a:pPr marL="0" indent="0">
              <a:buNone/>
            </a:pPr>
            <a:r>
              <a:rPr lang="cs-CZ" sz="1600" dirty="0"/>
              <a:t>Činnost jednotek na místě havárie řídí velitel zásahu. Přitom spolupracuje s </a:t>
            </a:r>
            <a:r>
              <a:rPr lang="cs-CZ" sz="1600" dirty="0" smtClean="0"/>
              <a:t>vodoprávním úřadem.</a:t>
            </a:r>
          </a:p>
          <a:p>
            <a:pPr marL="0" indent="0">
              <a:buNone/>
            </a:pPr>
            <a:r>
              <a:rPr lang="cs-CZ" sz="1600" dirty="0"/>
              <a:t>V závislosti na rozsahu ropné havárie se na likvidaci podílí řada subjektů, </a:t>
            </a:r>
            <a:r>
              <a:rPr lang="cs-CZ" sz="1600" dirty="0" smtClean="0"/>
              <a:t>zejména původce </a:t>
            </a:r>
            <a:r>
              <a:rPr lang="cs-CZ" sz="1600" dirty="0"/>
              <a:t>havárie, záchranné, pohotovostní, odborné a jiné služby</a:t>
            </a:r>
            <a:r>
              <a:rPr lang="cs-CZ" sz="1600" dirty="0" smtClean="0"/>
              <a:t>,</a:t>
            </a:r>
            <a:endParaRPr lang="cs-CZ" sz="1600" dirty="0"/>
          </a:p>
          <a:p>
            <a:r>
              <a:rPr lang="cs-CZ" sz="1600" b="1" i="1" dirty="0"/>
              <a:t>K odstranění následků nedovoleného vypouštění odpadních vod, </a:t>
            </a:r>
            <a:r>
              <a:rPr lang="cs-CZ" sz="1600" b="1" i="1" dirty="0" smtClean="0"/>
              <a:t>nedovoleného nakládání </a:t>
            </a:r>
            <a:r>
              <a:rPr lang="cs-CZ" sz="1600" b="1" i="1" dirty="0"/>
              <a:t>se závadnými látkami nebo </a:t>
            </a:r>
            <a:r>
              <a:rPr lang="cs-CZ" sz="1600" b="1" i="1" dirty="0" smtClean="0"/>
              <a:t>havárií uloží vodoprávní </a:t>
            </a:r>
            <a:r>
              <a:rPr lang="cs-CZ" sz="1600" b="1" i="1" dirty="0"/>
              <a:t>úřad nebo Česká inspekce životního prostředí tomu, kdo porušil </a:t>
            </a:r>
            <a:r>
              <a:rPr lang="cs-CZ" sz="1600" b="1" i="1" dirty="0" smtClean="0"/>
              <a:t>povinnost k </a:t>
            </a:r>
            <a:r>
              <a:rPr lang="cs-CZ" sz="1600" b="1" i="1" dirty="0"/>
              <a:t>ochraně povrchových nebo podzemních vod (dále jen „původce“), povinnost </a:t>
            </a:r>
            <a:r>
              <a:rPr lang="cs-CZ" sz="1600" b="1" i="1" dirty="0" smtClean="0"/>
              <a:t>provést opatření </a:t>
            </a:r>
            <a:r>
              <a:rPr lang="cs-CZ" sz="1600" b="1" i="1" dirty="0"/>
              <a:t>k nápravě závadného </a:t>
            </a:r>
            <a:r>
              <a:rPr lang="cs-CZ" sz="1600" b="1" i="1" dirty="0" smtClean="0"/>
              <a:t>stavu. </a:t>
            </a:r>
            <a:r>
              <a:rPr lang="cs-CZ" sz="1600" b="1" i="1" dirty="0"/>
              <a:t>Náklady </a:t>
            </a:r>
            <a:r>
              <a:rPr lang="cs-CZ" sz="1600" b="1" i="1" dirty="0" smtClean="0"/>
              <a:t>na provedení </a:t>
            </a:r>
            <a:r>
              <a:rPr lang="cs-CZ" sz="1600" b="1" i="1" dirty="0"/>
              <a:t>opatření k nápravě nese ten, jemuž bylo opatření k nápravě uloženo</a:t>
            </a:r>
            <a:r>
              <a:rPr lang="cs-CZ" sz="1600" b="1" i="1" dirty="0" smtClean="0"/>
              <a:t>. </a:t>
            </a:r>
            <a:r>
              <a:rPr lang="cs-CZ" sz="1600" b="1" i="1" dirty="0"/>
              <a:t>Za původce závadného stavu se považuje ten, kdo závadný </a:t>
            </a:r>
            <a:r>
              <a:rPr lang="cs-CZ" sz="1600" b="1" i="1" dirty="0" smtClean="0"/>
              <a:t>stav způsobil</a:t>
            </a:r>
            <a:r>
              <a:rPr lang="cs-CZ" sz="1600" b="1" i="1" dirty="0"/>
              <a:t>. Pokud k havárii došlo v důsledku zásahu Hasičského záchranného </a:t>
            </a:r>
            <a:r>
              <a:rPr lang="cs-CZ" sz="1600" b="1" i="1" dirty="0" smtClean="0"/>
              <a:t>sboru České </a:t>
            </a:r>
            <a:r>
              <a:rPr lang="cs-CZ" sz="1600" b="1" i="1" dirty="0"/>
              <a:t>republiky nebo jednotek požární ochrany, nepovažují se za původce </a:t>
            </a:r>
            <a:r>
              <a:rPr lang="cs-CZ" sz="1600" b="1" i="1" dirty="0" smtClean="0"/>
              <a:t>havárie, jestliže </a:t>
            </a:r>
            <a:r>
              <a:rPr lang="cs-CZ" sz="1600" b="1" i="1" dirty="0"/>
              <a:t>k zásahu použili přiměřených prostředků</a:t>
            </a:r>
            <a:endParaRPr lang="cs-CZ" sz="1600" dirty="0"/>
          </a:p>
        </p:txBody>
      </p:sp>
    </p:spTree>
    <p:extLst>
      <p:ext uri="{BB962C8B-B14F-4D97-AF65-F5344CB8AC3E}">
        <p14:creationId xmlns:p14="http://schemas.microsoft.com/office/powerpoint/2010/main" val="2598761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a:bodyPr>
          <a:lstStyle/>
          <a:p>
            <a:pPr marL="0" indent="0">
              <a:buNone/>
            </a:pPr>
            <a:endParaRPr lang="cs-CZ" sz="1600" dirty="0" smtClean="0"/>
          </a:p>
          <a:p>
            <a:pPr marL="0" indent="0" algn="ctr">
              <a:buNone/>
            </a:pPr>
            <a:r>
              <a:rPr lang="cs-CZ" sz="1800" b="1" dirty="0"/>
              <a:t>Taktika </a:t>
            </a:r>
            <a:r>
              <a:rPr lang="cs-CZ" sz="1800" b="1" dirty="0" smtClean="0"/>
              <a:t>zásahu</a:t>
            </a:r>
          </a:p>
          <a:p>
            <a:pPr marL="0" indent="0">
              <a:buNone/>
            </a:pPr>
            <a:r>
              <a:rPr lang="cs-CZ" sz="1600" b="1" dirty="0"/>
              <a:t>Úkolem jednotek při zásahu u ropné havárie je provádění činností směřujících k </a:t>
            </a:r>
            <a:r>
              <a:rPr lang="cs-CZ" sz="1600" b="1" dirty="0" smtClean="0"/>
              <a:t>omezení rizik </a:t>
            </a:r>
            <a:r>
              <a:rPr lang="cs-CZ" sz="1600" b="1" dirty="0"/>
              <a:t>vyvolaných havárií a přerušení jejich příčin. Jednotka nemá povinnost </a:t>
            </a:r>
            <a:r>
              <a:rPr lang="cs-CZ" sz="1600" b="1" dirty="0" smtClean="0"/>
              <a:t>likvidovat ropnou </a:t>
            </a:r>
            <a:r>
              <a:rPr lang="cs-CZ" sz="1600" b="1" dirty="0"/>
              <a:t>havárii v celém rozsahu</a:t>
            </a:r>
            <a:r>
              <a:rPr lang="cs-CZ" sz="1600" b="1" dirty="0" smtClean="0"/>
              <a:t>.</a:t>
            </a:r>
          </a:p>
          <a:p>
            <a:pPr marL="0" indent="0">
              <a:buNone/>
            </a:pPr>
            <a:endParaRPr lang="cs-CZ" sz="1600" b="1" dirty="0" smtClean="0"/>
          </a:p>
          <a:p>
            <a:pPr marL="0" indent="0">
              <a:buNone/>
            </a:pPr>
            <a:r>
              <a:rPr lang="cs-CZ" sz="1600" dirty="0"/>
              <a:t>Jednotky se na likvidaci havárie podílejí zejména záchrannými pracemi, tzn., že v </a:t>
            </a:r>
            <a:r>
              <a:rPr lang="cs-CZ" sz="1600" dirty="0" smtClean="0"/>
              <a:t>rámci svých </a:t>
            </a:r>
            <a:r>
              <a:rPr lang="cs-CZ" sz="1600" dirty="0"/>
              <a:t>možností a technického vybavení pomáhají při:</a:t>
            </a:r>
          </a:p>
          <a:p>
            <a:r>
              <a:rPr lang="cs-CZ" sz="1600" dirty="0"/>
              <a:t>a) utěsnění výtoků znečišťující závadné látky do vody nebo půdy nebo jímání unikajících</a:t>
            </a:r>
          </a:p>
          <a:p>
            <a:pPr marL="0" indent="0">
              <a:buNone/>
            </a:pPr>
            <a:r>
              <a:rPr lang="cs-CZ" sz="1600" dirty="0" smtClean="0"/>
              <a:t>            závadných </a:t>
            </a:r>
            <a:r>
              <a:rPr lang="cs-CZ" sz="1600" dirty="0"/>
              <a:t>látek,</a:t>
            </a:r>
          </a:p>
          <a:p>
            <a:r>
              <a:rPr lang="cs-CZ" sz="1600" dirty="0"/>
              <a:t>b) zachycování nebo ohraničením látek, které plují na vodní hladině pomocí </a:t>
            </a:r>
            <a:r>
              <a:rPr lang="cs-CZ" sz="1600" dirty="0" smtClean="0"/>
              <a:t>norných stěn </a:t>
            </a:r>
            <a:r>
              <a:rPr lang="cs-CZ" sz="1600" dirty="0"/>
              <a:t>a </a:t>
            </a:r>
            <a:endParaRPr lang="cs-CZ" sz="1600" dirty="0" smtClean="0"/>
          </a:p>
          <a:p>
            <a:pPr marL="0" indent="0">
              <a:buNone/>
            </a:pPr>
            <a:r>
              <a:rPr lang="cs-CZ" sz="1600" dirty="0" smtClean="0"/>
              <a:t>             sorbentů</a:t>
            </a:r>
            <a:r>
              <a:rPr lang="cs-CZ" sz="1600" dirty="0"/>
              <a:t>,</a:t>
            </a:r>
          </a:p>
          <a:p>
            <a:r>
              <a:rPr lang="cs-CZ" sz="1600" dirty="0"/>
              <a:t>c) zřeďování ve vodě rozpustných nebezpečných látek, které unikly do toků s </a:t>
            </a:r>
            <a:r>
              <a:rPr lang="cs-CZ" sz="1600" dirty="0" smtClean="0"/>
              <a:t>velmi malými </a:t>
            </a:r>
          </a:p>
          <a:p>
            <a:pPr marL="0" indent="0">
              <a:buNone/>
            </a:pPr>
            <a:r>
              <a:rPr lang="cs-CZ" sz="1600" dirty="0"/>
              <a:t> </a:t>
            </a:r>
            <a:r>
              <a:rPr lang="cs-CZ" sz="1600" dirty="0" smtClean="0"/>
              <a:t>           průtoky</a:t>
            </a:r>
            <a:r>
              <a:rPr lang="cs-CZ" sz="1600" dirty="0"/>
              <a:t>,</a:t>
            </a:r>
          </a:p>
          <a:p>
            <a:r>
              <a:rPr lang="cs-CZ" sz="1600" dirty="0"/>
              <a:t>d) podpoře okysličení vody pomocí vodních proudů v případě stojatých vod a </a:t>
            </a:r>
            <a:r>
              <a:rPr lang="cs-CZ" sz="1600" dirty="0" smtClean="0"/>
              <a:t>vzniku </a:t>
            </a:r>
          </a:p>
          <a:p>
            <a:pPr marL="0" indent="0">
              <a:buNone/>
            </a:pPr>
            <a:r>
              <a:rPr lang="cs-CZ" sz="1600" dirty="0"/>
              <a:t> </a:t>
            </a:r>
            <a:r>
              <a:rPr lang="cs-CZ" sz="1600" dirty="0" smtClean="0"/>
              <a:t>           nepříznivé </a:t>
            </a:r>
            <a:r>
              <a:rPr lang="cs-CZ" sz="1600" dirty="0"/>
              <a:t>kyslíkové bilance ve vodě vlivem závadných látek doprovázeného úhynem</a:t>
            </a:r>
          </a:p>
          <a:p>
            <a:pPr marL="0" indent="0">
              <a:buNone/>
            </a:pPr>
            <a:r>
              <a:rPr lang="cs-CZ" sz="1600" dirty="0" smtClean="0"/>
              <a:t>            vodních </a:t>
            </a:r>
            <a:r>
              <a:rPr lang="cs-CZ" sz="1600" dirty="0"/>
              <a:t>organismů,</a:t>
            </a:r>
          </a:p>
          <a:p>
            <a:r>
              <a:rPr lang="cs-CZ" sz="1600" dirty="0"/>
              <a:t>e) ochraně okolí při likvidaci hořlavých nebo výbušných látek vypalováním na </a:t>
            </a:r>
            <a:r>
              <a:rPr lang="cs-CZ" sz="1600" dirty="0" smtClean="0"/>
              <a:t>vodní hladině </a:t>
            </a:r>
            <a:r>
              <a:rPr lang="cs-CZ" sz="1600" dirty="0"/>
              <a:t>nebo,</a:t>
            </a:r>
          </a:p>
          <a:p>
            <a:r>
              <a:rPr lang="cs-CZ" sz="1600" dirty="0"/>
              <a:t>f) požární ochraně (asistencí) při nebezpečí náhlého vzplanutí při těžení zeminy </a:t>
            </a:r>
            <a:r>
              <a:rPr lang="cs-CZ" sz="1600" dirty="0" smtClean="0"/>
              <a:t>nebo sběru </a:t>
            </a:r>
            <a:r>
              <a:rPr lang="cs-CZ" sz="1600" dirty="0"/>
              <a:t>sorbentů nasáklých hořlavými látkami, pokud existuje nebezpečí z prodlení.</a:t>
            </a:r>
            <a:endParaRPr lang="cs-CZ" sz="1600" b="1" i="1" dirty="0"/>
          </a:p>
        </p:txBody>
      </p:sp>
    </p:spTree>
    <p:extLst>
      <p:ext uri="{BB962C8B-B14F-4D97-AF65-F5344CB8AC3E}">
        <p14:creationId xmlns:p14="http://schemas.microsoft.com/office/powerpoint/2010/main" val="3789099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a:bodyPr>
          <a:lstStyle/>
          <a:p>
            <a:pPr marL="0" indent="0">
              <a:buNone/>
            </a:pPr>
            <a:endParaRPr lang="cs-CZ" sz="1600" dirty="0" smtClean="0"/>
          </a:p>
          <a:p>
            <a:pPr marL="0" indent="0" algn="ctr">
              <a:buNone/>
            </a:pPr>
            <a:r>
              <a:rPr lang="cs-CZ" sz="1600" b="1" dirty="0"/>
              <a:t>Obecné taktické zásady pro činnost jednotek při </a:t>
            </a:r>
            <a:r>
              <a:rPr lang="cs-CZ" sz="1600" b="1" dirty="0" smtClean="0"/>
              <a:t>havárii</a:t>
            </a:r>
          </a:p>
          <a:p>
            <a:pPr marL="0" indent="0">
              <a:buNone/>
            </a:pPr>
            <a:r>
              <a:rPr lang="cs-CZ" sz="1600" b="1" dirty="0"/>
              <a:t>Pokud není zřejmé, o jakou závadnou látku se jedná dodržovat při příjezdu k </a:t>
            </a:r>
            <a:r>
              <a:rPr lang="cs-CZ" sz="1600" b="1" dirty="0" smtClean="0"/>
              <a:t>místu havárie </a:t>
            </a:r>
            <a:r>
              <a:rPr lang="cs-CZ" sz="1600" b="1" dirty="0"/>
              <a:t>základní taktické zásady</a:t>
            </a:r>
            <a:r>
              <a:rPr lang="cs-CZ" sz="1600" dirty="0"/>
              <a:t> jako při havárii s nebezpečnou látkou. Jedná se </a:t>
            </a:r>
            <a:r>
              <a:rPr lang="cs-CZ" sz="1600" dirty="0" smtClean="0"/>
              <a:t>zejména o</a:t>
            </a:r>
            <a:r>
              <a:rPr lang="cs-CZ" sz="1600" dirty="0"/>
              <a:t>:</a:t>
            </a:r>
          </a:p>
          <a:p>
            <a:r>
              <a:rPr lang="pl-PL" sz="1600" dirty="0"/>
              <a:t>a) příjezd z návětrné strany,</a:t>
            </a:r>
          </a:p>
          <a:p>
            <a:r>
              <a:rPr lang="cs-CZ" sz="1600" dirty="0"/>
              <a:t>b) odstavení techniky v bezpečné vzdálenosti,</a:t>
            </a:r>
          </a:p>
          <a:p>
            <a:r>
              <a:rPr lang="cs-CZ" sz="1600" dirty="0"/>
              <a:t>c) vyloučení iniciačních zdrojů,</a:t>
            </a:r>
          </a:p>
          <a:p>
            <a:r>
              <a:rPr lang="cs-CZ" sz="1600" dirty="0"/>
              <a:t>d) uzavření místa nehody.</a:t>
            </a:r>
          </a:p>
          <a:p>
            <a:pPr marL="0" indent="0">
              <a:buNone/>
            </a:pPr>
            <a:r>
              <a:rPr lang="cs-CZ" sz="1600" b="1" dirty="0" smtClean="0"/>
              <a:t>Při </a:t>
            </a:r>
            <a:r>
              <a:rPr lang="cs-CZ" sz="1600" b="1" dirty="0"/>
              <a:t>průzkumu je třeba zjistit</a:t>
            </a:r>
            <a:r>
              <a:rPr lang="cs-CZ" sz="1600" dirty="0"/>
              <a:t> kromě základních informací i další údaje:</a:t>
            </a:r>
          </a:p>
          <a:p>
            <a:r>
              <a:rPr lang="cs-CZ" sz="1600" dirty="0"/>
              <a:t>a) ohrožení životního prostředí případně osob, zvířat, majetku,</a:t>
            </a:r>
          </a:p>
          <a:p>
            <a:r>
              <a:rPr lang="cs-CZ" sz="1600" dirty="0"/>
              <a:t>b) aktuální rozsah havárie, případně to, jak se může situace dále vyvíjet a kam </a:t>
            </a:r>
            <a:r>
              <a:rPr lang="cs-CZ" sz="1600" dirty="0" smtClean="0"/>
              <a:t>se rozšiřovat</a:t>
            </a:r>
            <a:r>
              <a:rPr lang="cs-CZ" sz="1600" dirty="0"/>
              <a:t>,</a:t>
            </a:r>
          </a:p>
          <a:p>
            <a:r>
              <a:rPr lang="cs-CZ" sz="1600" dirty="0"/>
              <a:t>c) meteorologické podmínky a jejich předpokládaný vývoj (teplota, směr a síla větru),</a:t>
            </a:r>
          </a:p>
          <a:p>
            <a:r>
              <a:rPr lang="cs-CZ" sz="1600" dirty="0"/>
              <a:t>d) identifikovat uniklou látku,</a:t>
            </a:r>
          </a:p>
          <a:p>
            <a:r>
              <a:rPr lang="cs-CZ" sz="1600" dirty="0"/>
              <a:t>e) v závislosti na druhu a množství uniklé látky vymezit zóny s </a:t>
            </a:r>
            <a:r>
              <a:rPr lang="cs-CZ" sz="1600" dirty="0" smtClean="0"/>
              <a:t>charakteristickým nebezpečím</a:t>
            </a:r>
            <a:r>
              <a:rPr lang="cs-CZ" sz="1600" dirty="0"/>
              <a:t>,</a:t>
            </a:r>
          </a:p>
          <a:p>
            <a:r>
              <a:rPr lang="pl-PL" sz="1600" dirty="0"/>
              <a:t>f) zdroj úniku ropné látky.</a:t>
            </a:r>
          </a:p>
          <a:p>
            <a:pPr marL="0" indent="0">
              <a:buNone/>
            </a:pPr>
            <a:r>
              <a:rPr lang="cs-CZ" sz="1600" b="1" dirty="0" smtClean="0"/>
              <a:t>Podle </a:t>
            </a:r>
            <a:r>
              <a:rPr lang="cs-CZ" sz="1600" b="1" dirty="0"/>
              <a:t>nebezpečí na místě zásahu stanovit opatření </a:t>
            </a:r>
            <a:r>
              <a:rPr lang="cs-CZ" sz="1600" dirty="0"/>
              <a:t>k ochraně zdraví a životů nasazených</a:t>
            </a:r>
          </a:p>
          <a:p>
            <a:pPr marL="0" indent="0">
              <a:buNone/>
            </a:pPr>
            <a:r>
              <a:rPr lang="cs-CZ" sz="1600" dirty="0"/>
              <a:t>jednotek, především:</a:t>
            </a:r>
          </a:p>
          <a:p>
            <a:r>
              <a:rPr lang="cs-CZ" sz="1600" dirty="0"/>
              <a:t>a) určení příslušných ochranných prostředků,</a:t>
            </a:r>
          </a:p>
          <a:p>
            <a:r>
              <a:rPr lang="cs-CZ" sz="1600" dirty="0"/>
              <a:t>b) zjištění nebezpečí výbuchu,</a:t>
            </a:r>
          </a:p>
          <a:p>
            <a:r>
              <a:rPr lang="pl-PL" sz="1600" dirty="0"/>
              <a:t>c) postup z návětrné strany,</a:t>
            </a:r>
          </a:p>
          <a:p>
            <a:r>
              <a:rPr lang="cs-CZ" sz="1600" dirty="0"/>
              <a:t>d) zajištění místa nehody proti vzniku požáru.</a:t>
            </a:r>
          </a:p>
          <a:p>
            <a:pPr marL="0" indent="0">
              <a:buNone/>
            </a:pPr>
            <a:r>
              <a:rPr lang="cs-CZ" sz="1600" b="1" dirty="0" smtClean="0"/>
              <a:t>Zhodnotit </a:t>
            </a:r>
            <a:r>
              <a:rPr lang="cs-CZ" sz="1600" b="1" dirty="0"/>
              <a:t>rozsah ohrožení osob</a:t>
            </a:r>
            <a:r>
              <a:rPr lang="cs-CZ" sz="1600" dirty="0"/>
              <a:t>, provést záchranu bezprostředně ohrožených </a:t>
            </a:r>
            <a:r>
              <a:rPr lang="cs-CZ" sz="1600" dirty="0" smtClean="0"/>
              <a:t>osob a </a:t>
            </a:r>
            <a:r>
              <a:rPr lang="cs-CZ" sz="1600" dirty="0"/>
              <a:t>v případě ohrožení dalších osob, přijmout okamžitá opatření na jejich </a:t>
            </a:r>
            <a:r>
              <a:rPr lang="cs-CZ" sz="1600" dirty="0" smtClean="0"/>
              <a:t>vyrozumění a </a:t>
            </a:r>
            <a:r>
              <a:rPr lang="cs-CZ" sz="1600" dirty="0"/>
              <a:t>zajištění evakuace.</a:t>
            </a:r>
          </a:p>
        </p:txBody>
      </p:sp>
    </p:spTree>
    <p:extLst>
      <p:ext uri="{BB962C8B-B14F-4D97-AF65-F5344CB8AC3E}">
        <p14:creationId xmlns:p14="http://schemas.microsoft.com/office/powerpoint/2010/main" val="3682089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a:bodyPr>
          <a:lstStyle/>
          <a:p>
            <a:pPr marL="0" indent="0">
              <a:buNone/>
            </a:pPr>
            <a:endParaRPr lang="cs-CZ" sz="1600" dirty="0" smtClean="0"/>
          </a:p>
          <a:p>
            <a:pPr marL="0" indent="0" algn="ctr">
              <a:buNone/>
            </a:pPr>
            <a:r>
              <a:rPr lang="cs-CZ" sz="1600" b="1" dirty="0"/>
              <a:t>Specifická opatření pro zásahy při úniku ropných látek do půdy a na pevném povrchu</a:t>
            </a:r>
          </a:p>
          <a:p>
            <a:pPr marL="0" indent="0" algn="ctr">
              <a:buNone/>
            </a:pPr>
            <a:r>
              <a:rPr lang="cs-CZ" sz="1600" b="1" dirty="0"/>
              <a:t>s možností znečištění podzemních nebo povrchových vod</a:t>
            </a:r>
          </a:p>
          <a:p>
            <a:pPr marL="0" indent="0">
              <a:buNone/>
            </a:pPr>
            <a:r>
              <a:rPr lang="cs-CZ" sz="1600" b="1" dirty="0" smtClean="0"/>
              <a:t>Zamezit </a:t>
            </a:r>
            <a:r>
              <a:rPr lang="cs-CZ" sz="1600" b="1" dirty="0"/>
              <a:t>úniku ropných látek do níže položených prostor </a:t>
            </a:r>
            <a:r>
              <a:rPr lang="cs-CZ" sz="1600" dirty="0"/>
              <a:t>(např. kanalizace, šachty, </a:t>
            </a:r>
            <a:r>
              <a:rPr lang="cs-CZ" sz="1600" dirty="0" smtClean="0"/>
              <a:t>sklepní prostory</a:t>
            </a:r>
            <a:r>
              <a:rPr lang="cs-CZ" sz="1600" dirty="0"/>
              <a:t>).</a:t>
            </a:r>
          </a:p>
          <a:p>
            <a:pPr marL="0" indent="0">
              <a:buNone/>
            </a:pPr>
            <a:r>
              <a:rPr lang="cs-CZ" sz="1600" b="1" dirty="0" smtClean="0"/>
              <a:t>Při </a:t>
            </a:r>
            <a:r>
              <a:rPr lang="cs-CZ" sz="1600" b="1" dirty="0"/>
              <a:t>úniku lehce vznětlivých látek zajistit v případě potřeby snížení jejich </a:t>
            </a:r>
            <a:r>
              <a:rPr lang="cs-CZ" sz="1600" b="1" dirty="0" smtClean="0"/>
              <a:t>odparu</a:t>
            </a:r>
            <a:r>
              <a:rPr lang="cs-CZ" sz="1600" dirty="0" smtClean="0"/>
              <a:t>, například </a:t>
            </a:r>
            <a:r>
              <a:rPr lang="cs-CZ" sz="1600" dirty="0"/>
              <a:t>pokrytím střední pěnou.</a:t>
            </a:r>
          </a:p>
          <a:p>
            <a:pPr marL="0" indent="0">
              <a:buNone/>
            </a:pPr>
            <a:r>
              <a:rPr lang="cs-CZ" sz="1600" b="1" dirty="0" smtClean="0"/>
              <a:t>Zajistit </a:t>
            </a:r>
            <a:r>
              <a:rPr lang="cs-CZ" sz="1600" b="1" dirty="0"/>
              <a:t>odvětrání nebo jiné zabezpečení prostor</a:t>
            </a:r>
            <a:r>
              <a:rPr lang="cs-CZ" sz="1600" dirty="0"/>
              <a:t>, v nichž by se mohla vytvořit nebezpečná</a:t>
            </a:r>
          </a:p>
          <a:p>
            <a:pPr marL="0" indent="0">
              <a:buNone/>
            </a:pPr>
            <a:r>
              <a:rPr lang="cs-CZ" sz="1600" dirty="0"/>
              <a:t>koncentrace hořlavých par se vzduchem (např. aktivní ventilace, </a:t>
            </a:r>
            <a:r>
              <a:rPr lang="cs-CZ" sz="1600" dirty="0" err="1"/>
              <a:t>inertizace</a:t>
            </a:r>
            <a:r>
              <a:rPr lang="cs-CZ" sz="1600" dirty="0"/>
              <a:t> nebo vyplnění</a:t>
            </a:r>
          </a:p>
          <a:p>
            <a:pPr marL="0" indent="0">
              <a:buNone/>
            </a:pPr>
            <a:r>
              <a:rPr lang="cs-CZ" sz="1600" dirty="0"/>
              <a:t>lehkou pěnou).</a:t>
            </a:r>
          </a:p>
          <a:p>
            <a:pPr marL="0" indent="0">
              <a:buNone/>
            </a:pPr>
            <a:r>
              <a:rPr lang="cs-CZ" sz="1600" b="1" dirty="0" smtClean="0"/>
              <a:t>Při </a:t>
            </a:r>
            <a:r>
              <a:rPr lang="cs-CZ" sz="1600" b="1" dirty="0"/>
              <a:t>ustavení techniky a pohybu osob se z důvodu nebezpečí výbuchu </a:t>
            </a:r>
            <a:r>
              <a:rPr lang="cs-CZ" sz="1600" b="1" dirty="0" smtClean="0"/>
              <a:t>vyhnout kanalizačním </a:t>
            </a:r>
            <a:r>
              <a:rPr lang="cs-CZ" sz="1600" b="1" dirty="0"/>
              <a:t>vpustím.</a:t>
            </a:r>
          </a:p>
          <a:p>
            <a:pPr marL="0" indent="0">
              <a:buNone/>
            </a:pPr>
            <a:r>
              <a:rPr lang="cs-CZ" sz="1600" b="1" dirty="0" smtClean="0"/>
              <a:t>V </a:t>
            </a:r>
            <a:r>
              <a:rPr lang="cs-CZ" sz="1600" b="1" dirty="0"/>
              <a:t>závislosti na vlastnostech uniklé látky používat dle možností nářadí a </a:t>
            </a:r>
            <a:r>
              <a:rPr lang="cs-CZ" sz="1600" b="1" dirty="0" smtClean="0"/>
              <a:t>technické prostředky </a:t>
            </a:r>
            <a:r>
              <a:rPr lang="cs-CZ" sz="1600" b="1" dirty="0"/>
              <a:t>v nevýbušném provedení.</a:t>
            </a:r>
          </a:p>
          <a:p>
            <a:pPr marL="0" indent="0">
              <a:buNone/>
            </a:pPr>
            <a:r>
              <a:rPr lang="cs-CZ" sz="1600" b="1" dirty="0" smtClean="0"/>
              <a:t>V </a:t>
            </a:r>
            <a:r>
              <a:rPr lang="cs-CZ" sz="1600" b="1" dirty="0"/>
              <a:t>případě potřeby zajistit varování ohrožených osob</a:t>
            </a:r>
            <a:r>
              <a:rPr lang="cs-CZ" sz="1600" dirty="0"/>
              <a:t>, případně podniků před </a:t>
            </a:r>
            <a:r>
              <a:rPr lang="cs-CZ" sz="1600" dirty="0" smtClean="0"/>
              <a:t>šířením uniklé </a:t>
            </a:r>
            <a:r>
              <a:rPr lang="cs-CZ" sz="1600" dirty="0"/>
              <a:t>látky.</a:t>
            </a:r>
          </a:p>
          <a:p>
            <a:pPr marL="0" indent="0">
              <a:buNone/>
            </a:pPr>
            <a:r>
              <a:rPr lang="cs-CZ" sz="1600" b="1" dirty="0" smtClean="0"/>
              <a:t>Omezit </a:t>
            </a:r>
            <a:r>
              <a:rPr lang="cs-CZ" sz="1600" b="1" dirty="0"/>
              <a:t>rozsah havárie </a:t>
            </a:r>
            <a:r>
              <a:rPr lang="cs-CZ" sz="1600" dirty="0"/>
              <a:t>utěsněním místa úniku pomocí dřevěných nebo plastových </a:t>
            </a:r>
            <a:r>
              <a:rPr lang="cs-CZ" sz="1600" dirty="0" smtClean="0"/>
              <a:t>klínů, speciálních </a:t>
            </a:r>
            <a:r>
              <a:rPr lang="cs-CZ" sz="1600" dirty="0"/>
              <a:t>tmelů, těsnících vaků a bandáží apod.</a:t>
            </a:r>
          </a:p>
          <a:p>
            <a:pPr marL="0" indent="0">
              <a:buNone/>
            </a:pPr>
            <a:r>
              <a:rPr lang="cs-CZ" sz="1600" b="1" dirty="0" smtClean="0"/>
              <a:t>Ohraničit </a:t>
            </a:r>
            <a:r>
              <a:rPr lang="cs-CZ" sz="1600" b="1" dirty="0"/>
              <a:t>místo úniku </a:t>
            </a:r>
            <a:r>
              <a:rPr lang="cs-CZ" sz="1600" dirty="0"/>
              <a:t>použitím kanálových ucpávek, nepropustných folií, různých druhů</a:t>
            </a:r>
          </a:p>
          <a:p>
            <a:pPr marL="0" indent="0">
              <a:buNone/>
            </a:pPr>
            <a:r>
              <a:rPr lang="cs-CZ" sz="1600" dirty="0"/>
              <a:t>sorbentů nebo jiných vhodných materiálů, které jsou na místě k dispozici.</a:t>
            </a:r>
          </a:p>
          <a:p>
            <a:pPr marL="0" indent="0">
              <a:buNone/>
            </a:pPr>
            <a:r>
              <a:rPr lang="cs-CZ" sz="1600" b="1" dirty="0" smtClean="0"/>
              <a:t>Jímat </a:t>
            </a:r>
            <a:r>
              <a:rPr lang="cs-CZ" sz="1600" b="1" dirty="0"/>
              <a:t>a zachycovat unikající látku </a:t>
            </a:r>
            <a:r>
              <a:rPr lang="cs-CZ" sz="1600" dirty="0"/>
              <a:t>pomocí vhodných záchytných nádob, sorbentů </a:t>
            </a:r>
            <a:r>
              <a:rPr lang="cs-CZ" sz="1600" dirty="0" err="1" smtClean="0"/>
              <a:t>nebovjiného</a:t>
            </a:r>
            <a:r>
              <a:rPr lang="cs-CZ" sz="1600" dirty="0" smtClean="0"/>
              <a:t> </a:t>
            </a:r>
            <a:r>
              <a:rPr lang="cs-CZ" sz="1600" dirty="0"/>
              <a:t>vhodného materiálu, který je k dispozici.</a:t>
            </a:r>
          </a:p>
          <a:p>
            <a:pPr marL="0" indent="0">
              <a:buNone/>
            </a:pPr>
            <a:r>
              <a:rPr lang="cs-CZ" sz="1600" b="1" dirty="0" smtClean="0"/>
              <a:t>Podle </a:t>
            </a:r>
            <a:r>
              <a:rPr lang="cs-CZ" sz="1600" b="1" dirty="0"/>
              <a:t>možnosti přečerpat látku </a:t>
            </a:r>
            <a:r>
              <a:rPr lang="cs-CZ" sz="1600" dirty="0"/>
              <a:t>z poškozeného obalu použitím speciálních čerpadel</a:t>
            </a:r>
          </a:p>
          <a:p>
            <a:pPr marL="0" indent="0">
              <a:buNone/>
            </a:pPr>
            <a:r>
              <a:rPr lang="cs-CZ" sz="1600" dirty="0"/>
              <a:t>a příslušenství.</a:t>
            </a:r>
          </a:p>
        </p:txBody>
      </p:sp>
    </p:spTree>
    <p:extLst>
      <p:ext uri="{BB962C8B-B14F-4D97-AF65-F5344CB8AC3E}">
        <p14:creationId xmlns:p14="http://schemas.microsoft.com/office/powerpoint/2010/main" val="1573798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23528" y="0"/>
            <a:ext cx="8363272" cy="6858000"/>
          </a:xfrm>
        </p:spPr>
        <p:txBody>
          <a:bodyPr>
            <a:normAutofit lnSpcReduction="10000"/>
          </a:bodyPr>
          <a:lstStyle/>
          <a:p>
            <a:pPr marL="0" indent="0">
              <a:buNone/>
            </a:pPr>
            <a:endParaRPr lang="cs-CZ" sz="1600" dirty="0" smtClean="0"/>
          </a:p>
          <a:p>
            <a:pPr marL="0" indent="0" algn="ctr">
              <a:buNone/>
            </a:pPr>
            <a:r>
              <a:rPr lang="cs-CZ" sz="2100" b="1" dirty="0"/>
              <a:t>Specifická opatření pro zásahy při úniku ropných látek do povrchových vod</a:t>
            </a:r>
          </a:p>
          <a:p>
            <a:pPr marL="0" indent="0">
              <a:buNone/>
            </a:pPr>
            <a:r>
              <a:rPr lang="cs-CZ" sz="1600" b="1" dirty="0" smtClean="0"/>
              <a:t>Zamezit </a:t>
            </a:r>
            <a:r>
              <a:rPr lang="cs-CZ" sz="1600" b="1" dirty="0"/>
              <a:t>dalšímu šíření uniklé ropné látky </a:t>
            </a:r>
            <a:r>
              <a:rPr lang="cs-CZ" sz="1600" dirty="0"/>
              <a:t>zejména vhodným nasazením </a:t>
            </a:r>
            <a:r>
              <a:rPr lang="cs-CZ" sz="1600" i="1" dirty="0"/>
              <a:t>norných </a:t>
            </a:r>
            <a:r>
              <a:rPr lang="cs-CZ" sz="1600" i="1" dirty="0" err="1" smtClean="0"/>
              <a:t>stěn</a:t>
            </a:r>
            <a:r>
              <a:rPr lang="cs-CZ" sz="1600" dirty="0" err="1" smtClean="0"/>
              <a:t>.Kromě</a:t>
            </a:r>
            <a:r>
              <a:rPr lang="cs-CZ" sz="1600" dirty="0" smtClean="0"/>
              <a:t> </a:t>
            </a:r>
            <a:r>
              <a:rPr lang="cs-CZ" sz="1600" dirty="0"/>
              <a:t>norných stěn lze použít i jiných dostupných prostředků – hrázkování, </a:t>
            </a:r>
            <a:r>
              <a:rPr lang="cs-CZ" sz="1600" dirty="0" smtClean="0"/>
              <a:t>desky, balíky </a:t>
            </a:r>
            <a:r>
              <a:rPr lang="cs-CZ" sz="1600" dirty="0"/>
              <a:t>slámy apod.</a:t>
            </a:r>
          </a:p>
          <a:p>
            <a:pPr marL="0" indent="0">
              <a:buNone/>
            </a:pPr>
            <a:r>
              <a:rPr lang="cs-CZ" sz="1600" b="1" dirty="0" smtClean="0"/>
              <a:t>Sbírat </a:t>
            </a:r>
            <a:r>
              <a:rPr lang="cs-CZ" sz="1600" b="1" dirty="0"/>
              <a:t>zachycené ropné látky</a:t>
            </a:r>
            <a:r>
              <a:rPr lang="cs-CZ" sz="1600" dirty="0"/>
              <a:t> z vodní hladiny v závislosti na vybavení jednotky a </a:t>
            </a:r>
            <a:r>
              <a:rPr lang="cs-CZ" sz="1600" dirty="0" smtClean="0"/>
              <a:t>na rozsahu </a:t>
            </a:r>
            <a:r>
              <a:rPr lang="cs-CZ" sz="1600" dirty="0"/>
              <a:t>havárie.</a:t>
            </a:r>
          </a:p>
          <a:p>
            <a:pPr marL="0" indent="0">
              <a:buNone/>
            </a:pPr>
            <a:r>
              <a:rPr lang="cs-CZ" sz="1600" dirty="0" smtClean="0"/>
              <a:t>Při </a:t>
            </a:r>
            <a:r>
              <a:rPr lang="cs-CZ" sz="1600" dirty="0"/>
              <a:t>těchto činnostech spolupracovat se správcem vodního toku, který je povinen </a:t>
            </a:r>
            <a:r>
              <a:rPr lang="cs-CZ" sz="1600" dirty="0" smtClean="0"/>
              <a:t>provádět opatření </a:t>
            </a:r>
            <a:r>
              <a:rPr lang="cs-CZ" sz="1600" dirty="0"/>
              <a:t>k zachycení a odstranění závadných látek, které způsobily havárii.</a:t>
            </a:r>
          </a:p>
          <a:p>
            <a:pPr marL="0" indent="0" algn="ctr">
              <a:buNone/>
            </a:pPr>
            <a:r>
              <a:rPr lang="cs-CZ" sz="1800" b="1" dirty="0"/>
              <a:t>Řešení úniků provozních náplní a pohonných hmot z vozidel při dopravních nehodách</a:t>
            </a:r>
          </a:p>
          <a:p>
            <a:pPr marL="0" indent="0" algn="ctr">
              <a:buNone/>
            </a:pPr>
            <a:r>
              <a:rPr lang="cs-CZ" sz="1800" b="1" dirty="0"/>
              <a:t>(drobných úniků)</a:t>
            </a:r>
          </a:p>
          <a:p>
            <a:pPr marL="0" indent="0">
              <a:buNone/>
            </a:pPr>
            <a:r>
              <a:rPr lang="cs-CZ" sz="1600" dirty="0" smtClean="0"/>
              <a:t>Ve </a:t>
            </a:r>
            <a:r>
              <a:rPr lang="cs-CZ" sz="1600" dirty="0"/>
              <a:t>většině případů se jedná o ropné havárie malého rozsahu, kdy v důsledku </a:t>
            </a:r>
            <a:r>
              <a:rPr lang="cs-CZ" sz="1600" dirty="0" smtClean="0"/>
              <a:t>poškození vozidla </a:t>
            </a:r>
            <a:r>
              <a:rPr lang="cs-CZ" sz="1600" dirty="0"/>
              <a:t>dochází k úniku omezeného množství provozních náplní nebo pohonných </a:t>
            </a:r>
            <a:r>
              <a:rPr lang="cs-CZ" sz="1600" dirty="0" smtClean="0"/>
              <a:t>hmot (dále </a:t>
            </a:r>
            <a:r>
              <a:rPr lang="cs-CZ" sz="1600" dirty="0"/>
              <a:t>jen </a:t>
            </a:r>
            <a:r>
              <a:rPr lang="cs-CZ" sz="1600" b="1" dirty="0"/>
              <a:t>„</a:t>
            </a:r>
            <a:r>
              <a:rPr lang="cs-CZ" sz="1600" dirty="0"/>
              <a:t>PHM“), které pak ohrožují životní prostředí.</a:t>
            </a:r>
          </a:p>
          <a:p>
            <a:pPr marL="0" indent="0">
              <a:buNone/>
            </a:pPr>
            <a:r>
              <a:rPr lang="cs-CZ" sz="1600" dirty="0" smtClean="0"/>
              <a:t>Při </a:t>
            </a:r>
            <a:r>
              <a:rPr lang="cs-CZ" sz="1600" dirty="0"/>
              <a:t>úniku PHM, zejména benzínu vyloučit z blízkosti místa úniku iniciační </a:t>
            </a:r>
            <a:r>
              <a:rPr lang="cs-CZ" sz="1600" dirty="0" smtClean="0"/>
              <a:t>zdroje (odpojení </a:t>
            </a:r>
            <a:r>
              <a:rPr lang="cs-CZ" sz="1600" dirty="0"/>
              <a:t>akumulátorů), uzavřít místo nehody, postupovat pokud možno z </a:t>
            </a:r>
            <a:r>
              <a:rPr lang="cs-CZ" sz="1600" dirty="0" smtClean="0"/>
              <a:t>návětrné strany</a:t>
            </a:r>
            <a:r>
              <a:rPr lang="cs-CZ" sz="1600" dirty="0"/>
              <a:t>, připravit hasební zásah.</a:t>
            </a:r>
          </a:p>
          <a:p>
            <a:pPr marL="0" indent="0">
              <a:buNone/>
            </a:pPr>
            <a:r>
              <a:rPr lang="cs-CZ" sz="1600" dirty="0" smtClean="0"/>
              <a:t>V </a:t>
            </a:r>
            <a:r>
              <a:rPr lang="cs-CZ" sz="1600" dirty="0"/>
              <a:t>případě potřeby pokrýt uniklou látku vrstvou pěny (omezení odparu).</a:t>
            </a:r>
          </a:p>
          <a:p>
            <a:pPr marL="0" indent="0">
              <a:buNone/>
            </a:pPr>
            <a:r>
              <a:rPr lang="cs-CZ" sz="1600" dirty="0" smtClean="0"/>
              <a:t>Pokud </a:t>
            </a:r>
            <a:r>
              <a:rPr lang="cs-CZ" sz="1600" dirty="0"/>
              <a:t>možno omezit rozsah ropné havárie, </a:t>
            </a:r>
            <a:r>
              <a:rPr lang="cs-CZ" sz="1600" dirty="0" err="1" smtClean="0"/>
              <a:t>například:</a:t>
            </a:r>
            <a:r>
              <a:rPr lang="cs-CZ" sz="1600" dirty="0" err="1"/>
              <a:t>a</a:t>
            </a:r>
            <a:r>
              <a:rPr lang="cs-CZ" sz="1600" dirty="0"/>
              <a:t>) utěsněním místa úniku,</a:t>
            </a:r>
          </a:p>
          <a:p>
            <a:r>
              <a:rPr lang="cs-CZ" sz="1600" dirty="0"/>
              <a:t>b) ohraničením a sběrem uniklé látky, například použitím vhodného sorbentu,</a:t>
            </a:r>
          </a:p>
          <a:p>
            <a:r>
              <a:rPr lang="cs-CZ" sz="1600" dirty="0"/>
              <a:t>c) jímáním unikající látky do náhradního obalu (nádoby).</a:t>
            </a:r>
          </a:p>
          <a:p>
            <a:pPr marL="0" indent="0">
              <a:buNone/>
            </a:pPr>
            <a:r>
              <a:rPr lang="cs-CZ" sz="1600" dirty="0" smtClean="0"/>
              <a:t>Pokud </a:t>
            </a:r>
            <a:r>
              <a:rPr lang="cs-CZ" sz="1600" dirty="0"/>
              <a:t>hrozí následný únik látky, například v důsledku nutné manipulace s </a:t>
            </a:r>
            <a:r>
              <a:rPr lang="cs-CZ" sz="1600" dirty="0" smtClean="0"/>
              <a:t>havarovaným vozidlem</a:t>
            </a:r>
            <a:r>
              <a:rPr lang="cs-CZ" sz="1600" dirty="0"/>
              <a:t>, je vhodné preventivně přečerpat pomocí vhodných technických </a:t>
            </a:r>
            <a:r>
              <a:rPr lang="cs-CZ" sz="1600" dirty="0" smtClean="0"/>
              <a:t>prostředků obsah </a:t>
            </a:r>
            <a:r>
              <a:rPr lang="cs-CZ" sz="1600" dirty="0"/>
              <a:t>nádrže do náhradního obalu.</a:t>
            </a:r>
          </a:p>
          <a:p>
            <a:pPr marL="0" indent="0">
              <a:buNone/>
            </a:pPr>
            <a:r>
              <a:rPr lang="cs-CZ" sz="1600" dirty="0" smtClean="0"/>
              <a:t>Vyrozumět </a:t>
            </a:r>
            <a:r>
              <a:rPr lang="cs-CZ" sz="1600" dirty="0"/>
              <a:t>příslušné orgány a právnické osoby:</a:t>
            </a:r>
          </a:p>
          <a:p>
            <a:pPr marL="0" indent="0">
              <a:buNone/>
            </a:pPr>
            <a:r>
              <a:rPr lang="cs-CZ" sz="1600" dirty="0" smtClean="0"/>
              <a:t>Zajistit </a:t>
            </a:r>
            <a:r>
              <a:rPr lang="cs-CZ" sz="1600" dirty="0"/>
              <a:t>shromáždění použitého sorbentu a v závislosti na místních podmínkách jej </a:t>
            </a:r>
            <a:r>
              <a:rPr lang="cs-CZ" sz="1600" dirty="0" smtClean="0"/>
              <a:t>předat k </a:t>
            </a:r>
            <a:r>
              <a:rPr lang="cs-CZ" sz="1600" dirty="0"/>
              <a:t>likvidaci.</a:t>
            </a:r>
          </a:p>
        </p:txBody>
      </p:sp>
    </p:spTree>
    <p:extLst>
      <p:ext uri="{BB962C8B-B14F-4D97-AF65-F5344CB8AC3E}">
        <p14:creationId xmlns:p14="http://schemas.microsoft.com/office/powerpoint/2010/main" val="3412471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a:bodyPr>
          <a:lstStyle/>
          <a:p>
            <a:pPr marL="0" indent="0">
              <a:buNone/>
            </a:pPr>
            <a:endParaRPr lang="cs-CZ" sz="1600" dirty="0" smtClean="0"/>
          </a:p>
          <a:p>
            <a:pPr marL="0" indent="0" algn="ctr">
              <a:buNone/>
            </a:pPr>
            <a:r>
              <a:rPr lang="cs-CZ" sz="1800" b="1"/>
              <a:t>Očekávané </a:t>
            </a:r>
            <a:r>
              <a:rPr lang="cs-CZ" sz="1800" b="1" smtClean="0"/>
              <a:t>zvláštnosti</a:t>
            </a:r>
          </a:p>
          <a:p>
            <a:pPr marL="0" indent="0" algn="ctr">
              <a:buNone/>
            </a:pPr>
            <a:endParaRPr lang="cs-CZ" sz="1800" b="1" dirty="0"/>
          </a:p>
          <a:p>
            <a:pPr>
              <a:buFontTx/>
              <a:buChar char="-"/>
            </a:pPr>
            <a:r>
              <a:rPr lang="cs-CZ" sz="1600" dirty="0" smtClean="0"/>
              <a:t>Při </a:t>
            </a:r>
            <a:r>
              <a:rPr lang="cs-CZ" sz="1600" dirty="0"/>
              <a:t>nasazení technických prostředků dodržet bezpečnostní zásady z hlediska </a:t>
            </a:r>
            <a:r>
              <a:rPr lang="cs-CZ" sz="1600" i="1" dirty="0" smtClean="0"/>
              <a:t>nebezpečí výbuchu </a:t>
            </a:r>
            <a:r>
              <a:rPr lang="cs-CZ" sz="1600" dirty="0" smtClean="0"/>
              <a:t>nebo </a:t>
            </a:r>
            <a:r>
              <a:rPr lang="cs-CZ" sz="1600" dirty="0"/>
              <a:t>náhlého vzplanutí hořlavých par.</a:t>
            </a:r>
          </a:p>
          <a:p>
            <a:pPr>
              <a:buFontTx/>
              <a:buChar char="-"/>
            </a:pPr>
            <a:r>
              <a:rPr lang="cs-CZ" sz="1600" dirty="0" smtClean="0"/>
              <a:t>Při </a:t>
            </a:r>
            <a:r>
              <a:rPr lang="cs-CZ" sz="1600" dirty="0"/>
              <a:t>úniku ropných látek z potrubí a produktovodů zajistit odstavení poškozené </a:t>
            </a:r>
            <a:r>
              <a:rPr lang="cs-CZ" sz="1600" dirty="0" smtClean="0"/>
              <a:t>části potrubí</a:t>
            </a:r>
            <a:r>
              <a:rPr lang="cs-CZ" sz="1600" dirty="0"/>
              <a:t>. U </a:t>
            </a:r>
            <a:endParaRPr lang="cs-CZ" sz="1600" dirty="0" smtClean="0"/>
          </a:p>
          <a:p>
            <a:pPr marL="0" indent="0">
              <a:buNone/>
            </a:pPr>
            <a:r>
              <a:rPr lang="cs-CZ" sz="1600" dirty="0"/>
              <a:t> </a:t>
            </a:r>
            <a:r>
              <a:rPr lang="cs-CZ" sz="1600" dirty="0" smtClean="0"/>
              <a:t>      potrubních </a:t>
            </a:r>
            <a:r>
              <a:rPr lang="cs-CZ" sz="1600" dirty="0"/>
              <a:t>vedení velkých průměrů je nutné i po odstavení zařízení </a:t>
            </a:r>
            <a:r>
              <a:rPr lang="cs-CZ" sz="1600" dirty="0" smtClean="0"/>
              <a:t>počítat s </a:t>
            </a:r>
            <a:r>
              <a:rPr lang="cs-CZ" sz="1600" dirty="0"/>
              <a:t>únikem velkého </a:t>
            </a:r>
            <a:endParaRPr lang="cs-CZ" sz="1600" dirty="0" smtClean="0"/>
          </a:p>
          <a:p>
            <a:pPr marL="0" indent="0">
              <a:buNone/>
            </a:pPr>
            <a:r>
              <a:rPr lang="cs-CZ" sz="1600" dirty="0"/>
              <a:t> </a:t>
            </a:r>
            <a:r>
              <a:rPr lang="cs-CZ" sz="1600" dirty="0" smtClean="0"/>
              <a:t>      množství </a:t>
            </a:r>
            <a:r>
              <a:rPr lang="cs-CZ" sz="1600" dirty="0"/>
              <a:t>ropné látky v závislosti na obsahu poškozeného úseku potrubí.</a:t>
            </a:r>
          </a:p>
          <a:p>
            <a:pPr>
              <a:buFontTx/>
              <a:buChar char="-"/>
            </a:pPr>
            <a:r>
              <a:rPr lang="cs-CZ" sz="1600" dirty="0" smtClean="0"/>
              <a:t>Při </a:t>
            </a:r>
            <a:r>
              <a:rPr lang="cs-CZ" sz="1600" dirty="0"/>
              <a:t>úniku ropných látek z technologických zařízení vždy spolupracovat s </a:t>
            </a:r>
            <a:r>
              <a:rPr lang="cs-CZ" sz="1600" dirty="0" smtClean="0"/>
              <a:t>provozovatelem </a:t>
            </a:r>
          </a:p>
          <a:p>
            <a:pPr marL="0" indent="0">
              <a:buNone/>
            </a:pPr>
            <a:r>
              <a:rPr lang="cs-CZ" sz="1600" dirty="0" smtClean="0"/>
              <a:t>        (obsluhou</a:t>
            </a:r>
            <a:r>
              <a:rPr lang="cs-CZ" sz="1600" dirty="0"/>
              <a:t>) zařízení.</a:t>
            </a:r>
          </a:p>
          <a:p>
            <a:pPr>
              <a:buFontTx/>
              <a:buChar char="-"/>
            </a:pPr>
            <a:r>
              <a:rPr lang="cs-CZ" sz="1600" dirty="0" smtClean="0"/>
              <a:t>Při </a:t>
            </a:r>
            <a:r>
              <a:rPr lang="cs-CZ" sz="1600" dirty="0"/>
              <a:t>únicích závadných látek je třeba počítat se šířením jak po vodní hladině, </a:t>
            </a:r>
            <a:r>
              <a:rPr lang="cs-CZ" sz="1600" dirty="0" smtClean="0"/>
              <a:t>tak v </a:t>
            </a:r>
            <a:r>
              <a:rPr lang="cs-CZ" sz="1600" dirty="0"/>
              <a:t>kanalizacích a </a:t>
            </a:r>
            <a:endParaRPr lang="cs-CZ" sz="1600" dirty="0" smtClean="0"/>
          </a:p>
          <a:p>
            <a:pPr marL="0" indent="0">
              <a:buNone/>
            </a:pPr>
            <a:r>
              <a:rPr lang="cs-CZ" sz="1600" dirty="0"/>
              <a:t> </a:t>
            </a:r>
            <a:r>
              <a:rPr lang="cs-CZ" sz="1600" dirty="0" smtClean="0"/>
              <a:t>       varovat </a:t>
            </a:r>
            <a:r>
              <a:rPr lang="cs-CZ" sz="1600" dirty="0"/>
              <a:t>odběratele vod, čistírny apod.</a:t>
            </a:r>
          </a:p>
          <a:p>
            <a:pPr>
              <a:buFontTx/>
              <a:buChar char="-"/>
            </a:pPr>
            <a:r>
              <a:rPr lang="cs-CZ" sz="1600" dirty="0" smtClean="0"/>
              <a:t>Odmašťovací </a:t>
            </a:r>
            <a:r>
              <a:rPr lang="cs-CZ" sz="1600" dirty="0"/>
              <a:t>kapaliny a emulgační přípravky se nesmí používat na likvidaci </a:t>
            </a:r>
            <a:r>
              <a:rPr lang="cs-CZ" sz="1600" dirty="0" smtClean="0"/>
              <a:t>ropných látek</a:t>
            </a:r>
            <a:r>
              <a:rPr lang="cs-CZ" sz="1600" dirty="0"/>
              <a:t>. </a:t>
            </a:r>
            <a:endParaRPr lang="cs-CZ" sz="1600" dirty="0" smtClean="0"/>
          </a:p>
          <a:p>
            <a:pPr marL="0" indent="0">
              <a:buNone/>
            </a:pPr>
            <a:r>
              <a:rPr lang="cs-CZ" sz="1600" dirty="0"/>
              <a:t> </a:t>
            </a:r>
            <a:r>
              <a:rPr lang="cs-CZ" sz="1600" dirty="0" smtClean="0"/>
              <a:t>       Rozpuštěním </a:t>
            </a:r>
            <a:r>
              <a:rPr lang="cs-CZ" sz="1600" dirty="0"/>
              <a:t>ropných látek se ropná havárie nevyřeší – rozpouštědla zvýší </a:t>
            </a:r>
            <a:r>
              <a:rPr lang="cs-CZ" sz="1600" dirty="0" smtClean="0"/>
              <a:t>průnik do </a:t>
            </a:r>
            <a:r>
              <a:rPr lang="cs-CZ" sz="1600" dirty="0"/>
              <a:t>spodních </a:t>
            </a:r>
            <a:endParaRPr lang="cs-CZ" sz="1600" dirty="0" smtClean="0"/>
          </a:p>
          <a:p>
            <a:pPr marL="0" indent="0">
              <a:buNone/>
            </a:pPr>
            <a:r>
              <a:rPr lang="cs-CZ" sz="1600" dirty="0"/>
              <a:t> </a:t>
            </a:r>
            <a:r>
              <a:rPr lang="cs-CZ" sz="1600" dirty="0" smtClean="0"/>
              <a:t>       vod </a:t>
            </a:r>
            <a:r>
              <a:rPr lang="cs-CZ" sz="1600" dirty="0"/>
              <a:t>a znemožní zachycení ropné látky na hladině.</a:t>
            </a:r>
          </a:p>
          <a:p>
            <a:pPr>
              <a:buFontTx/>
              <a:buChar char="-"/>
            </a:pPr>
            <a:r>
              <a:rPr lang="cs-CZ" sz="1600" dirty="0" smtClean="0"/>
              <a:t>Zbytkové </a:t>
            </a:r>
            <a:r>
              <a:rPr lang="cs-CZ" sz="1600" dirty="0"/>
              <a:t>znečištění zasaženou vodní florou nebo florou na březích vodních nádrží a toků</a:t>
            </a:r>
            <a:r>
              <a:rPr lang="cs-CZ" sz="1600" dirty="0" smtClean="0"/>
              <a:t>.</a:t>
            </a:r>
          </a:p>
          <a:p>
            <a:pPr>
              <a:buFontTx/>
              <a:buChar char="-"/>
            </a:pPr>
            <a:r>
              <a:rPr lang="cs-CZ" sz="1600" dirty="0" smtClean="0"/>
              <a:t>Pohotovost </a:t>
            </a:r>
            <a:r>
              <a:rPr lang="cs-CZ" sz="1600" dirty="0"/>
              <a:t>vodoprávních orgánů může být různá a do jejich dostavení se na </a:t>
            </a:r>
            <a:r>
              <a:rPr lang="cs-CZ" sz="1600" dirty="0" smtClean="0"/>
              <a:t>místo události </a:t>
            </a:r>
            <a:r>
              <a:rPr lang="cs-CZ" sz="1600" dirty="0"/>
              <a:t>musí  </a:t>
            </a:r>
            <a:r>
              <a:rPr lang="cs-CZ" sz="1600" dirty="0" smtClean="0"/>
              <a:t>záchranné </a:t>
            </a:r>
            <a:r>
              <a:rPr lang="cs-CZ" sz="1600" dirty="0"/>
              <a:t>práce (zásah) řídit velitel zásahu jednotek.</a:t>
            </a:r>
          </a:p>
        </p:txBody>
      </p:sp>
    </p:spTree>
    <p:extLst>
      <p:ext uri="{BB962C8B-B14F-4D97-AF65-F5344CB8AC3E}">
        <p14:creationId xmlns:p14="http://schemas.microsoft.com/office/powerpoint/2010/main" val="2195365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620688"/>
          </a:xfrm>
        </p:spPr>
        <p:txBody>
          <a:bodyPr>
            <a:normAutofit/>
          </a:bodyPr>
          <a:lstStyle/>
          <a:p>
            <a:r>
              <a:rPr lang="cs-CZ" sz="2400" b="1" dirty="0"/>
              <a:t>Ropné havárie – norné stěny</a:t>
            </a:r>
            <a:endParaRPr lang="cs-CZ" sz="2400" dirty="0"/>
          </a:p>
        </p:txBody>
      </p:sp>
      <p:sp>
        <p:nvSpPr>
          <p:cNvPr id="3" name="Zástupný symbol pro obsah 2"/>
          <p:cNvSpPr>
            <a:spLocks noGrp="1"/>
          </p:cNvSpPr>
          <p:nvPr>
            <p:ph idx="1"/>
          </p:nvPr>
        </p:nvSpPr>
        <p:spPr>
          <a:xfrm>
            <a:off x="467544" y="620688"/>
            <a:ext cx="8219256" cy="6237312"/>
          </a:xfrm>
        </p:spPr>
        <p:txBody>
          <a:bodyPr>
            <a:normAutofit/>
          </a:bodyPr>
          <a:lstStyle/>
          <a:p>
            <a:pPr marL="0" indent="0" algn="ctr">
              <a:buNone/>
            </a:pPr>
            <a:r>
              <a:rPr lang="cs-CZ" sz="1800" b="1" dirty="0"/>
              <a:t>Charakteristika</a:t>
            </a:r>
          </a:p>
          <a:p>
            <a:pPr marL="0" indent="0">
              <a:buNone/>
            </a:pPr>
            <a:r>
              <a:rPr lang="cs-CZ" sz="1600" b="1" dirty="0" smtClean="0"/>
              <a:t>Při </a:t>
            </a:r>
            <a:r>
              <a:rPr lang="cs-CZ" sz="1600" b="1" dirty="0"/>
              <a:t>úniku ropných látek může dojít ke znečistění povrchových vod. </a:t>
            </a:r>
            <a:r>
              <a:rPr lang="cs-CZ" sz="1600" dirty="0"/>
              <a:t>Ropné látky </a:t>
            </a:r>
            <a:r>
              <a:rPr lang="cs-CZ" sz="1600" dirty="0" smtClean="0"/>
              <a:t>většinou mají </a:t>
            </a:r>
            <a:r>
              <a:rPr lang="cs-CZ" sz="1600" dirty="0"/>
              <a:t>menší měrnou hmotnost a plavou na vodní hladině. </a:t>
            </a:r>
            <a:r>
              <a:rPr lang="cs-CZ" sz="1600" b="1" dirty="0"/>
              <a:t>Jedním z obvyklých </a:t>
            </a:r>
            <a:r>
              <a:rPr lang="cs-CZ" sz="1600" b="1" dirty="0" smtClean="0"/>
              <a:t>prostředků k </a:t>
            </a:r>
            <a:r>
              <a:rPr lang="cs-CZ" sz="1600" b="1" dirty="0"/>
              <a:t>zachycení plovoucí ropné látky je norná stěna.</a:t>
            </a:r>
          </a:p>
          <a:p>
            <a:pPr marL="0" indent="0">
              <a:buNone/>
            </a:pPr>
            <a:r>
              <a:rPr lang="cs-CZ" sz="1600" dirty="0" smtClean="0"/>
              <a:t>Při </a:t>
            </a:r>
            <a:r>
              <a:rPr lang="cs-CZ" sz="1600" dirty="0"/>
              <a:t>transportu ropné látky na vodní hladině se výrazně uplatňují dvě síly: vazkost </a:t>
            </a:r>
            <a:r>
              <a:rPr lang="cs-CZ" sz="1600" dirty="0" smtClean="0"/>
              <a:t>vody a </a:t>
            </a:r>
            <a:r>
              <a:rPr lang="cs-CZ" sz="1600" dirty="0"/>
              <a:t>ropné látky a dynamické účinky překážky - norné stěny. Nutnou podmínkou </a:t>
            </a:r>
            <a:r>
              <a:rPr lang="cs-CZ" sz="1600" dirty="0" smtClean="0"/>
              <a:t>pro zadržení </a:t>
            </a:r>
            <a:r>
              <a:rPr lang="cs-CZ" sz="1600" dirty="0"/>
              <a:t>vrstvy ropné látky je stabilita rozhraní mezi ropnou látkou a vodou</a:t>
            </a:r>
            <a:r>
              <a:rPr lang="cs-CZ" sz="1600" dirty="0" smtClean="0"/>
              <a:t>.</a:t>
            </a:r>
          </a:p>
          <a:p>
            <a:pPr marL="0" indent="0">
              <a:buNone/>
            </a:pPr>
            <a:r>
              <a:rPr lang="cs-CZ" sz="1600" dirty="0"/>
              <a:t>I běžná nafukovací norná stěna má lepší účinnost než pevná (dřevěná), svislá stěna.</a:t>
            </a:r>
          </a:p>
          <a:p>
            <a:pPr marL="0" indent="0">
              <a:buNone/>
            </a:pPr>
            <a:r>
              <a:rPr lang="cs-CZ" sz="1600" dirty="0" smtClean="0"/>
              <a:t>Hloubka </a:t>
            </a:r>
            <a:r>
              <a:rPr lang="cs-CZ" sz="1600" dirty="0"/>
              <a:t>ponoření norné stěny nesmí být příliš velká. Maximální hloubka norné stěny (</a:t>
            </a:r>
            <a:r>
              <a:rPr lang="cs-CZ" sz="1600" dirty="0" smtClean="0"/>
              <a:t>T) by </a:t>
            </a:r>
            <a:r>
              <a:rPr lang="cs-CZ" sz="1600" dirty="0"/>
              <a:t>měla být v rozmezí 1/2 až 1/3 hloubky vodního toku (H</a:t>
            </a:r>
            <a:r>
              <a:rPr lang="cs-CZ" sz="1600" dirty="0" smtClean="0"/>
              <a:t>),</a:t>
            </a:r>
          </a:p>
          <a:p>
            <a:pPr marL="0" indent="0">
              <a:buNone/>
            </a:pPr>
            <a:r>
              <a:rPr lang="cs-CZ" sz="1600" dirty="0"/>
              <a:t>Rychlost vodního toku se mění s šířkou koryta vodního toku. Optimální rychlost </a:t>
            </a:r>
            <a:r>
              <a:rPr lang="cs-CZ" sz="1600" dirty="0" smtClean="0"/>
              <a:t>vodního toku </a:t>
            </a:r>
            <a:r>
              <a:rPr lang="cs-CZ" sz="1600" dirty="0"/>
              <a:t>je do 0,5 ms-1 u norných stěn instalovaných kolmo na vodní tok. Při </a:t>
            </a:r>
            <a:r>
              <a:rPr lang="cs-CZ" sz="1600" dirty="0" smtClean="0"/>
              <a:t>šikmém umístění </a:t>
            </a:r>
            <a:r>
              <a:rPr lang="cs-CZ" sz="1600" dirty="0"/>
              <a:t>norné stěny na tok v úhlu 600 dochází k poklesu vzniku vírů a rychlost </a:t>
            </a:r>
            <a:r>
              <a:rPr lang="cs-CZ" sz="1600" dirty="0" smtClean="0"/>
              <a:t>vodního toku </a:t>
            </a:r>
            <a:r>
              <a:rPr lang="cs-CZ" sz="1600" dirty="0"/>
              <a:t>může být až o 50 % vyšší (viz obrázek), což usnadňuje sběr sorbentu</a:t>
            </a:r>
            <a:r>
              <a:rPr lang="cs-CZ" sz="1600" dirty="0" smtClean="0"/>
              <a:t>.</a:t>
            </a:r>
          </a:p>
          <a:p>
            <a:pPr marL="0" indent="0">
              <a:buNone/>
            </a:pPr>
            <a:endParaRPr lang="cs-CZ"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581128"/>
            <a:ext cx="5256584"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7329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lnSpcReduction="10000"/>
          </a:bodyPr>
          <a:lstStyle/>
          <a:p>
            <a:pPr marL="0" indent="0">
              <a:buNone/>
            </a:pPr>
            <a:endParaRPr lang="cs-CZ" sz="1600" dirty="0" smtClean="0"/>
          </a:p>
          <a:p>
            <a:pPr marL="0" indent="0">
              <a:buNone/>
            </a:pPr>
            <a:r>
              <a:rPr lang="cs-CZ" sz="1600" b="1" dirty="0"/>
              <a:t>Pro zvětšení účinnosti zachycení ropné látky lze</a:t>
            </a:r>
          </a:p>
          <a:p>
            <a:r>
              <a:rPr lang="cs-CZ" sz="1600" dirty="0"/>
              <a:t>a) </a:t>
            </a:r>
            <a:r>
              <a:rPr lang="cs-CZ" sz="1600" b="1" dirty="0"/>
              <a:t>použít zásyp vodu nenasákavým </a:t>
            </a:r>
            <a:r>
              <a:rPr lang="cs-CZ" sz="1600" dirty="0"/>
              <a:t>(hydrofobním) </a:t>
            </a:r>
            <a:r>
              <a:rPr lang="cs-CZ" sz="1600" b="1" dirty="0"/>
              <a:t>sorbentem před nornou stěnu</a:t>
            </a:r>
            <a:r>
              <a:rPr lang="cs-CZ" sz="1600" dirty="0"/>
              <a:t>,</a:t>
            </a:r>
          </a:p>
          <a:p>
            <a:r>
              <a:rPr lang="cs-CZ" sz="1600" dirty="0"/>
              <a:t>b) </a:t>
            </a:r>
            <a:r>
              <a:rPr lang="cs-CZ" sz="1600" b="1" dirty="0"/>
              <a:t>instalovat dvě stěny i více stěn za sebou</a:t>
            </a:r>
            <a:r>
              <a:rPr lang="cs-CZ" sz="1600" dirty="0"/>
              <a:t>. Vzdálenost mezi stěnami nesmí být </a:t>
            </a:r>
            <a:r>
              <a:rPr lang="cs-CZ" sz="1600" dirty="0" smtClean="0"/>
              <a:t>menší než </a:t>
            </a:r>
          </a:p>
          <a:p>
            <a:pPr marL="0" indent="0">
              <a:buNone/>
            </a:pPr>
            <a:r>
              <a:rPr lang="cs-CZ" sz="1600" dirty="0"/>
              <a:t> </a:t>
            </a:r>
            <a:r>
              <a:rPr lang="cs-CZ" sz="1600" dirty="0" smtClean="0"/>
              <a:t>           pětinásobek </a:t>
            </a:r>
            <a:r>
              <a:rPr lang="cs-CZ" sz="1600" dirty="0"/>
              <a:t>ponoru první z nich ve směru proudu vodního toku, aby ani </a:t>
            </a:r>
            <a:r>
              <a:rPr lang="cs-CZ" sz="1600" dirty="0" smtClean="0"/>
              <a:t>pod druhou  </a:t>
            </a:r>
          </a:p>
          <a:p>
            <a:pPr marL="0" indent="0">
              <a:buNone/>
            </a:pPr>
            <a:r>
              <a:rPr lang="cs-CZ" sz="1600" dirty="0"/>
              <a:t> </a:t>
            </a:r>
            <a:r>
              <a:rPr lang="cs-CZ" sz="1600" dirty="0" smtClean="0"/>
              <a:t>           stěnou </a:t>
            </a:r>
            <a:r>
              <a:rPr lang="cs-CZ" sz="1600" dirty="0"/>
              <a:t>ropná látka nepodplavala</a:t>
            </a:r>
            <a:r>
              <a:rPr lang="cs-CZ" sz="1600" dirty="0" smtClean="0"/>
              <a:t>.</a:t>
            </a:r>
          </a:p>
          <a:p>
            <a:pPr marL="0" indent="0" algn="ctr">
              <a:buNone/>
            </a:pPr>
            <a:r>
              <a:rPr lang="cs-CZ" sz="1600" b="1" dirty="0"/>
              <a:t>Úkoly a postup činnosti</a:t>
            </a:r>
          </a:p>
          <a:p>
            <a:pPr marL="0" indent="0" algn="ctr">
              <a:buNone/>
            </a:pPr>
            <a:r>
              <a:rPr lang="cs-CZ" sz="1600" b="1" dirty="0"/>
              <a:t>Průzkum</a:t>
            </a:r>
          </a:p>
          <a:p>
            <a:pPr marL="0" indent="0">
              <a:buNone/>
            </a:pPr>
            <a:r>
              <a:rPr lang="cs-CZ" sz="1600" dirty="0" smtClean="0"/>
              <a:t>Výběr </a:t>
            </a:r>
            <a:r>
              <a:rPr lang="cs-CZ" sz="1600" dirty="0"/>
              <a:t>nástupního místa pro přípravu instalace norné stěny musí odpovídat druhu </a:t>
            </a:r>
            <a:r>
              <a:rPr lang="cs-CZ" sz="1600" dirty="0" smtClean="0"/>
              <a:t>použité norné </a:t>
            </a:r>
            <a:r>
              <a:rPr lang="cs-CZ" sz="1600" dirty="0"/>
              <a:t>stěny a s ohledem na způsob její instalace na vodní hladinu a případný </a:t>
            </a:r>
            <a:r>
              <a:rPr lang="cs-CZ" sz="1600" dirty="0" smtClean="0"/>
              <a:t>přístup člunu</a:t>
            </a:r>
            <a:r>
              <a:rPr lang="cs-CZ" sz="1600" dirty="0"/>
              <a:t>. Pro výběr místa instalace norné stěny se musí zhodnotit rychlost vodního </a:t>
            </a:r>
            <a:r>
              <a:rPr lang="cs-CZ" sz="1600" dirty="0" smtClean="0"/>
              <a:t>proudu, hloubka </a:t>
            </a:r>
            <a:r>
              <a:rPr lang="cs-CZ" sz="1600" dirty="0"/>
              <a:t>a šířka vodního toku, kotvící místa, směr a síla větru, druh znečistění </a:t>
            </a:r>
            <a:r>
              <a:rPr lang="cs-CZ" sz="1600" dirty="0" smtClean="0"/>
              <a:t>– ropné látky </a:t>
            </a:r>
            <a:r>
              <a:rPr lang="cs-CZ" sz="1600" dirty="0"/>
              <a:t>a jejich množství, a zhodnotit i místo, kde se bude provádět následný </a:t>
            </a:r>
            <a:r>
              <a:rPr lang="cs-CZ" sz="1600" dirty="0" smtClean="0"/>
              <a:t>sběr zachycené </a:t>
            </a:r>
            <a:r>
              <a:rPr lang="cs-CZ" sz="1600" dirty="0"/>
              <a:t>ropné látky z vodní hladiny. </a:t>
            </a:r>
            <a:r>
              <a:rPr lang="cs-CZ" sz="1600" dirty="0" smtClean="0"/>
              <a:t> </a:t>
            </a:r>
            <a:endParaRPr lang="cs-CZ" sz="1600" dirty="0"/>
          </a:p>
          <a:p>
            <a:pPr marL="0" indent="0">
              <a:buNone/>
            </a:pPr>
            <a:r>
              <a:rPr lang="cs-CZ" sz="1600" b="1" dirty="0" smtClean="0"/>
              <a:t>Norné </a:t>
            </a:r>
            <a:r>
              <a:rPr lang="cs-CZ" sz="1600" b="1" dirty="0"/>
              <a:t>stěny nasazovat především na předem vytipovaných profilech,</a:t>
            </a:r>
            <a:r>
              <a:rPr lang="cs-CZ" sz="1600" dirty="0"/>
              <a:t> které mohou </a:t>
            </a:r>
            <a:r>
              <a:rPr lang="cs-CZ" sz="1600" dirty="0" smtClean="0"/>
              <a:t>být také </a:t>
            </a:r>
            <a:r>
              <a:rPr lang="cs-CZ" sz="1600" dirty="0"/>
              <a:t>uvedeny v havarijní dokumentaci</a:t>
            </a:r>
            <a:r>
              <a:rPr lang="cs-CZ" sz="1600" dirty="0" smtClean="0"/>
              <a:t>.</a:t>
            </a:r>
          </a:p>
          <a:p>
            <a:pPr marL="0" indent="0" algn="ctr">
              <a:buNone/>
            </a:pPr>
            <a:r>
              <a:rPr lang="cs-CZ" sz="1600" b="1" dirty="0"/>
              <a:t>Taktický postup</a:t>
            </a:r>
          </a:p>
          <a:p>
            <a:pPr marL="0" indent="0">
              <a:buNone/>
            </a:pPr>
            <a:r>
              <a:rPr lang="pl-PL" sz="1600" dirty="0" smtClean="0"/>
              <a:t>Na </a:t>
            </a:r>
            <a:r>
              <a:rPr lang="pl-PL" sz="1600" dirty="0"/>
              <a:t>základě výsledku průzkumu se rozhodne o:</a:t>
            </a:r>
          </a:p>
          <a:p>
            <a:r>
              <a:rPr lang="cs-CZ" sz="1600" dirty="0"/>
              <a:t>a) místu přípravy na instalaci norné stěny a případném místu spuštění člunu na </a:t>
            </a:r>
            <a:r>
              <a:rPr lang="cs-CZ" sz="1600" dirty="0" smtClean="0"/>
              <a:t>vodní hladinu</a:t>
            </a:r>
            <a:r>
              <a:rPr lang="cs-CZ" sz="1600" dirty="0"/>
              <a:t>,</a:t>
            </a:r>
          </a:p>
          <a:p>
            <a:r>
              <a:rPr lang="cs-CZ" sz="1600" dirty="0"/>
              <a:t>b) druhu norných stěn, jejich počtu, vzdálenosti mezi nimi, sklonu vzhledem k </a:t>
            </a:r>
            <a:r>
              <a:rPr lang="cs-CZ" sz="1600" dirty="0" smtClean="0"/>
              <a:t>ose vodního </a:t>
            </a:r>
            <a:r>
              <a:rPr lang="cs-CZ" sz="1600" dirty="0"/>
              <a:t>proudu a délce norných stěn,</a:t>
            </a:r>
          </a:p>
          <a:p>
            <a:r>
              <a:rPr lang="cs-CZ" sz="1600" dirty="0"/>
              <a:t>c) způsobu instalace norné stěny na vodní hladinu,</a:t>
            </a:r>
          </a:p>
          <a:p>
            <a:r>
              <a:rPr lang="cs-CZ" sz="1600" dirty="0"/>
              <a:t>d) způsobu přípravy norné stěny k její instalaci na vodní hladinu; příprava se </a:t>
            </a:r>
            <a:r>
              <a:rPr lang="cs-CZ" sz="1600" dirty="0" smtClean="0"/>
              <a:t>provede podle </a:t>
            </a:r>
            <a:r>
              <a:rPr lang="cs-CZ" sz="1600" dirty="0"/>
              <a:t>zásad technického výcviku s konkrétním typem norné stěny,</a:t>
            </a:r>
          </a:p>
          <a:p>
            <a:r>
              <a:rPr lang="cs-CZ" sz="1600" dirty="0"/>
              <a:t>e) místu a způsobu sběru ropné látky z vodní hladiny a tedy i úhlu položení norné stěny</a:t>
            </a:r>
          </a:p>
          <a:p>
            <a:pPr marL="0" indent="0">
              <a:buNone/>
            </a:pPr>
            <a:r>
              <a:rPr lang="cs-CZ" sz="1600" dirty="0" smtClean="0"/>
              <a:t>        vzhledem </a:t>
            </a:r>
            <a:r>
              <a:rPr lang="cs-CZ" sz="1600" dirty="0"/>
              <a:t>k příčnému profilu koryta.</a:t>
            </a:r>
          </a:p>
        </p:txBody>
      </p:sp>
    </p:spTree>
    <p:extLst>
      <p:ext uri="{BB962C8B-B14F-4D97-AF65-F5344CB8AC3E}">
        <p14:creationId xmlns:p14="http://schemas.microsoft.com/office/powerpoint/2010/main" val="3354132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2926423329"/>
              </p:ext>
            </p:extLst>
          </p:nvPr>
        </p:nvGraphicFramePr>
        <p:xfrm>
          <a:off x="1403648" y="116632"/>
          <a:ext cx="7340830" cy="6265342"/>
        </p:xfrm>
        <a:graphic>
          <a:graphicData uri="http://schemas.openxmlformats.org/drawingml/2006/table">
            <a:tbl>
              <a:tblPr firstRow="1" firstCol="1" bandRow="1">
                <a:tableStyleId>{5C22544A-7EE6-4342-B048-85BDC9FD1C3A}</a:tableStyleId>
              </a:tblPr>
              <a:tblGrid>
                <a:gridCol w="420025"/>
                <a:gridCol w="4087852"/>
                <a:gridCol w="421504"/>
                <a:gridCol w="629299"/>
                <a:gridCol w="628559"/>
                <a:gridCol w="629299"/>
                <a:gridCol w="524292"/>
              </a:tblGrid>
              <a:tr h="368550">
                <a:tc>
                  <a:txBody>
                    <a:bodyPr/>
                    <a:lstStyle/>
                    <a:p>
                      <a:pPr algn="ctr">
                        <a:spcAft>
                          <a:spcPts val="0"/>
                        </a:spcAft>
                      </a:pPr>
                      <a:r>
                        <a:rPr lang="cs-CZ" sz="1000" dirty="0" err="1">
                          <a:effectLst/>
                        </a:rPr>
                        <a:t>Poř</a:t>
                      </a:r>
                      <a:r>
                        <a:rPr lang="cs-CZ" sz="1000" dirty="0">
                          <a:effectLst/>
                        </a:rPr>
                        <a:t>. číslo</a:t>
                      </a:r>
                      <a:endParaRPr lang="cs-CZ" sz="1000" dirty="0">
                        <a:effectLst/>
                        <a:latin typeface="Times New Roman"/>
                        <a:ea typeface="Times New Roman"/>
                      </a:endParaRPr>
                    </a:p>
                  </a:txBody>
                  <a:tcPr marL="42583" marR="42583" marT="0" marB="0" anchor="ctr"/>
                </a:tc>
                <a:tc>
                  <a:txBody>
                    <a:bodyPr/>
                    <a:lstStyle/>
                    <a:p>
                      <a:pPr marL="405765" algn="ctr">
                        <a:spcAft>
                          <a:spcPts val="0"/>
                        </a:spcAft>
                      </a:pPr>
                      <a:r>
                        <a:rPr lang="cs-CZ" sz="1000">
                          <a:effectLst/>
                        </a:rPr>
                        <a:t>Název tématu</a:t>
                      </a:r>
                      <a:endParaRPr lang="cs-CZ" sz="1000">
                        <a:effectLst/>
                        <a:latin typeface="Times New Roman"/>
                        <a:ea typeface="Times New Roman"/>
                      </a:endParaRPr>
                    </a:p>
                  </a:txBody>
                  <a:tcPr marL="42583" marR="42583" marT="0" marB="0" anchor="ctr"/>
                </a:tc>
                <a:tc>
                  <a:txBody>
                    <a:bodyPr/>
                    <a:lstStyle/>
                    <a:p>
                      <a:pPr algn="ctr">
                        <a:spcAft>
                          <a:spcPts val="0"/>
                        </a:spcAft>
                      </a:pPr>
                      <a:r>
                        <a:rPr lang="cs-CZ" sz="1000">
                          <a:effectLst/>
                        </a:rPr>
                        <a:t>H</a:t>
                      </a:r>
                      <a:endParaRPr lang="cs-CZ" sz="1000">
                        <a:effectLst/>
                        <a:latin typeface="Times New Roman"/>
                        <a:ea typeface="Times New Roman"/>
                      </a:endParaRPr>
                    </a:p>
                  </a:txBody>
                  <a:tcPr marL="42583" marR="42583" marT="0" marB="0" anchor="ctr"/>
                </a:tc>
                <a:tc>
                  <a:txBody>
                    <a:bodyPr/>
                    <a:lstStyle/>
                    <a:p>
                      <a:pPr algn="ctr">
                        <a:spcAft>
                          <a:spcPts val="0"/>
                        </a:spcAft>
                      </a:pPr>
                      <a:r>
                        <a:rPr lang="cs-CZ" sz="1000">
                          <a:effectLst/>
                        </a:rPr>
                        <a:t>T-STS</a:t>
                      </a:r>
                      <a:endParaRPr lang="cs-CZ" sz="1000">
                        <a:effectLst/>
                        <a:latin typeface="Times New Roman"/>
                        <a:ea typeface="Times New Roman"/>
                      </a:endParaRPr>
                    </a:p>
                  </a:txBody>
                  <a:tcPr marL="42583" marR="42583" marT="0" marB="0" anchor="ctr"/>
                </a:tc>
                <a:tc>
                  <a:txBody>
                    <a:bodyPr/>
                    <a:lstStyle/>
                    <a:p>
                      <a:pPr algn="ctr">
                        <a:spcAft>
                          <a:spcPts val="0"/>
                        </a:spcAft>
                      </a:pPr>
                      <a:r>
                        <a:rPr lang="cs-CZ" sz="1000">
                          <a:effectLst/>
                        </a:rPr>
                        <a:t>T-TaCHS</a:t>
                      </a:r>
                      <a:endParaRPr lang="cs-CZ" sz="1000">
                        <a:effectLst/>
                        <a:latin typeface="Times New Roman"/>
                        <a:ea typeface="Times New Roman"/>
                      </a:endParaRPr>
                    </a:p>
                  </a:txBody>
                  <a:tcPr marL="42583" marR="42583" marT="0" marB="0" anchor="ctr"/>
                </a:tc>
                <a:tc>
                  <a:txBody>
                    <a:bodyPr/>
                    <a:lstStyle/>
                    <a:p>
                      <a:pPr algn="ctr">
                        <a:spcAft>
                          <a:spcPts val="0"/>
                        </a:spcAft>
                      </a:pPr>
                      <a:r>
                        <a:rPr lang="cs-CZ" sz="1000">
                          <a:effectLst/>
                        </a:rPr>
                        <a:t>Strojníci</a:t>
                      </a:r>
                      <a:endParaRPr lang="cs-CZ" sz="1000">
                        <a:effectLst/>
                        <a:latin typeface="Times New Roman"/>
                        <a:ea typeface="Times New Roman"/>
                      </a:endParaRPr>
                    </a:p>
                  </a:txBody>
                  <a:tcPr marL="42583" marR="42583" marT="0" marB="0" anchor="ctr"/>
                </a:tc>
                <a:tc>
                  <a:txBody>
                    <a:bodyPr/>
                    <a:lstStyle/>
                    <a:p>
                      <a:pPr algn="ctr">
                        <a:spcAft>
                          <a:spcPts val="0"/>
                        </a:spcAft>
                      </a:pPr>
                      <a:r>
                        <a:rPr lang="cs-CZ" sz="1000">
                          <a:effectLst/>
                        </a:rPr>
                        <a:t>VJ, VD</a:t>
                      </a:r>
                      <a:endParaRPr lang="cs-CZ" sz="1000">
                        <a:effectLst/>
                        <a:latin typeface="Times New Roman"/>
                        <a:ea typeface="Times New Roman"/>
                      </a:endParaRPr>
                    </a:p>
                  </a:txBody>
                  <a:tcPr marL="42583" marR="42583" marT="0" marB="0" anchor="ctr"/>
                </a:tc>
              </a:tr>
              <a:tr h="5896792">
                <a:tc>
                  <a:txBody>
                    <a:bodyPr/>
                    <a:lstStyle/>
                    <a:p>
                      <a:pPr algn="ctr">
                        <a:spcAft>
                          <a:spcPts val="0"/>
                        </a:spcAft>
                      </a:pPr>
                      <a:r>
                        <a:rPr lang="cs-CZ" sz="1000">
                          <a:effectLst/>
                        </a:rPr>
                        <a:t>8.</a:t>
                      </a:r>
                      <a:endParaRPr lang="cs-CZ" sz="1000">
                        <a:effectLst/>
                        <a:latin typeface="Times New Roman"/>
                        <a:ea typeface="Times New Roman"/>
                      </a:endParaRPr>
                    </a:p>
                  </a:txBody>
                  <a:tcPr marL="42583" marR="42583" marT="0" marB="0" anchor="ctr"/>
                </a:tc>
                <a:tc>
                  <a:txBody>
                    <a:bodyPr/>
                    <a:lstStyle/>
                    <a:p>
                      <a:pPr>
                        <a:spcAft>
                          <a:spcPts val="0"/>
                        </a:spcAft>
                        <a:tabLst>
                          <a:tab pos="405765" algn="ctr"/>
                        </a:tabLst>
                      </a:pPr>
                      <a:r>
                        <a:rPr lang="cs-CZ" sz="1000" dirty="0">
                          <a:effectLst/>
                        </a:rPr>
                        <a:t>Novelizace listů/nové listy Bojového řádku jednotek PO:</a:t>
                      </a:r>
                      <a:endParaRPr lang="cs-CZ" sz="1100" dirty="0">
                        <a:effectLst/>
                      </a:endParaRPr>
                    </a:p>
                    <a:p>
                      <a:pPr marL="342900" lvl="0" indent="-342900">
                        <a:spcAft>
                          <a:spcPts val="0"/>
                        </a:spcAft>
                        <a:buFont typeface="+mj-lt"/>
                        <a:buAutoNum type="arabicPeriod"/>
                        <a:tabLst>
                          <a:tab pos="405765" algn="ctr"/>
                        </a:tabLst>
                      </a:pPr>
                      <a:r>
                        <a:rPr lang="cs-CZ" sz="1000" dirty="0">
                          <a:effectLst/>
                        </a:rPr>
                        <a:t>Metodický list č. 6 kapitoly L Dekontaminace, dekontaminační prostor.</a:t>
                      </a:r>
                      <a:endParaRPr lang="cs-CZ" sz="1100" dirty="0">
                        <a:effectLst/>
                      </a:endParaRPr>
                    </a:p>
                    <a:p>
                      <a:pPr marL="342900" lvl="0" indent="-342900">
                        <a:spcAft>
                          <a:spcPts val="0"/>
                        </a:spcAft>
                        <a:buFont typeface="+mj-lt"/>
                        <a:buAutoNum type="arabicPeriod"/>
                        <a:tabLst>
                          <a:tab pos="405765" algn="ctr"/>
                        </a:tabLst>
                      </a:pPr>
                      <a:r>
                        <a:rPr lang="cs-CZ" sz="1000" dirty="0">
                          <a:effectLst/>
                        </a:rPr>
                        <a:t>Metodický list č. 7 kapitoly L Dekontaminace zasahujících.</a:t>
                      </a:r>
                      <a:endParaRPr lang="cs-CZ" sz="1100" dirty="0">
                        <a:effectLst/>
                      </a:endParaRPr>
                    </a:p>
                    <a:p>
                      <a:pPr marL="342900" lvl="0" indent="-342900">
                        <a:spcAft>
                          <a:spcPts val="0"/>
                        </a:spcAft>
                        <a:buFont typeface="+mj-lt"/>
                        <a:buAutoNum type="arabicPeriod"/>
                        <a:tabLst>
                          <a:tab pos="405765" algn="ctr"/>
                        </a:tabLst>
                      </a:pPr>
                      <a:r>
                        <a:rPr lang="cs-CZ" sz="1000" dirty="0">
                          <a:effectLst/>
                        </a:rPr>
                        <a:t>Metodický list č. 10 kapitoly L Havárie ohrožující vody. Ropné havárie.</a:t>
                      </a:r>
                      <a:endParaRPr lang="cs-CZ" sz="1100" dirty="0">
                        <a:effectLst/>
                      </a:endParaRPr>
                    </a:p>
                    <a:p>
                      <a:pPr marL="342900" lvl="0" indent="-342900">
                        <a:spcAft>
                          <a:spcPts val="0"/>
                        </a:spcAft>
                        <a:buFont typeface="+mj-lt"/>
                        <a:buAutoNum type="arabicPeriod"/>
                      </a:pPr>
                      <a:r>
                        <a:rPr lang="cs-CZ" sz="1000" dirty="0">
                          <a:effectLst/>
                        </a:rPr>
                        <a:t>Metodický list č. 11 kapitoly L Ropné havárie - norné stěny.</a:t>
                      </a:r>
                    </a:p>
                    <a:p>
                      <a:pPr marL="342900" lvl="0" indent="-342900">
                        <a:spcAft>
                          <a:spcPts val="0"/>
                        </a:spcAft>
                        <a:buFont typeface="+mj-lt"/>
                        <a:buAutoNum type="arabicPeriod"/>
                      </a:pPr>
                      <a:r>
                        <a:rPr lang="cs-CZ" sz="1000" dirty="0">
                          <a:effectLst/>
                        </a:rPr>
                        <a:t>Metodický list č. 16 kapitoly L Únik chloru.</a:t>
                      </a:r>
                    </a:p>
                    <a:p>
                      <a:pPr marL="342900" lvl="0" indent="-342900">
                        <a:spcAft>
                          <a:spcPts val="0"/>
                        </a:spcAft>
                        <a:buFont typeface="+mj-lt"/>
                        <a:buAutoNum type="arabicPeriod"/>
                      </a:pPr>
                      <a:r>
                        <a:rPr lang="cs-CZ" sz="1000" dirty="0">
                          <a:effectLst/>
                        </a:rPr>
                        <a:t>Metodický list č. 16 kapitoly N Nebezpečí výbuchu.</a:t>
                      </a:r>
                    </a:p>
                    <a:p>
                      <a:pPr marL="342900" lvl="0" indent="-342900">
                        <a:spcAft>
                          <a:spcPts val="0"/>
                        </a:spcAft>
                        <a:buFont typeface="+mj-lt"/>
                        <a:buAutoNum type="arabicPeriod"/>
                      </a:pPr>
                      <a:r>
                        <a:rPr lang="cs-CZ" sz="1000" dirty="0">
                          <a:effectLst/>
                        </a:rPr>
                        <a:t>Metodický list č. 21 kapitoly N Nebezpečí na železnici.</a:t>
                      </a:r>
                    </a:p>
                    <a:p>
                      <a:pPr marL="342900" lvl="0" indent="-342900">
                        <a:spcAft>
                          <a:spcPts val="0"/>
                        </a:spcAft>
                        <a:buFont typeface="+mj-lt"/>
                        <a:buAutoNum type="arabicPeriod"/>
                      </a:pPr>
                      <a:r>
                        <a:rPr lang="cs-CZ" sz="1000" dirty="0">
                          <a:effectLst/>
                        </a:rPr>
                        <a:t>Metodický list č. 22 kapitoly N Nebezpečí výbuchu výbušných látek a pyrotechnických směsí. </a:t>
                      </a:r>
                    </a:p>
                    <a:p>
                      <a:pPr marL="342900" lvl="0" indent="-342900">
                        <a:spcAft>
                          <a:spcPts val="0"/>
                        </a:spcAft>
                        <a:buFont typeface="+mj-lt"/>
                        <a:buAutoNum type="arabicPeriod"/>
                      </a:pPr>
                      <a:r>
                        <a:rPr lang="cs-CZ" sz="1000" dirty="0">
                          <a:effectLst/>
                        </a:rPr>
                        <a:t>Metodický list č. 23 kapitoly Požáry a havárie otevřených technologických zařízení.</a:t>
                      </a:r>
                    </a:p>
                    <a:p>
                      <a:pPr marL="342900" lvl="0" indent="-342900">
                        <a:spcAft>
                          <a:spcPts val="0"/>
                        </a:spcAft>
                        <a:buFont typeface="+mj-lt"/>
                        <a:buAutoNum type="arabicPeriod"/>
                      </a:pPr>
                      <a:r>
                        <a:rPr lang="cs-CZ" sz="1000" dirty="0">
                          <a:effectLst/>
                        </a:rPr>
                        <a:t>Metodický list č. 26 kapitoly P Požáry skládek tuhých odpadů. </a:t>
                      </a:r>
                    </a:p>
                    <a:p>
                      <a:pPr marL="342900" lvl="0" indent="-342900">
                        <a:spcAft>
                          <a:spcPts val="0"/>
                        </a:spcAft>
                        <a:buFont typeface="+mj-lt"/>
                        <a:buAutoNum type="arabicPeriod"/>
                      </a:pPr>
                      <a:r>
                        <a:rPr lang="cs-CZ" sz="1000" dirty="0">
                          <a:effectLst/>
                        </a:rPr>
                        <a:t>Metodický list č. 30 kapitoly P Požáry hořlavých kapalin v nadzemních nádržích.</a:t>
                      </a:r>
                    </a:p>
                    <a:p>
                      <a:pPr marL="342900" lvl="0" indent="-342900">
                        <a:spcAft>
                          <a:spcPts val="0"/>
                        </a:spcAft>
                        <a:buFont typeface="+mj-lt"/>
                        <a:buAutoNum type="arabicPeriod"/>
                      </a:pPr>
                      <a:r>
                        <a:rPr lang="cs-CZ" sz="1000" dirty="0">
                          <a:effectLst/>
                        </a:rPr>
                        <a:t>Metodický list č. 33 kapitoly P Požáry s přítomností tlakových láhví s acetylénem.</a:t>
                      </a:r>
                    </a:p>
                    <a:p>
                      <a:pPr marL="342900" lvl="0" indent="-342900">
                        <a:spcAft>
                          <a:spcPts val="0"/>
                        </a:spcAft>
                        <a:buFont typeface="+mj-lt"/>
                        <a:buAutoNum type="arabicPeriod"/>
                      </a:pPr>
                      <a:r>
                        <a:rPr lang="cs-CZ" sz="1000" dirty="0">
                          <a:effectLst/>
                        </a:rPr>
                        <a:t>Metodický list č. 45 kapitoly P Plynárenská zařízení. Plynovody a regulační stanice.</a:t>
                      </a:r>
                    </a:p>
                    <a:p>
                      <a:pPr marL="342900" lvl="0" indent="-342900">
                        <a:spcAft>
                          <a:spcPts val="0"/>
                        </a:spcAft>
                        <a:buFont typeface="+mj-lt"/>
                        <a:buAutoNum type="arabicPeriod"/>
                      </a:pPr>
                      <a:r>
                        <a:rPr lang="cs-CZ" sz="1000" dirty="0">
                          <a:effectLst/>
                        </a:rPr>
                        <a:t>Metodický list č. 3 kapitoly S Zásah na hnacích železničních kolejových vozidlech.</a:t>
                      </a:r>
                    </a:p>
                    <a:p>
                      <a:pPr marL="342900" lvl="0" indent="-342900">
                        <a:spcAft>
                          <a:spcPts val="0"/>
                        </a:spcAft>
                        <a:buFont typeface="+mj-lt"/>
                        <a:buAutoNum type="arabicPeriod"/>
                      </a:pPr>
                      <a:r>
                        <a:rPr lang="cs-CZ" sz="1000" dirty="0">
                          <a:effectLst/>
                        </a:rPr>
                        <a:t>Metodický list č. 4 kapitoly S Zásah na tažených železničních kolejových vozidlech.</a:t>
                      </a:r>
                    </a:p>
                    <a:p>
                      <a:pPr marL="342900" lvl="0" indent="-342900">
                        <a:spcAft>
                          <a:spcPts val="0"/>
                        </a:spcAft>
                        <a:buFont typeface="+mj-lt"/>
                        <a:buAutoNum type="arabicPeriod"/>
                      </a:pPr>
                      <a:r>
                        <a:rPr lang="cs-CZ" sz="1000" dirty="0">
                          <a:effectLst/>
                        </a:rPr>
                        <a:t>Metodický list č. 5 kapitoly S Zásah pod trakčním vedením.</a:t>
                      </a:r>
                    </a:p>
                    <a:p>
                      <a:pPr marL="342900" lvl="0" indent="-342900">
                        <a:spcAft>
                          <a:spcPts val="0"/>
                        </a:spcAft>
                        <a:buFont typeface="+mj-lt"/>
                        <a:buAutoNum type="arabicPeriod"/>
                      </a:pPr>
                      <a:r>
                        <a:rPr lang="cs-CZ" sz="1000" dirty="0">
                          <a:effectLst/>
                        </a:rPr>
                        <a:t>Metodický list č. 5 kapitoly T Vstup do obydlí a jiných uzavřených prostor při zásahu.</a:t>
                      </a:r>
                      <a:endParaRPr lang="cs-CZ" sz="1000" dirty="0">
                        <a:effectLst/>
                        <a:latin typeface="Times New Roman"/>
                        <a:ea typeface="Times New Roman"/>
                      </a:endParaRPr>
                    </a:p>
                  </a:txBody>
                  <a:tcPr marL="42583" marR="42583"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2583" marR="42583"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2583" marR="42583"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2583" marR="42583"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2583" marR="42583" marT="0" marB="0" anchor="ctr"/>
                </a:tc>
                <a:tc>
                  <a:txBody>
                    <a:bodyPr/>
                    <a:lstStyle/>
                    <a:p>
                      <a:pPr algn="ctr">
                        <a:spcAft>
                          <a:spcPts val="0"/>
                        </a:spcAft>
                      </a:pPr>
                      <a:r>
                        <a:rPr lang="cs-CZ" sz="1000" dirty="0">
                          <a:effectLst/>
                        </a:rPr>
                        <a:t>A</a:t>
                      </a:r>
                      <a:endParaRPr lang="cs-CZ" sz="1000" dirty="0">
                        <a:effectLst/>
                        <a:latin typeface="Times New Roman"/>
                        <a:ea typeface="Times New Roman"/>
                      </a:endParaRPr>
                    </a:p>
                  </a:txBody>
                  <a:tcPr marL="42583" marR="42583" marT="0" marB="0" anchor="ctr"/>
                </a:tc>
              </a:tr>
            </a:tbl>
          </a:graphicData>
        </a:graphic>
      </p:graphicFrame>
    </p:spTree>
    <p:extLst>
      <p:ext uri="{BB962C8B-B14F-4D97-AF65-F5344CB8AC3E}">
        <p14:creationId xmlns:p14="http://schemas.microsoft.com/office/powerpoint/2010/main" val="1376692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23528" y="0"/>
            <a:ext cx="8363272" cy="6858000"/>
          </a:xfrm>
        </p:spPr>
        <p:txBody>
          <a:bodyPr>
            <a:normAutofit/>
          </a:bodyPr>
          <a:lstStyle/>
          <a:p>
            <a:pPr marL="0" indent="0">
              <a:buNone/>
            </a:pPr>
            <a:r>
              <a:rPr lang="cs-CZ" sz="1600" b="1" dirty="0"/>
              <a:t>Instalace norné stěny na vodní hladinu se provede následovně:</a:t>
            </a:r>
          </a:p>
          <a:p>
            <a:r>
              <a:rPr lang="cs-CZ" sz="1600" dirty="0"/>
              <a:t>a) dvoukomorová norná stěna – vtahuje se na hladinu vody z přípravného </a:t>
            </a:r>
            <a:r>
              <a:rPr lang="cs-CZ" sz="1600" dirty="0" smtClean="0"/>
              <a:t>postavení ve </a:t>
            </a:r>
            <a:r>
              <a:rPr lang="cs-CZ" sz="1600" dirty="0"/>
              <a:t>vytvarovaném stavu (naplněná), a to pomocí člunu nebo přetažením norné </a:t>
            </a:r>
            <a:r>
              <a:rPr lang="cs-CZ" sz="1600" dirty="0" smtClean="0"/>
              <a:t>stěny lanem </a:t>
            </a:r>
            <a:r>
              <a:rPr lang="cs-CZ" sz="1600" dirty="0"/>
              <a:t>na druhý břeh v závislosti na šířce, hloubce a rychlosti vodního toku; při </a:t>
            </a:r>
            <a:r>
              <a:rPr lang="cs-CZ" sz="1600" dirty="0" smtClean="0"/>
              <a:t>šířce vodního </a:t>
            </a:r>
            <a:r>
              <a:rPr lang="cs-CZ" sz="1600" dirty="0"/>
              <a:t>toku do 20 m a rychlosti vodního toku do 0,3 ms-1 může být norná </a:t>
            </a:r>
            <a:r>
              <a:rPr lang="cs-CZ" sz="1600" dirty="0" smtClean="0"/>
              <a:t>stěna přetažena </a:t>
            </a:r>
            <a:r>
              <a:rPr lang="cs-CZ" sz="1600" dirty="0"/>
              <a:t>na protější břeh kolmo nebo v menším úhlu k ose vodního proudu než </a:t>
            </a:r>
            <a:r>
              <a:rPr lang="cs-CZ" sz="1600" dirty="0" smtClean="0"/>
              <a:t>při větších </a:t>
            </a:r>
            <a:r>
              <a:rPr lang="cs-CZ" sz="1600" dirty="0"/>
              <a:t>rychlostech a větší šířce vodního toku,</a:t>
            </a:r>
          </a:p>
          <a:p>
            <a:r>
              <a:rPr lang="cs-CZ" sz="1600" dirty="0"/>
              <a:t>b) norná stěna se vytahuje na vodní hladinu podél břehu, a to ve směru proudění </a:t>
            </a:r>
            <a:r>
              <a:rPr lang="cs-CZ" sz="1600" dirty="0" smtClean="0"/>
              <a:t>vody nebo </a:t>
            </a:r>
            <a:r>
              <a:rPr lang="cs-CZ" sz="1600" dirty="0"/>
              <a:t>proti proudu a podle toho v jaké vzájemné poloze se budou nacházet </a:t>
            </a:r>
            <a:r>
              <a:rPr lang="cs-CZ" sz="1600" dirty="0" smtClean="0"/>
              <a:t>kotvící místa</a:t>
            </a:r>
            <a:r>
              <a:rPr lang="cs-CZ" sz="1600" dirty="0"/>
              <a:t>; pro vtažení stěny přes vodní tok lze pak využít síly vodního proudu, je </a:t>
            </a:r>
            <a:r>
              <a:rPr lang="cs-CZ" sz="1600" dirty="0" smtClean="0"/>
              <a:t>však nutné </a:t>
            </a:r>
            <a:r>
              <a:rPr lang="cs-CZ" sz="1600" dirty="0"/>
              <a:t>dobře odhadnout potřebnou délku norné stěny včetně určité rezervy na </a:t>
            </a:r>
            <a:r>
              <a:rPr lang="cs-CZ" sz="1600" dirty="0" smtClean="0"/>
              <a:t>prohnutí a </a:t>
            </a:r>
            <a:r>
              <a:rPr lang="cs-CZ" sz="1600" dirty="0"/>
              <a:t>současně musí být jeden konec stěny ukotven a druhý uvázán na lano z </a:t>
            </a:r>
            <a:r>
              <a:rPr lang="cs-CZ" sz="1600" dirty="0" smtClean="0"/>
              <a:t>druhého břehu</a:t>
            </a:r>
            <a:r>
              <a:rPr lang="cs-CZ" sz="1600" dirty="0"/>
              <a:t>,</a:t>
            </a:r>
          </a:p>
          <a:p>
            <a:r>
              <a:rPr lang="cs-CZ" sz="1600" dirty="0"/>
              <a:t>c) lehká norná stěna s teleskopickými tyčemi pro vysoké rychlosti toku:</a:t>
            </a:r>
          </a:p>
          <a:p>
            <a:pPr marL="0" indent="0">
              <a:buNone/>
            </a:pPr>
            <a:r>
              <a:rPr lang="cs-CZ" sz="1600" dirty="0" smtClean="0"/>
              <a:t>	i</a:t>
            </a:r>
            <a:r>
              <a:rPr lang="cs-CZ" sz="1600" dirty="0"/>
              <a:t>) při instalaci určit potřebnou délku norné stěny, tj. potřebný počet segmentů (délka</a:t>
            </a:r>
          </a:p>
          <a:p>
            <a:pPr marL="0" indent="0">
              <a:buNone/>
            </a:pPr>
            <a:r>
              <a:rPr lang="cs-CZ" sz="1600" dirty="0" smtClean="0"/>
              <a:t>	jednoho </a:t>
            </a:r>
            <a:r>
              <a:rPr lang="cs-CZ" sz="1600" dirty="0"/>
              <a:t>segmentu 5,5 m),</a:t>
            </a:r>
          </a:p>
          <a:p>
            <a:pPr marL="0" indent="0">
              <a:buNone/>
            </a:pPr>
            <a:r>
              <a:rPr lang="cs-CZ" sz="1600" dirty="0" smtClean="0"/>
              <a:t>	</a:t>
            </a:r>
            <a:r>
              <a:rPr lang="cs-CZ" sz="1600" dirty="0" err="1" smtClean="0"/>
              <a:t>ii</a:t>
            </a:r>
            <a:r>
              <a:rPr lang="cs-CZ" sz="1600" dirty="0"/>
              <a:t>) segmenty připravit co nejblíže břehu v poloze závažími vzhůru,</a:t>
            </a:r>
          </a:p>
          <a:p>
            <a:pPr marL="0" indent="0">
              <a:buNone/>
            </a:pPr>
            <a:r>
              <a:rPr lang="cs-CZ" sz="1600" dirty="0" smtClean="0"/>
              <a:t>	</a:t>
            </a:r>
            <a:r>
              <a:rPr lang="nl-NL" sz="1600" dirty="0" smtClean="0"/>
              <a:t>iii</a:t>
            </a:r>
            <a:r>
              <a:rPr lang="nl-NL" sz="1600" dirty="0"/>
              <a:t>) vložit na vodní hladinu,</a:t>
            </a:r>
          </a:p>
          <a:p>
            <a:pPr marL="0" indent="0">
              <a:buNone/>
            </a:pPr>
            <a:r>
              <a:rPr lang="cs-CZ" sz="1600" dirty="0" smtClean="0"/>
              <a:t>	</a:t>
            </a:r>
            <a:r>
              <a:rPr lang="cs-CZ" sz="1600" dirty="0" err="1" smtClean="0"/>
              <a:t>iv</a:t>
            </a:r>
            <a:r>
              <a:rPr lang="cs-CZ" sz="1600" dirty="0"/>
              <a:t>) otočit závaží pod vodní hladinu (provedou dva příslušníci oblečeni do brodících</a:t>
            </a:r>
          </a:p>
          <a:p>
            <a:pPr marL="0" indent="0">
              <a:buNone/>
            </a:pPr>
            <a:r>
              <a:rPr lang="cs-CZ" sz="1600" dirty="0" smtClean="0"/>
              <a:t>	</a:t>
            </a:r>
            <a:r>
              <a:rPr lang="pt-BR" sz="1600" dirty="0" smtClean="0"/>
              <a:t>kalhot </a:t>
            </a:r>
            <a:r>
              <a:rPr lang="pt-BR" sz="1600" dirty="0"/>
              <a:t>a vybaveni plovací vestou),</a:t>
            </a:r>
          </a:p>
          <a:p>
            <a:pPr marL="0" indent="0">
              <a:buNone/>
            </a:pPr>
            <a:r>
              <a:rPr lang="cs-CZ" sz="1600" dirty="0" smtClean="0"/>
              <a:t>	v</a:t>
            </a:r>
            <a:r>
              <a:rPr lang="cs-CZ" sz="1600" dirty="0"/>
              <a:t>) nornou stěnu instalovat hladkou stranou směrem ke sbírané látce</a:t>
            </a:r>
            <a:r>
              <a:rPr lang="cs-CZ" sz="1600" dirty="0" smtClean="0"/>
              <a:t>,</a:t>
            </a:r>
          </a:p>
          <a:p>
            <a:pPr marL="0" indent="0">
              <a:buNone/>
            </a:pPr>
            <a:r>
              <a:rPr lang="cs-CZ" sz="1600" dirty="0" smtClean="0"/>
              <a:t>	</a:t>
            </a:r>
            <a:r>
              <a:rPr lang="cs-CZ" sz="1600" dirty="0" err="1" smtClean="0"/>
              <a:t>vi</a:t>
            </a:r>
            <a:r>
              <a:rPr lang="cs-CZ" sz="1600" dirty="0"/>
              <a:t>) při kotvení ke břehu vytvořit tzv. kapsu, která usnadní sběr znečištěného sorbentu</a:t>
            </a:r>
          </a:p>
          <a:p>
            <a:pPr marL="0" indent="0">
              <a:buNone/>
            </a:pPr>
            <a:r>
              <a:rPr lang="cs-CZ" sz="1600" dirty="0" smtClean="0"/>
              <a:t>	(</a:t>
            </a:r>
            <a:r>
              <a:rPr lang="cs-CZ" sz="1600" dirty="0"/>
              <a:t>viz obrázek níže),</a:t>
            </a:r>
          </a:p>
          <a:p>
            <a:pPr marL="0" indent="0">
              <a:buNone/>
            </a:pPr>
            <a:r>
              <a:rPr lang="cs-CZ" sz="1600" dirty="0" smtClean="0"/>
              <a:t>	</a:t>
            </a:r>
            <a:r>
              <a:rPr lang="cs-CZ" sz="1600" dirty="0" err="1" smtClean="0"/>
              <a:t>vii</a:t>
            </a:r>
            <a:r>
              <a:rPr lang="cs-CZ" sz="1600" dirty="0"/>
              <a:t>) kapsu utěsnit sorpčními hady,</a:t>
            </a:r>
          </a:p>
          <a:p>
            <a:pPr marL="0" indent="0">
              <a:buNone/>
            </a:pPr>
            <a:r>
              <a:rPr lang="cs-CZ" sz="1600" dirty="0" smtClean="0"/>
              <a:t>	</a:t>
            </a:r>
            <a:r>
              <a:rPr lang="cs-CZ" sz="1600" dirty="0" err="1" smtClean="0"/>
              <a:t>viii</a:t>
            </a:r>
            <a:r>
              <a:rPr lang="cs-CZ" sz="1600" dirty="0"/>
              <a:t>) umístit do kapsy olejový sběrač.</a:t>
            </a:r>
          </a:p>
        </p:txBody>
      </p:sp>
    </p:spTree>
    <p:extLst>
      <p:ext uri="{BB962C8B-B14F-4D97-AF65-F5344CB8AC3E}">
        <p14:creationId xmlns:p14="http://schemas.microsoft.com/office/powerpoint/2010/main" val="1877479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a:bodyPr>
          <a:lstStyle/>
          <a:p>
            <a:pPr marL="0" indent="0">
              <a:buNone/>
            </a:pPr>
            <a:endParaRPr lang="cs-CZ" sz="1600" dirty="0" smtClean="0"/>
          </a:p>
          <a:p>
            <a:pPr marL="0" indent="0">
              <a:buNone/>
            </a:pPr>
            <a:endParaRPr lang="cs-CZ" sz="1600" dirty="0"/>
          </a:p>
          <a:p>
            <a:pPr marL="0" indent="0">
              <a:buNone/>
            </a:pPr>
            <a:endParaRPr lang="cs-CZ" sz="1600" dirty="0" smtClean="0"/>
          </a:p>
          <a:p>
            <a:pPr marL="0" indent="0">
              <a:buNone/>
            </a:pPr>
            <a:endParaRPr lang="cs-CZ" sz="1600" dirty="0"/>
          </a:p>
          <a:p>
            <a:pPr marL="0" indent="0">
              <a:buNone/>
            </a:pPr>
            <a:endParaRPr lang="cs-CZ" sz="1600" dirty="0" smtClean="0"/>
          </a:p>
          <a:p>
            <a:pPr marL="0" indent="0">
              <a:buNone/>
            </a:pPr>
            <a:endParaRPr lang="cs-CZ" sz="1600" dirty="0"/>
          </a:p>
          <a:p>
            <a:pPr marL="0" indent="0">
              <a:buNone/>
            </a:pPr>
            <a:endParaRPr lang="cs-CZ" sz="1600" dirty="0" smtClean="0"/>
          </a:p>
          <a:p>
            <a:pPr marL="0" indent="0">
              <a:buNone/>
            </a:pPr>
            <a:endParaRPr lang="cs-CZ" sz="1600" dirty="0"/>
          </a:p>
          <a:p>
            <a:pPr marL="0" indent="0">
              <a:buNone/>
            </a:pPr>
            <a:endParaRPr lang="cs-CZ" sz="1600" dirty="0" smtClean="0"/>
          </a:p>
          <a:p>
            <a:pPr marL="0" indent="0">
              <a:buNone/>
            </a:pPr>
            <a:endParaRPr lang="cs-CZ" sz="1600" dirty="0"/>
          </a:p>
          <a:p>
            <a:pPr marL="0" indent="0">
              <a:buNone/>
            </a:pPr>
            <a:endParaRPr lang="cs-CZ" sz="1600" dirty="0" smtClean="0"/>
          </a:p>
          <a:p>
            <a:pPr marL="0" indent="0">
              <a:buNone/>
            </a:pPr>
            <a:endParaRPr lang="cs-CZ" sz="1600" dirty="0"/>
          </a:p>
          <a:p>
            <a:pPr marL="0" indent="0">
              <a:buNone/>
            </a:pPr>
            <a:endParaRPr lang="cs-CZ" sz="1600" dirty="0" smtClean="0"/>
          </a:p>
          <a:p>
            <a:pPr marL="0" indent="0">
              <a:buNone/>
            </a:pPr>
            <a:endParaRPr lang="cs-CZ" sz="1600" dirty="0" smtClean="0"/>
          </a:p>
          <a:p>
            <a:pPr marL="0" indent="0">
              <a:buNone/>
            </a:pPr>
            <a:r>
              <a:rPr lang="cs-CZ" sz="1600" dirty="0"/>
              <a:t>Ropná látka, která se hromadí u norné stěny, postupuje podél ní (při sklonu norné </a:t>
            </a:r>
            <a:r>
              <a:rPr lang="cs-CZ" sz="1600" dirty="0" smtClean="0"/>
              <a:t>stěny k </a:t>
            </a:r>
            <a:r>
              <a:rPr lang="cs-CZ" sz="1600" dirty="0"/>
              <a:t>ose vodního proudu) ke břehu, kde se navazuje na sorbent nebo se přímo sbírá z </a:t>
            </a:r>
            <a:r>
              <a:rPr lang="cs-CZ" sz="1600" dirty="0" smtClean="0"/>
              <a:t>vodní hladiny.</a:t>
            </a:r>
          </a:p>
          <a:p>
            <a:pPr marL="0" indent="0">
              <a:buNone/>
            </a:pPr>
            <a:endParaRPr lang="cs-CZ" sz="1600" dirty="0" smtClean="0"/>
          </a:p>
          <a:p>
            <a:pPr marL="0" indent="0">
              <a:buNone/>
            </a:pPr>
            <a:r>
              <a:rPr lang="cs-CZ" sz="1600" dirty="0"/>
              <a:t>K napnutí norné stěny ke břehu využívat plovacích lan, napínacích kladek, </a:t>
            </a:r>
            <a:r>
              <a:rPr lang="cs-CZ" sz="1600" dirty="0" err="1" smtClean="0"/>
              <a:t>blokantů</a:t>
            </a:r>
            <a:r>
              <a:rPr lang="cs-CZ" sz="1600" dirty="0" smtClean="0"/>
              <a:t>, karabin </a:t>
            </a:r>
            <a:r>
              <a:rPr lang="cs-CZ" sz="1600" dirty="0"/>
              <a:t>apod</a:t>
            </a:r>
            <a:r>
              <a:rPr lang="cs-CZ" sz="1600" dirty="0" smtClean="0"/>
              <a:t>.</a:t>
            </a:r>
          </a:p>
          <a:p>
            <a:pPr marL="0" indent="0">
              <a:buNone/>
            </a:pPr>
            <a:endParaRPr lang="cs-CZ" sz="1600" dirty="0" smtClean="0"/>
          </a:p>
          <a:p>
            <a:pPr marL="0" indent="0">
              <a:buNone/>
            </a:pPr>
            <a:r>
              <a:rPr lang="cs-CZ" sz="1600" dirty="0"/>
              <a:t>Při kotvení norné stěny přímo ve vodním toku, který není možné svou šířkou </a:t>
            </a:r>
            <a:r>
              <a:rPr lang="cs-CZ" sz="1600" dirty="0" smtClean="0"/>
              <a:t>celý přepažit</a:t>
            </a:r>
            <a:r>
              <a:rPr lang="cs-CZ" sz="1600" dirty="0"/>
              <a:t>, předem určit způsob kotvení a využít:</a:t>
            </a:r>
          </a:p>
          <a:p>
            <a:r>
              <a:rPr lang="cs-CZ" sz="1600" dirty="0"/>
              <a:t>a) ukotvení norné stěny k předem připravené bóji s pevnostním okem, nebo</a:t>
            </a:r>
          </a:p>
          <a:p>
            <a:r>
              <a:rPr lang="cs-CZ" sz="1600" dirty="0"/>
              <a:t>b) klasické kotvy, kterou je nutné navázat k norné stěně a opatřit ji bójí.</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76672"/>
            <a:ext cx="5904656"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919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a:bodyPr>
          <a:lstStyle/>
          <a:p>
            <a:pPr marL="0" indent="0" algn="ctr">
              <a:buNone/>
            </a:pPr>
            <a:r>
              <a:rPr lang="cs-CZ" sz="1800" b="1" dirty="0"/>
              <a:t>Očekávané zvláštnosti</a:t>
            </a:r>
          </a:p>
          <a:p>
            <a:r>
              <a:rPr lang="cs-CZ" sz="1600" dirty="0" smtClean="0"/>
              <a:t>I </a:t>
            </a:r>
            <a:r>
              <a:rPr lang="cs-CZ" sz="1600" dirty="0"/>
              <a:t>když je stabilní rozhraní mezi ropnou látkou a vodou, může být ropná látka vtažena </a:t>
            </a:r>
            <a:r>
              <a:rPr lang="cs-CZ" sz="1600" dirty="0" smtClean="0"/>
              <a:t>víry pod </a:t>
            </a:r>
            <a:r>
              <a:rPr lang="cs-CZ" sz="1600" dirty="0"/>
              <a:t>nornou stěnu.</a:t>
            </a:r>
          </a:p>
          <a:p>
            <a:r>
              <a:rPr lang="cs-CZ" sz="1600" dirty="0" smtClean="0"/>
              <a:t>Instalací </a:t>
            </a:r>
            <a:r>
              <a:rPr lang="cs-CZ" sz="1600" dirty="0"/>
              <a:t>norné stěny kolmo k vodní hladině je ropná látka vytlačována od osy </a:t>
            </a:r>
            <a:r>
              <a:rPr lang="cs-CZ" sz="1600" dirty="0" smtClean="0"/>
              <a:t>vodního proudu </a:t>
            </a:r>
            <a:r>
              <a:rPr lang="cs-CZ" sz="1600" dirty="0"/>
              <a:t>rovnoměrně k oběma břehům a tvoří se vodní víry, které vtahují ropnou látku </a:t>
            </a:r>
            <a:r>
              <a:rPr lang="cs-CZ" sz="1600" dirty="0" smtClean="0"/>
              <a:t>pod vodní </a:t>
            </a:r>
            <a:r>
              <a:rPr lang="cs-CZ" sz="1600" dirty="0"/>
              <a:t>hladinu. Při vyšší rychlosti toku dochází k prohnutí norné stěny do tvaru </a:t>
            </a:r>
            <a:r>
              <a:rPr lang="cs-CZ" sz="1600" dirty="0" smtClean="0"/>
              <a:t>písmene „U</a:t>
            </a:r>
            <a:r>
              <a:rPr lang="cs-CZ" sz="1600" dirty="0"/>
              <a:t>“ a sorbent není možné sbírat.</a:t>
            </a:r>
          </a:p>
          <a:p>
            <a:r>
              <a:rPr lang="cs-CZ" sz="1600" dirty="0" smtClean="0"/>
              <a:t>Na </a:t>
            </a:r>
            <a:r>
              <a:rPr lang="cs-CZ" sz="1600" dirty="0"/>
              <a:t>větších vodních hladinách je možnost vzniku větrných vln, které podmiňují </a:t>
            </a:r>
            <a:r>
              <a:rPr lang="cs-CZ" sz="1600" dirty="0" smtClean="0"/>
              <a:t>hloubku ponoření </a:t>
            </a:r>
            <a:r>
              <a:rPr lang="cs-CZ" sz="1600" dirty="0"/>
              <a:t>norné stěny.</a:t>
            </a:r>
          </a:p>
          <a:p>
            <a:r>
              <a:rPr lang="cs-CZ" sz="1600" dirty="0" smtClean="0"/>
              <a:t>Při </a:t>
            </a:r>
            <a:r>
              <a:rPr lang="cs-CZ" sz="1600" dirty="0"/>
              <a:t>větrném počasí může dojít ke zvednutí nezatížené norné stěny (dvoukomorové </a:t>
            </a:r>
            <a:r>
              <a:rPr lang="cs-CZ" sz="1600" dirty="0" smtClean="0"/>
              <a:t>norné stěny </a:t>
            </a:r>
            <a:r>
              <a:rPr lang="cs-CZ" sz="1600" dirty="0"/>
              <a:t>– foliové).</a:t>
            </a:r>
          </a:p>
          <a:p>
            <a:r>
              <a:rPr lang="cs-CZ" sz="1600" dirty="0" smtClean="0"/>
              <a:t>U </a:t>
            </a:r>
            <a:r>
              <a:rPr lang="cs-CZ" sz="1600" dirty="0"/>
              <a:t>dvoukomorových norných stěn fóliových se mohou přetlakem vzduchu nebo </a:t>
            </a:r>
            <a:r>
              <a:rPr lang="cs-CZ" sz="1600" dirty="0" smtClean="0"/>
              <a:t>přetlakem poškodit </a:t>
            </a:r>
            <a:r>
              <a:rPr lang="cs-CZ" sz="1600" dirty="0"/>
              <a:t>svary mezi komorami.</a:t>
            </a:r>
          </a:p>
          <a:p>
            <a:r>
              <a:rPr lang="cs-CZ" sz="1600" dirty="0" smtClean="0"/>
              <a:t>Při </a:t>
            </a:r>
            <a:r>
              <a:rPr lang="cs-CZ" sz="1600" dirty="0"/>
              <a:t>navlhčení upínacích pásů norné stěny na příruby může dojít k jejich uvolnění</a:t>
            </a:r>
            <a:r>
              <a:rPr lang="cs-CZ" sz="1600" dirty="0" smtClean="0"/>
              <a:t>.</a:t>
            </a:r>
          </a:p>
          <a:p>
            <a:r>
              <a:rPr lang="cs-CZ" sz="1600" dirty="0" smtClean="0"/>
              <a:t>Riziková </a:t>
            </a:r>
            <a:r>
              <a:rPr lang="cs-CZ" sz="1600" dirty="0"/>
              <a:t>místa se nacházejí tam, kde se může norná stěna poškodit již při její </a:t>
            </a:r>
            <a:r>
              <a:rPr lang="cs-CZ" sz="1600" dirty="0" smtClean="0"/>
              <a:t>přípravě k </a:t>
            </a:r>
            <a:r>
              <a:rPr lang="cs-CZ" sz="1600" dirty="0"/>
              <a:t>instalaci (ostré kameny, křoviny, stonky rákosu apod.).</a:t>
            </a:r>
          </a:p>
          <a:p>
            <a:r>
              <a:rPr lang="cs-CZ" sz="1600" dirty="0" smtClean="0"/>
              <a:t>U </a:t>
            </a:r>
            <a:r>
              <a:rPr lang="cs-CZ" sz="1600" dirty="0"/>
              <a:t>fóliových dvoukomorových norných stěn může dojít k překroucení při pokládání </a:t>
            </a:r>
            <a:r>
              <a:rPr lang="cs-CZ" sz="1600" dirty="0" smtClean="0"/>
              <a:t>na vodní </a:t>
            </a:r>
            <a:r>
              <a:rPr lang="cs-CZ" sz="1600" dirty="0"/>
              <a:t>hladinu a následně k obtížnému tvarování jednotlivých komor a jejich poškození.</a:t>
            </a:r>
          </a:p>
          <a:p>
            <a:r>
              <a:rPr lang="cs-CZ" sz="1600" dirty="0" smtClean="0"/>
              <a:t>Při </a:t>
            </a:r>
            <a:r>
              <a:rPr lang="cs-CZ" sz="1600" dirty="0"/>
              <a:t>nasazení norné stěny se norná stěna může poškodit předměty plavajícími na </a:t>
            </a:r>
            <a:r>
              <a:rPr lang="cs-CZ" sz="1600" dirty="0" smtClean="0"/>
              <a:t>vodní hladině </a:t>
            </a:r>
            <a:r>
              <a:rPr lang="cs-CZ" sz="1600" dirty="0"/>
              <a:t>(větve); je vhodné při instalaci několika stěn za sebou volit alespoň </a:t>
            </a:r>
            <a:r>
              <a:rPr lang="cs-CZ" sz="1600" dirty="0" smtClean="0"/>
              <a:t>druhou nornou </a:t>
            </a:r>
            <a:r>
              <a:rPr lang="cs-CZ" sz="1600" dirty="0"/>
              <a:t>stěnu z odolnějšího materiálu.</a:t>
            </a:r>
          </a:p>
          <a:p>
            <a:r>
              <a:rPr lang="cs-CZ" sz="1600" dirty="0" smtClean="0"/>
              <a:t>Při </a:t>
            </a:r>
            <a:r>
              <a:rPr lang="cs-CZ" sz="1600" dirty="0"/>
              <a:t>dlouhodobém nasazení norné stěny je třeba zajistit její pravidelnou </a:t>
            </a:r>
            <a:r>
              <a:rPr lang="cs-CZ" sz="1600" dirty="0" smtClean="0"/>
              <a:t>kontrolu a </a:t>
            </a:r>
            <a:r>
              <a:rPr lang="cs-CZ" sz="1600" dirty="0"/>
              <a:t>odstraňování naplavenin.</a:t>
            </a:r>
          </a:p>
          <a:p>
            <a:r>
              <a:rPr lang="cs-CZ" sz="1600" dirty="0" smtClean="0"/>
              <a:t>Skvrna </a:t>
            </a:r>
            <a:r>
              <a:rPr lang="cs-CZ" sz="1600" dirty="0"/>
              <a:t>ropných látek se může na vodní hladině pohybovat po směru větru i proti </a:t>
            </a:r>
            <a:r>
              <a:rPr lang="cs-CZ" sz="1600" dirty="0" smtClean="0"/>
              <a:t>proudu toku</a:t>
            </a:r>
            <a:r>
              <a:rPr lang="cs-CZ" sz="1600" dirty="0"/>
              <a:t>.</a:t>
            </a:r>
          </a:p>
        </p:txBody>
      </p:sp>
    </p:spTree>
    <p:extLst>
      <p:ext uri="{BB962C8B-B14F-4D97-AF65-F5344CB8AC3E}">
        <p14:creationId xmlns:p14="http://schemas.microsoft.com/office/powerpoint/2010/main" val="1133122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91264" cy="620688"/>
          </a:xfrm>
        </p:spPr>
        <p:txBody>
          <a:bodyPr>
            <a:normAutofit/>
          </a:bodyPr>
          <a:lstStyle/>
          <a:p>
            <a:r>
              <a:rPr lang="cs-CZ" sz="2400" b="1" dirty="0"/>
              <a:t>Nebezpečí výbuchu</a:t>
            </a:r>
            <a:endParaRPr lang="cs-CZ" sz="2400" dirty="0"/>
          </a:p>
        </p:txBody>
      </p:sp>
      <p:sp>
        <p:nvSpPr>
          <p:cNvPr id="3" name="Zástupný symbol pro obsah 2"/>
          <p:cNvSpPr>
            <a:spLocks noGrp="1"/>
          </p:cNvSpPr>
          <p:nvPr>
            <p:ph idx="1"/>
          </p:nvPr>
        </p:nvSpPr>
        <p:spPr>
          <a:xfrm>
            <a:off x="395536" y="620688"/>
            <a:ext cx="8291264" cy="6237312"/>
          </a:xfrm>
        </p:spPr>
        <p:txBody>
          <a:bodyPr>
            <a:normAutofit/>
          </a:bodyPr>
          <a:lstStyle/>
          <a:p>
            <a:pPr marL="0" indent="0" algn="ctr">
              <a:buNone/>
            </a:pPr>
            <a:r>
              <a:rPr lang="cs-CZ" sz="1900" b="1" dirty="0"/>
              <a:t>Charakteristika</a:t>
            </a:r>
          </a:p>
          <a:p>
            <a:pPr marL="0" indent="0">
              <a:buNone/>
            </a:pPr>
            <a:r>
              <a:rPr lang="cs-CZ" sz="1600" dirty="0" smtClean="0"/>
              <a:t>Podle </a:t>
            </a:r>
            <a:r>
              <a:rPr lang="cs-CZ" sz="1600" dirty="0"/>
              <a:t>podstaty vzniku rozeznáváme výbuch fyzikální a chemický. Tímto </a:t>
            </a:r>
            <a:r>
              <a:rPr lang="cs-CZ" sz="1600" dirty="0" smtClean="0"/>
              <a:t>metodickým listem </a:t>
            </a:r>
            <a:r>
              <a:rPr lang="cs-CZ" sz="1600" dirty="0"/>
              <a:t>není řešena problematika výbušných látek, pyrotechnických směsí a </a:t>
            </a:r>
            <a:r>
              <a:rPr lang="cs-CZ" sz="1600" dirty="0" smtClean="0"/>
              <a:t>elektrického výbuchu.</a:t>
            </a:r>
          </a:p>
          <a:p>
            <a:pPr marL="0" indent="0">
              <a:buNone/>
            </a:pPr>
            <a:endParaRPr lang="cs-CZ" sz="1600" dirty="0"/>
          </a:p>
          <a:p>
            <a:pPr marL="0" indent="0">
              <a:buNone/>
            </a:pPr>
            <a:r>
              <a:rPr lang="cs-CZ" sz="1600" b="1" dirty="0" smtClean="0"/>
              <a:t>Fyzikální výbuch </a:t>
            </a:r>
            <a:r>
              <a:rPr lang="cs-CZ" sz="1600" b="1" dirty="0"/>
              <a:t>(exploze) </a:t>
            </a:r>
            <a:r>
              <a:rPr lang="cs-CZ" sz="1600" dirty="0"/>
              <a:t>je způsoben zvýšením tlaku uvnitř zařízení na takovou míru, že dojde</a:t>
            </a:r>
          </a:p>
          <a:p>
            <a:pPr marL="0" indent="0">
              <a:buNone/>
            </a:pPr>
            <a:r>
              <a:rPr lang="cs-CZ" sz="1600" dirty="0"/>
              <a:t>k destrukci tohoto zařízení (např. parní kotle, tlakové zásobníky a lahve s plyny, </a:t>
            </a:r>
            <a:r>
              <a:rPr lang="cs-CZ" sz="1600" dirty="0" smtClean="0"/>
              <a:t>uzavřené nádrže </a:t>
            </a:r>
            <a:r>
              <a:rPr lang="cs-CZ" sz="1600" dirty="0"/>
              <a:t>a nádoby s hořlavými kapalinami, spreje, potrubí produktovodů). </a:t>
            </a:r>
            <a:r>
              <a:rPr lang="cs-CZ" sz="1600" dirty="0" smtClean="0"/>
              <a:t>Dojde-li k </a:t>
            </a:r>
            <a:r>
              <a:rPr lang="cs-CZ" sz="1600" dirty="0"/>
              <a:t>porušení hermetičnosti prostoru s nízkým tlakem nebo vakuem, může dojít k </a:t>
            </a:r>
            <a:r>
              <a:rPr lang="cs-CZ" sz="1600" dirty="0" smtClean="0"/>
              <a:t>opačnému jevu </a:t>
            </a:r>
            <a:r>
              <a:rPr lang="cs-CZ" sz="1600" dirty="0"/>
              <a:t>– implozi.</a:t>
            </a:r>
          </a:p>
          <a:p>
            <a:pPr marL="0" indent="0">
              <a:buNone/>
            </a:pPr>
            <a:endParaRPr lang="cs-CZ" sz="1600" dirty="0"/>
          </a:p>
          <a:p>
            <a:pPr marL="0" indent="0">
              <a:buNone/>
            </a:pPr>
            <a:r>
              <a:rPr lang="cs-CZ" sz="1600" b="1" dirty="0" smtClean="0"/>
              <a:t>Chemický </a:t>
            </a:r>
            <a:r>
              <a:rPr lang="cs-CZ" sz="1600" b="1" dirty="0"/>
              <a:t>výbuch je rychle probíhající hoření </a:t>
            </a:r>
            <a:r>
              <a:rPr lang="cs-CZ" sz="1600" dirty="0"/>
              <a:t>směsi hořlavé látky s kyslíkem, </a:t>
            </a:r>
            <a:r>
              <a:rPr lang="cs-CZ" sz="1600" dirty="0" smtClean="0"/>
              <a:t>vzduchem nebo </a:t>
            </a:r>
            <a:r>
              <a:rPr lang="cs-CZ" sz="1600" dirty="0"/>
              <a:t>jiným oxidovadlem (např. chlor) provázené rychlým vznikem zplodin hoření </a:t>
            </a:r>
            <a:r>
              <a:rPr lang="cs-CZ" sz="1600" dirty="0" smtClean="0"/>
              <a:t>nebo tepelného </a:t>
            </a:r>
            <a:r>
              <a:rPr lang="cs-CZ" sz="1600" dirty="0"/>
              <a:t>rozkladu a prudkým nárůstem jejich tlaku. Chemickým výbuchem může </a:t>
            </a:r>
            <a:r>
              <a:rPr lang="cs-CZ" sz="1600" dirty="0" smtClean="0"/>
              <a:t>být explozivní </a:t>
            </a:r>
            <a:r>
              <a:rPr lang="cs-CZ" sz="1600" dirty="0"/>
              <a:t>rozklad látky. </a:t>
            </a:r>
            <a:r>
              <a:rPr lang="cs-CZ" sz="1600" dirty="0" smtClean="0"/>
              <a:t>Podmínkou </a:t>
            </a:r>
            <a:r>
              <a:rPr lang="cs-CZ" sz="1600" dirty="0"/>
              <a:t>chemického výbuchu je přítomnost hořlavé </a:t>
            </a:r>
            <a:r>
              <a:rPr lang="cs-CZ" sz="1600" dirty="0" smtClean="0"/>
              <a:t>látky, oxidačního </a:t>
            </a:r>
            <a:r>
              <a:rPr lang="cs-CZ" sz="1600" dirty="0"/>
              <a:t>prostředku a iniciační zdroj. </a:t>
            </a:r>
            <a:r>
              <a:rPr lang="cs-CZ" sz="1600" b="1" dirty="0"/>
              <a:t>Hořlavá látka musí být v určitém množství </a:t>
            </a:r>
            <a:r>
              <a:rPr lang="cs-CZ" sz="1600" b="1" dirty="0" smtClean="0"/>
              <a:t>mezi dolní </a:t>
            </a:r>
            <a:r>
              <a:rPr lang="cs-CZ" sz="1600" b="1" dirty="0"/>
              <a:t>a horní mezí výbušnosti.</a:t>
            </a:r>
          </a:p>
          <a:p>
            <a:pPr marL="0" indent="0">
              <a:buNone/>
            </a:pPr>
            <a:endParaRPr lang="cs-CZ" sz="1600" dirty="0"/>
          </a:p>
          <a:p>
            <a:pPr marL="0" indent="0">
              <a:buNone/>
            </a:pPr>
            <a:r>
              <a:rPr lang="cs-CZ" sz="1600" b="1" dirty="0" smtClean="0"/>
              <a:t>Výbušnou </a:t>
            </a:r>
            <a:r>
              <a:rPr lang="cs-CZ" sz="1600" b="1" dirty="0"/>
              <a:t>směs mohou vytvořit zejména:</a:t>
            </a:r>
          </a:p>
          <a:p>
            <a:r>
              <a:rPr lang="cs-CZ" sz="1600" dirty="0"/>
              <a:t>a) plyny (např. acetylen, topné plyny, oxid uhelnatý),</a:t>
            </a:r>
          </a:p>
          <a:p>
            <a:r>
              <a:rPr lang="cs-CZ" sz="1600" dirty="0"/>
              <a:t>b) páry hořlavých kapalin (např. benzin, ředidla, barvy),</a:t>
            </a:r>
          </a:p>
          <a:p>
            <a:r>
              <a:rPr lang="cs-CZ" sz="1600" dirty="0"/>
              <a:t>c) prachy (např. dřevný, uhelný, moučný, cukerný, hliníkový prach),</a:t>
            </a:r>
          </a:p>
          <a:p>
            <a:r>
              <a:rPr lang="cs-CZ" sz="1600" dirty="0"/>
              <a:t>d) hybridní směsi (plyn s prachem),</a:t>
            </a:r>
          </a:p>
          <a:p>
            <a:r>
              <a:rPr lang="cs-CZ" sz="1600" dirty="0"/>
              <a:t>e) nebezpečné kombinace chemických látek (např. sodík, draslík – voda; kyselina dusičná</a:t>
            </a:r>
          </a:p>
          <a:p>
            <a:pPr marL="0" indent="0">
              <a:buNone/>
            </a:pPr>
            <a:r>
              <a:rPr lang="cs-CZ" sz="1600" dirty="0" smtClean="0"/>
              <a:t>            - </a:t>
            </a:r>
            <a:r>
              <a:rPr lang="cs-CZ" sz="1600" dirty="0"/>
              <a:t>glycerin).</a:t>
            </a:r>
          </a:p>
        </p:txBody>
      </p:sp>
    </p:spTree>
    <p:extLst>
      <p:ext uri="{BB962C8B-B14F-4D97-AF65-F5344CB8AC3E}">
        <p14:creationId xmlns:p14="http://schemas.microsoft.com/office/powerpoint/2010/main" val="942249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23528" y="0"/>
            <a:ext cx="8363272" cy="6858000"/>
          </a:xfrm>
        </p:spPr>
        <p:txBody>
          <a:bodyPr>
            <a:normAutofit/>
          </a:bodyPr>
          <a:lstStyle/>
          <a:p>
            <a:pPr marL="0" indent="0">
              <a:buNone/>
            </a:pPr>
            <a:endParaRPr lang="pl-PL" sz="1600" b="1" dirty="0" smtClean="0"/>
          </a:p>
          <a:p>
            <a:pPr marL="0" indent="0">
              <a:buNone/>
            </a:pPr>
            <a:r>
              <a:rPr lang="pl-PL" sz="1600" b="1" dirty="0" smtClean="0"/>
              <a:t>Na </a:t>
            </a:r>
            <a:r>
              <a:rPr lang="pl-PL" sz="1600" b="1" dirty="0"/>
              <a:t>nebezpečí výbuchu mohou upozornit:</a:t>
            </a:r>
          </a:p>
          <a:p>
            <a:r>
              <a:rPr lang="pl-PL" sz="1600" dirty="0"/>
              <a:t>a) zvukové efekty (např. praskot, vibrace),</a:t>
            </a:r>
          </a:p>
          <a:p>
            <a:r>
              <a:rPr lang="cs-CZ" sz="1600" dirty="0"/>
              <a:t>b) viditelné deformace zařízení,</a:t>
            </a:r>
          </a:p>
          <a:p>
            <a:r>
              <a:rPr lang="pl-PL" sz="1600" dirty="0"/>
              <a:t>c) signalizace poruchy technologie a zařízení,</a:t>
            </a:r>
          </a:p>
          <a:p>
            <a:r>
              <a:rPr lang="cs-CZ" sz="1600" dirty="0"/>
              <a:t>d) náhlá změna intenzity hoření (výška, barva plamene a zplodin hoření),</a:t>
            </a:r>
          </a:p>
          <a:p>
            <a:r>
              <a:rPr lang="cs-CZ" sz="1600" dirty="0"/>
              <a:t>e) změna chuti a pachu prostředí,</a:t>
            </a:r>
          </a:p>
          <a:p>
            <a:r>
              <a:rPr lang="cs-CZ" sz="1600" dirty="0"/>
              <a:t>f) zvířený hořlavý prach,</a:t>
            </a:r>
          </a:p>
          <a:p>
            <a:r>
              <a:rPr lang="cs-CZ" sz="1600" dirty="0"/>
              <a:t>g) charakteristické obaly a značení,</a:t>
            </a:r>
          </a:p>
          <a:p>
            <a:r>
              <a:rPr lang="cs-CZ" sz="1600" dirty="0"/>
              <a:t>h) výrazná změna chování zvířat,</a:t>
            </a:r>
          </a:p>
          <a:p>
            <a:r>
              <a:rPr lang="cs-CZ" sz="1600" dirty="0"/>
              <a:t>i) zvýšená teplota povrchu zařízení zjištěná např. </a:t>
            </a:r>
            <a:r>
              <a:rPr lang="cs-CZ" sz="1600" dirty="0" err="1"/>
              <a:t>termokamerou</a:t>
            </a:r>
            <a:r>
              <a:rPr lang="cs-CZ" sz="1600" dirty="0" smtClean="0"/>
              <a:t>.</a:t>
            </a:r>
          </a:p>
          <a:p>
            <a:pPr marL="0" indent="0">
              <a:buNone/>
            </a:pPr>
            <a:endParaRPr lang="cs-CZ" sz="1600" b="1" dirty="0" smtClean="0"/>
          </a:p>
          <a:p>
            <a:pPr marL="0" indent="0">
              <a:buNone/>
            </a:pPr>
            <a:r>
              <a:rPr lang="cs-CZ" sz="1600" b="1" dirty="0" smtClean="0"/>
              <a:t>Výbuch </a:t>
            </a:r>
            <a:r>
              <a:rPr lang="cs-CZ" sz="1600" b="1" dirty="0"/>
              <a:t>je zpravidla charakterizován následujícími projevy:</a:t>
            </a:r>
          </a:p>
          <a:p>
            <a:r>
              <a:rPr lang="cs-CZ" sz="1600" dirty="0"/>
              <a:t>a) hluk,</a:t>
            </a:r>
          </a:p>
          <a:p>
            <a:r>
              <a:rPr lang="cs-CZ" sz="1600" dirty="0"/>
              <a:t>b) tlakový ráz (vlna),</a:t>
            </a:r>
          </a:p>
          <a:p>
            <a:r>
              <a:rPr lang="cs-CZ" sz="1600" dirty="0"/>
              <a:t>c) odlétávající mechanické části ze zařízení a okolních konstrukcí,</a:t>
            </a:r>
          </a:p>
          <a:p>
            <a:r>
              <a:rPr lang="pt-BR" sz="1600" dirty="0"/>
              <a:t>d) sálavé teplo a žíhavé plameny,</a:t>
            </a:r>
          </a:p>
          <a:p>
            <a:r>
              <a:rPr lang="cs-CZ" sz="1600" dirty="0"/>
              <a:t>e) zplodiny hoření nebo tepelného rozkladu,</a:t>
            </a:r>
          </a:p>
          <a:p>
            <a:r>
              <a:rPr lang="cs-CZ" sz="1600" dirty="0"/>
              <a:t>f) světelný efekt.</a:t>
            </a:r>
          </a:p>
          <a:p>
            <a:pPr marL="0" indent="0">
              <a:buNone/>
            </a:pPr>
            <a:r>
              <a:rPr lang="cs-CZ" sz="1600" b="1" dirty="0" smtClean="0"/>
              <a:t> </a:t>
            </a:r>
            <a:endParaRPr lang="cs-CZ" sz="1600" dirty="0"/>
          </a:p>
        </p:txBody>
      </p:sp>
    </p:spTree>
    <p:extLst>
      <p:ext uri="{BB962C8B-B14F-4D97-AF65-F5344CB8AC3E}">
        <p14:creationId xmlns:p14="http://schemas.microsoft.com/office/powerpoint/2010/main" val="33466464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23528" y="0"/>
            <a:ext cx="8363272" cy="6858000"/>
          </a:xfrm>
        </p:spPr>
        <p:txBody>
          <a:bodyPr>
            <a:normAutofit fontScale="92500" lnSpcReduction="10000"/>
          </a:bodyPr>
          <a:lstStyle/>
          <a:p>
            <a:pPr marL="0" indent="0">
              <a:buNone/>
            </a:pPr>
            <a:r>
              <a:rPr lang="cs-CZ" sz="1600" b="1" dirty="0"/>
              <a:t>Následkem výbuchu může dojít k:</a:t>
            </a:r>
          </a:p>
          <a:p>
            <a:r>
              <a:rPr lang="cs-CZ" sz="1600" dirty="0"/>
              <a:t>a) narušení konstrukcí,</a:t>
            </a:r>
          </a:p>
          <a:p>
            <a:r>
              <a:rPr lang="cs-CZ" sz="1600" dirty="0"/>
              <a:t>b) mechanickému poškození nebo destrukci zařízení, konstrukcí, budov,</a:t>
            </a:r>
          </a:p>
          <a:p>
            <a:r>
              <a:rPr lang="cs-CZ" sz="1600" dirty="0"/>
              <a:t>c) usmrcení a poranění osob do značné vzdálenosti (např. ztráta vědomí, </a:t>
            </a:r>
            <a:r>
              <a:rPr lang="cs-CZ" sz="1600" dirty="0" smtClean="0"/>
              <a:t>poškození sluchu </a:t>
            </a:r>
            <a:r>
              <a:rPr lang="cs-CZ" sz="1600" dirty="0"/>
              <a:t>osob),</a:t>
            </a:r>
          </a:p>
          <a:p>
            <a:r>
              <a:rPr lang="pl-PL" sz="1600" dirty="0"/>
              <a:t>d) vzniku paniky a ztráty orientace osob,</a:t>
            </a:r>
          </a:p>
          <a:p>
            <a:r>
              <a:rPr lang="cs-CZ" sz="1600" dirty="0"/>
              <a:t>e) zasažení nebo poškození nástupních ploch, zásahových a únikových cest,</a:t>
            </a:r>
          </a:p>
          <a:p>
            <a:r>
              <a:rPr lang="cs-CZ" sz="1600" dirty="0"/>
              <a:t>f) poškození požární techniky, věcných prostředků a zařízení požární ochrany,</a:t>
            </a:r>
          </a:p>
          <a:p>
            <a:r>
              <a:rPr lang="cs-CZ" sz="1600" dirty="0"/>
              <a:t>g) vzniku, rozšíření nebo i uhašení požáru,</a:t>
            </a:r>
          </a:p>
          <a:p>
            <a:r>
              <a:rPr lang="cs-CZ" sz="1600" dirty="0"/>
              <a:t>h) k uvolnění toxických látek nebo zplodin hoření, úniku pevných látek, kapalin a plynů</a:t>
            </a:r>
          </a:p>
          <a:p>
            <a:r>
              <a:rPr lang="cs-CZ" sz="1600" dirty="0"/>
              <a:t>z technologického zařízení (např. nádrže, produktovody, mlýny drtiče apod.),</a:t>
            </a:r>
          </a:p>
          <a:p>
            <a:r>
              <a:rPr lang="cs-CZ" sz="1600" dirty="0"/>
              <a:t>i) zničení nebo poškození inženýrských sítí, produktovodů a vedení technologických </a:t>
            </a:r>
            <a:r>
              <a:rPr lang="cs-CZ" sz="1600" dirty="0" smtClean="0"/>
              <a:t>médii</a:t>
            </a:r>
            <a:endParaRPr lang="cs-CZ" sz="1600" dirty="0"/>
          </a:p>
          <a:p>
            <a:r>
              <a:rPr lang="cs-CZ" sz="1600" dirty="0"/>
              <a:t>j) postupným výbuchům dalších zařízení a vzniku, tzv. „domino efektu</a:t>
            </a:r>
            <a:r>
              <a:rPr lang="cs-CZ" sz="1600" dirty="0" smtClean="0"/>
              <a:t>“.</a:t>
            </a:r>
          </a:p>
          <a:p>
            <a:pPr marL="0" indent="0" algn="ctr">
              <a:buNone/>
            </a:pPr>
            <a:endParaRPr lang="cs-CZ" sz="1600" b="1" dirty="0" smtClean="0"/>
          </a:p>
          <a:p>
            <a:pPr marL="0" indent="0" algn="ctr">
              <a:buNone/>
            </a:pPr>
            <a:r>
              <a:rPr lang="cs-CZ" sz="1600" b="1" dirty="0" smtClean="0"/>
              <a:t>Předpokládaný </a:t>
            </a:r>
            <a:r>
              <a:rPr lang="cs-CZ" sz="1600" b="1" dirty="0"/>
              <a:t>výskyt</a:t>
            </a:r>
          </a:p>
          <a:p>
            <a:pPr marL="0" indent="0">
              <a:buNone/>
            </a:pPr>
            <a:r>
              <a:rPr lang="cs-CZ" sz="1600" dirty="0" smtClean="0"/>
              <a:t>Výbuch </a:t>
            </a:r>
            <a:r>
              <a:rPr lang="cs-CZ" sz="1600" dirty="0"/>
              <a:t>lze očekávat zejména v objektech, kde:</a:t>
            </a:r>
          </a:p>
          <a:p>
            <a:r>
              <a:rPr lang="cs-CZ" sz="1600" dirty="0"/>
              <a:t>a) se skladují, vyrábí, zpracovávají a vznikají látky schopné výbuchu (např. </a:t>
            </a:r>
            <a:r>
              <a:rPr lang="cs-CZ" sz="1600" dirty="0" smtClean="0"/>
              <a:t>hořlavé plyny</a:t>
            </a:r>
            <a:r>
              <a:rPr lang="cs-CZ" sz="1600" dirty="0"/>
              <a:t>, hořlavé kapaliny, hořlavé prachy, látky reagující s vodou),</a:t>
            </a:r>
          </a:p>
          <a:p>
            <a:r>
              <a:rPr lang="cs-CZ" sz="1600" dirty="0"/>
              <a:t>b) se provozují technologická zařízení s obsahem látek schopných výbuchu,</a:t>
            </a:r>
          </a:p>
          <a:p>
            <a:r>
              <a:rPr lang="cs-CZ" sz="1600" dirty="0"/>
              <a:t>c) se přepravují nebo unikají nebezpečné látky,</a:t>
            </a:r>
          </a:p>
          <a:p>
            <a:r>
              <a:rPr lang="cs-CZ" sz="1600" dirty="0"/>
              <a:t>d) se používají hořlavé kapaliny při vyšších teplotách,</a:t>
            </a:r>
          </a:p>
          <a:p>
            <a:r>
              <a:rPr lang="cs-CZ" sz="1600" dirty="0"/>
              <a:t>e) probíhá nedokonalé hoření, chemický nebo tepelný rozklad látek (např. sklepy, </a:t>
            </a:r>
            <a:r>
              <a:rPr lang="cs-CZ" sz="1600" dirty="0" smtClean="0"/>
              <a:t>sila, kolektory</a:t>
            </a:r>
            <a:r>
              <a:rPr lang="cs-CZ" sz="1600" dirty="0"/>
              <a:t>),</a:t>
            </a:r>
          </a:p>
          <a:p>
            <a:r>
              <a:rPr lang="cs-CZ" sz="1600" dirty="0"/>
              <a:t>f) jsou zařízení provozovaná s přetlakem nebo tam, kde přetlak může vzniknout </a:t>
            </a:r>
            <a:r>
              <a:rPr lang="cs-CZ" sz="1600" dirty="0" smtClean="0"/>
              <a:t>nebo narůstat</a:t>
            </a:r>
            <a:r>
              <a:rPr lang="cs-CZ" sz="1600" dirty="0"/>
              <a:t>, např. ohřevem zařízení,</a:t>
            </a:r>
          </a:p>
          <a:p>
            <a:r>
              <a:rPr lang="cs-CZ" sz="1600" dirty="0"/>
              <a:t>g) prostory s výskytem zdrojů vysokého napětí (nádraží, rozvodny apod.),</a:t>
            </a:r>
          </a:p>
          <a:p>
            <a:r>
              <a:rPr lang="cs-CZ" sz="1600" dirty="0"/>
              <a:t>h) varny drog,</a:t>
            </a:r>
          </a:p>
          <a:p>
            <a:r>
              <a:rPr lang="cs-CZ" sz="1600" dirty="0"/>
              <a:t>i) v prostoru tzv. výfukových stěn nebo ploch nebo jiných prvků </a:t>
            </a:r>
            <a:r>
              <a:rPr lang="cs-CZ" sz="1600" dirty="0" err="1"/>
              <a:t>protivýbuchové</a:t>
            </a:r>
            <a:r>
              <a:rPr lang="cs-CZ" sz="1600" dirty="0"/>
              <a:t> </a:t>
            </a:r>
            <a:r>
              <a:rPr lang="cs-CZ" sz="1600" dirty="0" smtClean="0"/>
              <a:t>ochrany technologií</a:t>
            </a:r>
            <a:r>
              <a:rPr lang="cs-CZ" sz="1600" dirty="0"/>
              <a:t>, které umožňují rychlý pokles tlaku.</a:t>
            </a:r>
          </a:p>
        </p:txBody>
      </p:sp>
    </p:spTree>
    <p:extLst>
      <p:ext uri="{BB962C8B-B14F-4D97-AF65-F5344CB8AC3E}">
        <p14:creationId xmlns:p14="http://schemas.microsoft.com/office/powerpoint/2010/main" val="165765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23528" y="0"/>
            <a:ext cx="8363272" cy="6858000"/>
          </a:xfrm>
        </p:spPr>
        <p:txBody>
          <a:bodyPr>
            <a:normAutofit fontScale="92500"/>
          </a:bodyPr>
          <a:lstStyle/>
          <a:p>
            <a:pPr marL="0" indent="0" algn="ctr">
              <a:buNone/>
            </a:pPr>
            <a:r>
              <a:rPr lang="cs-CZ" sz="1600" b="1" dirty="0"/>
              <a:t>Ochrana</a:t>
            </a:r>
          </a:p>
          <a:p>
            <a:pPr marL="0" indent="0">
              <a:buNone/>
            </a:pPr>
            <a:r>
              <a:rPr lang="cs-CZ" sz="1600" b="1" dirty="0" smtClean="0"/>
              <a:t>K </a:t>
            </a:r>
            <a:r>
              <a:rPr lang="cs-CZ" sz="1600" b="1" dirty="0"/>
              <a:t>ochraně před výbuchem se používají taktické zásady pro zásah na nebezpečnou látku.</a:t>
            </a:r>
          </a:p>
          <a:p>
            <a:pPr marL="0" indent="0">
              <a:buNone/>
            </a:pPr>
            <a:r>
              <a:rPr lang="cs-CZ" sz="1600" b="1" dirty="0"/>
              <a:t>Ochrana životů a zdraví hasičů spočívá zejména v:</a:t>
            </a:r>
          </a:p>
          <a:p>
            <a:r>
              <a:rPr lang="cs-CZ" sz="1600" dirty="0"/>
              <a:t>a) </a:t>
            </a:r>
            <a:r>
              <a:rPr lang="cs-CZ" sz="1600" b="1" dirty="0"/>
              <a:t>znalosti a využívání pevných konstrukcí</a:t>
            </a:r>
            <a:r>
              <a:rPr lang="cs-CZ" sz="1600" dirty="0"/>
              <a:t>, u nichž lze předpokládat odolnost </a:t>
            </a:r>
            <a:r>
              <a:rPr lang="cs-CZ" sz="1600" dirty="0" smtClean="0"/>
              <a:t>vůči účinkům </a:t>
            </a:r>
            <a:r>
              <a:rPr lang="cs-CZ" sz="1600" dirty="0"/>
              <a:t>výbuchu, členitosti terénu; do uzavřených prostor vstupovat s </a:t>
            </a:r>
            <a:r>
              <a:rPr lang="cs-CZ" sz="1600" dirty="0" smtClean="0"/>
              <a:t>vědomím možnosti </a:t>
            </a:r>
            <a:r>
              <a:rPr lang="cs-CZ" sz="1600" dirty="0"/>
              <a:t>vzniku výbuchu náhlým přístupem vzduchu</a:t>
            </a:r>
            <a:r>
              <a:rPr lang="cs-CZ" sz="1600" dirty="0" smtClean="0"/>
              <a:t>,</a:t>
            </a:r>
          </a:p>
          <a:p>
            <a:r>
              <a:rPr lang="cs-CZ" sz="1600" dirty="0"/>
              <a:t>b) </a:t>
            </a:r>
            <a:r>
              <a:rPr lang="cs-CZ" sz="1600" b="1" dirty="0"/>
              <a:t>využití informací z dokumentace zdolávání požárů</a:t>
            </a:r>
            <a:r>
              <a:rPr lang="cs-CZ" sz="1600" dirty="0"/>
              <a:t> a od přizvaných </a:t>
            </a:r>
            <a:r>
              <a:rPr lang="cs-CZ" sz="1600" dirty="0" smtClean="0"/>
              <a:t>odborníků, znalosti </a:t>
            </a:r>
            <a:r>
              <a:rPr lang="cs-CZ" sz="1600" dirty="0"/>
              <a:t>bezpečnostních značek a označení,</a:t>
            </a:r>
          </a:p>
          <a:p>
            <a:r>
              <a:rPr lang="cs-CZ" sz="1600" dirty="0"/>
              <a:t>c) </a:t>
            </a:r>
            <a:r>
              <a:rPr lang="cs-CZ" sz="1600" b="1" dirty="0"/>
              <a:t>volbě vhodného směru nasazení sil a prostředků</a:t>
            </a:r>
            <a:r>
              <a:rPr lang="cs-CZ" sz="1600" dirty="0"/>
              <a:t> s ohledem na nebezpečí </a:t>
            </a:r>
            <a:r>
              <a:rPr lang="cs-CZ" sz="1600" dirty="0" smtClean="0"/>
              <a:t>destrukce armatur </a:t>
            </a:r>
            <a:r>
              <a:rPr lang="cs-CZ" sz="1600" dirty="0"/>
              <a:t>a stěn tlakových nádob,</a:t>
            </a:r>
          </a:p>
          <a:p>
            <a:r>
              <a:rPr lang="cs-CZ" sz="1600" dirty="0"/>
              <a:t>d) </a:t>
            </a:r>
            <a:r>
              <a:rPr lang="cs-CZ" sz="1600" b="1" dirty="0"/>
              <a:t>nasazení jen nezbytně nutného počtu hasičů</a:t>
            </a:r>
            <a:r>
              <a:rPr lang="cs-CZ" sz="1600" dirty="0"/>
              <a:t> do prostoru ohroženého výbuchem; </a:t>
            </a:r>
            <a:r>
              <a:rPr lang="cs-CZ" sz="1600" dirty="0" smtClean="0"/>
              <a:t>do těchto </a:t>
            </a:r>
            <a:r>
              <a:rPr lang="cs-CZ" sz="1600" dirty="0"/>
              <a:t>prostor postupovat z chráněných míst a z návětrné strany,</a:t>
            </a:r>
          </a:p>
          <a:p>
            <a:r>
              <a:rPr lang="cs-CZ" sz="1600" dirty="0"/>
              <a:t>e) </a:t>
            </a:r>
            <a:r>
              <a:rPr lang="cs-CZ" sz="1600" b="1" dirty="0"/>
              <a:t>zachovávání ostražitosti při otevírání</a:t>
            </a:r>
            <a:r>
              <a:rPr lang="cs-CZ" sz="1600" dirty="0"/>
              <a:t>, např. dveří a oken uzavřených prostorů </a:t>
            </a:r>
            <a:r>
              <a:rPr lang="cs-CZ" sz="1600" dirty="0" smtClean="0"/>
              <a:t>silně zaplněných </a:t>
            </a:r>
            <a:r>
              <a:rPr lang="cs-CZ" sz="1600" dirty="0"/>
              <a:t>kouřem o vysoké teplotě, kde může dojít k náhlému vzplanutí </a:t>
            </a:r>
            <a:r>
              <a:rPr lang="cs-CZ" sz="1600" dirty="0" smtClean="0"/>
              <a:t>plynů, k </a:t>
            </a:r>
            <a:r>
              <a:rPr lang="cs-CZ" sz="1600" dirty="0"/>
              <a:t>vyšlehnutí plamenů nebo k výbuchu; odvětrání místnosti je možno zahájit s </a:t>
            </a:r>
            <a:r>
              <a:rPr lang="cs-CZ" sz="1600" dirty="0" smtClean="0"/>
              <a:t>jen připraveným </a:t>
            </a:r>
            <a:r>
              <a:rPr lang="cs-CZ" sz="1600" dirty="0"/>
              <a:t>vodním proudem,</a:t>
            </a:r>
          </a:p>
          <a:p>
            <a:r>
              <a:rPr lang="cs-CZ" sz="1600" dirty="0"/>
              <a:t>f) </a:t>
            </a:r>
            <a:r>
              <a:rPr lang="cs-CZ" sz="1600" b="1" dirty="0"/>
              <a:t>odstavení požární techniky v dostatečné vzdálenosti</a:t>
            </a:r>
            <a:r>
              <a:rPr lang="cs-CZ" sz="1600" dirty="0"/>
              <a:t>, na návětrné straně směrem </a:t>
            </a:r>
            <a:r>
              <a:rPr lang="cs-CZ" sz="1600" dirty="0" smtClean="0"/>
              <a:t>od výbuchu </a:t>
            </a:r>
            <a:r>
              <a:rPr lang="cs-CZ" sz="1600" dirty="0"/>
              <a:t>a s otevřenými okny, dbát na možnost jejího rychlého přemístění (pozor </a:t>
            </a:r>
            <a:r>
              <a:rPr lang="cs-CZ" sz="1600" dirty="0" smtClean="0"/>
              <a:t>na výfukové </a:t>
            </a:r>
            <a:r>
              <a:rPr lang="cs-CZ" sz="1600" dirty="0"/>
              <a:t>stěny a plochy),</a:t>
            </a:r>
          </a:p>
          <a:p>
            <a:r>
              <a:rPr lang="cs-CZ" sz="1600" dirty="0"/>
              <a:t>g) </a:t>
            </a:r>
            <a:r>
              <a:rPr lang="cs-CZ" sz="1600" b="1" dirty="0"/>
              <a:t>ve vzájemném jištění hasičů</a:t>
            </a:r>
            <a:r>
              <a:rPr lang="cs-CZ" sz="1600" dirty="0"/>
              <a:t>, informovanosti o situaci nebo průběhu události,</a:t>
            </a:r>
          </a:p>
          <a:p>
            <a:r>
              <a:rPr lang="cs-CZ" sz="1600" dirty="0"/>
              <a:t>h) </a:t>
            </a:r>
            <a:r>
              <a:rPr lang="cs-CZ" sz="1600" b="1" dirty="0"/>
              <a:t>měření koncentrací plynů během zásahu</a:t>
            </a:r>
            <a:r>
              <a:rPr lang="cs-CZ" sz="1600" dirty="0"/>
              <a:t>; při naměření 50% koncentrací spodní </a:t>
            </a:r>
            <a:r>
              <a:rPr lang="cs-CZ" sz="1600" dirty="0" smtClean="0"/>
              <a:t>meze výbuchu </a:t>
            </a:r>
            <a:r>
              <a:rPr lang="cs-CZ" sz="1600" dirty="0"/>
              <a:t>známé látky nebo pří výstražné signalizaci </a:t>
            </a:r>
            <a:r>
              <a:rPr lang="cs-CZ" sz="1600" dirty="0" err="1"/>
              <a:t>explozimetru</a:t>
            </a:r>
            <a:r>
              <a:rPr lang="cs-CZ" sz="1600" dirty="0"/>
              <a:t> musí </a:t>
            </a:r>
            <a:r>
              <a:rPr lang="cs-CZ" sz="1600" dirty="0" smtClean="0"/>
              <a:t>velitel přijmout </a:t>
            </a:r>
            <a:r>
              <a:rPr lang="cs-CZ" sz="1600" dirty="0"/>
              <a:t>opatření ke snížení nebezpečí výbuchu; při čemž je třeba zvážit, že </a:t>
            </a:r>
            <a:r>
              <a:rPr lang="cs-CZ" sz="1600" dirty="0" smtClean="0"/>
              <a:t>měření koncentrace </a:t>
            </a:r>
            <a:r>
              <a:rPr lang="cs-CZ" sz="1600" dirty="0"/>
              <a:t>výbušných par a mlh hořlavých kapalin </a:t>
            </a:r>
            <a:r>
              <a:rPr lang="cs-CZ" sz="1600" dirty="0" err="1"/>
              <a:t>explozimetrem</a:t>
            </a:r>
            <a:r>
              <a:rPr lang="cs-CZ" sz="1600" dirty="0"/>
              <a:t> může </a:t>
            </a:r>
            <a:r>
              <a:rPr lang="cs-CZ" sz="1600" dirty="0" smtClean="0"/>
              <a:t>být nepřesné</a:t>
            </a:r>
            <a:r>
              <a:rPr lang="cs-CZ" sz="1600" dirty="0"/>
              <a:t>,</a:t>
            </a:r>
          </a:p>
          <a:p>
            <a:r>
              <a:rPr lang="cs-CZ" sz="1600" dirty="0"/>
              <a:t>i) </a:t>
            </a:r>
            <a:r>
              <a:rPr lang="cs-CZ" sz="1600" b="1" dirty="0"/>
              <a:t>hašení nebo ochlazování z úkrytu </a:t>
            </a:r>
            <a:r>
              <a:rPr lang="cs-CZ" sz="1600" dirty="0"/>
              <a:t>a větší vzdálenosti,</a:t>
            </a:r>
          </a:p>
          <a:p>
            <a:r>
              <a:rPr lang="cs-CZ" sz="1600" dirty="0"/>
              <a:t>j</a:t>
            </a:r>
            <a:r>
              <a:rPr lang="cs-CZ" sz="1600" b="1" dirty="0"/>
              <a:t>) zjišťování teploty povrchů zařízení </a:t>
            </a:r>
            <a:r>
              <a:rPr lang="cs-CZ" sz="1600" dirty="0"/>
              <a:t>s využitím </a:t>
            </a:r>
            <a:r>
              <a:rPr lang="cs-CZ" sz="1600" dirty="0" err="1"/>
              <a:t>termokamer</a:t>
            </a:r>
            <a:r>
              <a:rPr lang="cs-CZ" sz="1600" dirty="0"/>
              <a:t> nebo dálkových teploměrů,</a:t>
            </a:r>
          </a:p>
          <a:p>
            <a:r>
              <a:rPr lang="cs-CZ" sz="1600" dirty="0"/>
              <a:t>k) </a:t>
            </a:r>
            <a:r>
              <a:rPr lang="cs-CZ" sz="1600" b="1" dirty="0"/>
              <a:t>ochlazování zařízení pracující s přetlakem </a:t>
            </a:r>
            <a:r>
              <a:rPr lang="cs-CZ" sz="1600" dirty="0"/>
              <a:t>(tlakové lahve, nádrže) a zařízení, v </a:t>
            </a:r>
            <a:r>
              <a:rPr lang="cs-CZ" sz="1600" dirty="0" smtClean="0"/>
              <a:t>nichž může </a:t>
            </a:r>
            <a:r>
              <a:rPr lang="cs-CZ" sz="1600" dirty="0"/>
              <a:t>vzniknout vnějšími účinky přetlak (např. vystavené tepelným účinkům),</a:t>
            </a:r>
          </a:p>
        </p:txBody>
      </p:sp>
    </p:spTree>
    <p:extLst>
      <p:ext uri="{BB962C8B-B14F-4D97-AF65-F5344CB8AC3E}">
        <p14:creationId xmlns:p14="http://schemas.microsoft.com/office/powerpoint/2010/main" val="283434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a:bodyPr>
          <a:lstStyle/>
          <a:p>
            <a:endParaRPr lang="cs-CZ" sz="1600" dirty="0" smtClean="0"/>
          </a:p>
          <a:p>
            <a:r>
              <a:rPr lang="cs-CZ" sz="1600" dirty="0" smtClean="0"/>
              <a:t>l</a:t>
            </a:r>
            <a:r>
              <a:rPr lang="cs-CZ" sz="1600" dirty="0"/>
              <a:t>) </a:t>
            </a:r>
            <a:r>
              <a:rPr lang="cs-CZ" sz="1600" b="1" dirty="0"/>
              <a:t>použití vodní clony</a:t>
            </a:r>
            <a:r>
              <a:rPr lang="cs-CZ" sz="1600" dirty="0"/>
              <a:t> pro srážení úniku ve vodě se rozpouštějících plynů a par,</a:t>
            </a:r>
          </a:p>
          <a:p>
            <a:r>
              <a:rPr lang="cs-CZ" sz="1600" dirty="0"/>
              <a:t>m) </a:t>
            </a:r>
            <a:r>
              <a:rPr lang="cs-CZ" sz="1600" b="1" dirty="0"/>
              <a:t>využití stabilních a dálkově ovládaných proudnic </a:t>
            </a:r>
            <a:r>
              <a:rPr lang="cs-CZ" sz="1600" dirty="0"/>
              <a:t>pro ochlazování,</a:t>
            </a:r>
          </a:p>
          <a:p>
            <a:r>
              <a:rPr lang="cs-CZ" sz="1600" dirty="0"/>
              <a:t>n) </a:t>
            </a:r>
            <a:r>
              <a:rPr lang="cs-CZ" sz="1600" b="1" dirty="0"/>
              <a:t>zamezení rozvíření hořlavých prachů</a:t>
            </a:r>
            <a:r>
              <a:rPr lang="cs-CZ" sz="1600" dirty="0"/>
              <a:t>,</a:t>
            </a:r>
          </a:p>
          <a:p>
            <a:r>
              <a:rPr lang="cs-CZ" sz="1600" dirty="0"/>
              <a:t>o) </a:t>
            </a:r>
            <a:r>
              <a:rPr lang="cs-CZ" sz="1600" b="1" dirty="0"/>
              <a:t>snížení koncentrací plynů a par v prostorech </a:t>
            </a:r>
            <a:r>
              <a:rPr lang="cs-CZ" sz="1600" dirty="0"/>
              <a:t>(např. </a:t>
            </a:r>
            <a:r>
              <a:rPr lang="cs-CZ" sz="1600" dirty="0" err="1"/>
              <a:t>inertizací</a:t>
            </a:r>
            <a:r>
              <a:rPr lang="cs-CZ" sz="1600" dirty="0"/>
              <a:t>, zaplněním </a:t>
            </a:r>
            <a:r>
              <a:rPr lang="cs-CZ" sz="1600" dirty="0" smtClean="0"/>
              <a:t>prostorů, odvětráním</a:t>
            </a:r>
            <a:r>
              <a:rPr lang="cs-CZ" sz="1600" dirty="0"/>
              <a:t>, absorpcí),</a:t>
            </a:r>
          </a:p>
          <a:p>
            <a:r>
              <a:rPr lang="cs-CZ" sz="1600" dirty="0"/>
              <a:t>p) </a:t>
            </a:r>
            <a:r>
              <a:rPr lang="cs-CZ" sz="1600" b="1" dirty="0"/>
              <a:t>snížení odparu hořlavé kapaliny</a:t>
            </a:r>
            <a:r>
              <a:rPr lang="cs-CZ" sz="1600" dirty="0"/>
              <a:t> pokrytím její hladiny pěnou, ochlazováním, </a:t>
            </a:r>
            <a:r>
              <a:rPr lang="cs-CZ" sz="1600" dirty="0" smtClean="0"/>
              <a:t>ředěním apod</a:t>
            </a:r>
            <a:r>
              <a:rPr lang="cs-CZ" sz="1600" dirty="0"/>
              <a:t>.,</a:t>
            </a:r>
          </a:p>
          <a:p>
            <a:r>
              <a:rPr lang="cs-CZ" sz="1600" dirty="0"/>
              <a:t>q) </a:t>
            </a:r>
            <a:r>
              <a:rPr lang="cs-CZ" sz="1600" b="1" dirty="0"/>
              <a:t>vyloučení možných iniciačních zdrojů výbuchu</a:t>
            </a:r>
            <a:r>
              <a:rPr lang="cs-CZ" sz="1600" dirty="0"/>
              <a:t>,</a:t>
            </a:r>
          </a:p>
          <a:p>
            <a:r>
              <a:rPr lang="cs-CZ" sz="1600" dirty="0"/>
              <a:t>r) </a:t>
            </a:r>
            <a:r>
              <a:rPr lang="cs-CZ" sz="1600" b="1" dirty="0"/>
              <a:t>znalost bezpečnostních charakteristik přítomných látek </a:t>
            </a:r>
            <a:r>
              <a:rPr lang="cs-CZ" sz="1600" dirty="0"/>
              <a:t>(např. hranice </a:t>
            </a:r>
            <a:r>
              <a:rPr lang="cs-CZ" sz="1600" dirty="0" smtClean="0"/>
              <a:t>výbušnosti, relativní </a:t>
            </a:r>
            <a:r>
              <a:rPr lang="cs-CZ" sz="1600" dirty="0"/>
              <a:t>hmotnost ke vzduchu, iniciační teplota),</a:t>
            </a:r>
          </a:p>
          <a:p>
            <a:r>
              <a:rPr lang="cs-CZ" sz="1600" dirty="0"/>
              <a:t>s) </a:t>
            </a:r>
            <a:r>
              <a:rPr lang="cs-CZ" sz="1600" b="1" dirty="0"/>
              <a:t>nehašení hořícího plynu unikajícího z potrubí a armatur</a:t>
            </a:r>
            <a:r>
              <a:rPr lang="cs-CZ" sz="1600" dirty="0"/>
              <a:t>, pokud nelze zastavit </a:t>
            </a:r>
            <a:r>
              <a:rPr lang="cs-CZ" sz="1600" dirty="0" smtClean="0"/>
              <a:t>jeho únik</a:t>
            </a:r>
            <a:r>
              <a:rPr lang="cs-CZ" sz="1600" dirty="0"/>
              <a:t>,</a:t>
            </a:r>
          </a:p>
          <a:p>
            <a:r>
              <a:rPr lang="cs-CZ" sz="1600" dirty="0"/>
              <a:t>t) </a:t>
            </a:r>
            <a:r>
              <a:rPr lang="cs-CZ" sz="1600" b="1" dirty="0"/>
              <a:t>sledování poškození</a:t>
            </a:r>
            <a:r>
              <a:rPr lang="cs-CZ" sz="1600" dirty="0"/>
              <a:t> (stabilita a celistvost) </a:t>
            </a:r>
            <a:r>
              <a:rPr lang="cs-CZ" sz="1600" b="1" dirty="0"/>
              <a:t>stavebních konstrukcí </a:t>
            </a:r>
            <a:r>
              <a:rPr lang="cs-CZ" sz="1600" dirty="0"/>
              <a:t>a </a:t>
            </a:r>
            <a:r>
              <a:rPr lang="cs-CZ" sz="1600" dirty="0" smtClean="0"/>
              <a:t>technologických zařízení </a:t>
            </a:r>
            <a:r>
              <a:rPr lang="cs-CZ" sz="1600" dirty="0"/>
              <a:t>po výbuchu</a:t>
            </a:r>
            <a:r>
              <a:rPr lang="cs-CZ" sz="1600" dirty="0" smtClean="0"/>
              <a:t>.</a:t>
            </a:r>
          </a:p>
          <a:p>
            <a:endParaRPr lang="cs-CZ" sz="1600" dirty="0"/>
          </a:p>
          <a:p>
            <a:pPr marL="0" indent="0">
              <a:buNone/>
            </a:pPr>
            <a:r>
              <a:rPr lang="pl-PL" sz="1600" b="1" dirty="0" smtClean="0">
                <a:solidFill>
                  <a:srgbClr val="FF0000"/>
                </a:solidFill>
              </a:rPr>
              <a:t>Ochranné </a:t>
            </a:r>
            <a:r>
              <a:rPr lang="pl-PL" sz="1600" b="1" dirty="0">
                <a:solidFill>
                  <a:srgbClr val="FF0000"/>
                </a:solidFill>
              </a:rPr>
              <a:t>prostředky a další zařízení:</a:t>
            </a:r>
          </a:p>
          <a:p>
            <a:r>
              <a:rPr lang="cs-CZ" sz="1600" b="1" dirty="0">
                <a:solidFill>
                  <a:srgbClr val="FF0000"/>
                </a:solidFill>
              </a:rPr>
              <a:t>a) ochranné prostředky hasiče,</a:t>
            </a:r>
          </a:p>
          <a:p>
            <a:r>
              <a:rPr lang="cs-CZ" sz="1600" b="1" dirty="0">
                <a:solidFill>
                  <a:srgbClr val="FF0000"/>
                </a:solidFill>
              </a:rPr>
              <a:t>b) detekční a měřící technika (</a:t>
            </a:r>
            <a:r>
              <a:rPr lang="cs-CZ" sz="1600" b="1" dirty="0" err="1">
                <a:solidFill>
                  <a:srgbClr val="FF0000"/>
                </a:solidFill>
              </a:rPr>
              <a:t>explozimetry</a:t>
            </a:r>
            <a:r>
              <a:rPr lang="cs-CZ" sz="1600" b="1" dirty="0">
                <a:solidFill>
                  <a:srgbClr val="FF0000"/>
                </a:solidFill>
              </a:rPr>
              <a:t>),</a:t>
            </a:r>
          </a:p>
          <a:p>
            <a:r>
              <a:rPr lang="cs-CZ" sz="1600" b="1" dirty="0">
                <a:solidFill>
                  <a:srgbClr val="FF0000"/>
                </a:solidFill>
              </a:rPr>
              <a:t>c) použití požární techniky a věcných prostředků s ohledem na nebezpečí inicializace</a:t>
            </a:r>
          </a:p>
          <a:p>
            <a:r>
              <a:rPr lang="cs-CZ" sz="1600" b="1" dirty="0">
                <a:solidFill>
                  <a:srgbClr val="FF0000"/>
                </a:solidFill>
              </a:rPr>
              <a:t>výbuchu.</a:t>
            </a:r>
          </a:p>
        </p:txBody>
      </p:sp>
    </p:spTree>
    <p:extLst>
      <p:ext uri="{BB962C8B-B14F-4D97-AF65-F5344CB8AC3E}">
        <p14:creationId xmlns:p14="http://schemas.microsoft.com/office/powerpoint/2010/main" val="201080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91264" cy="620688"/>
          </a:xfrm>
        </p:spPr>
        <p:txBody>
          <a:bodyPr>
            <a:normAutofit/>
          </a:bodyPr>
          <a:lstStyle/>
          <a:p>
            <a:r>
              <a:rPr lang="cs-CZ" sz="2400" b="1" dirty="0"/>
              <a:t>Nebezpečí na </a:t>
            </a:r>
            <a:r>
              <a:rPr lang="cs-CZ" sz="2400" b="1" dirty="0" smtClean="0"/>
              <a:t>železnici</a:t>
            </a:r>
            <a:endParaRPr lang="cs-CZ" sz="2400" dirty="0"/>
          </a:p>
        </p:txBody>
      </p:sp>
      <p:sp>
        <p:nvSpPr>
          <p:cNvPr id="3" name="Zástupný symbol pro obsah 2"/>
          <p:cNvSpPr>
            <a:spLocks noGrp="1"/>
          </p:cNvSpPr>
          <p:nvPr>
            <p:ph idx="1"/>
          </p:nvPr>
        </p:nvSpPr>
        <p:spPr>
          <a:xfrm>
            <a:off x="395536" y="620688"/>
            <a:ext cx="8291264" cy="6237312"/>
          </a:xfrm>
        </p:spPr>
        <p:txBody>
          <a:bodyPr>
            <a:normAutofit/>
          </a:bodyPr>
          <a:lstStyle/>
          <a:p>
            <a:pPr marL="0" indent="0" algn="ctr">
              <a:buNone/>
            </a:pPr>
            <a:endParaRPr lang="cs-CZ" sz="1800" b="1" dirty="0" smtClean="0"/>
          </a:p>
          <a:p>
            <a:pPr marL="0" indent="0" algn="ctr">
              <a:buNone/>
            </a:pPr>
            <a:r>
              <a:rPr lang="cs-CZ" sz="1800" b="1" dirty="0" smtClean="0"/>
              <a:t>Charakteristika</a:t>
            </a:r>
            <a:endParaRPr lang="cs-CZ" sz="1800" b="1" dirty="0"/>
          </a:p>
          <a:p>
            <a:pPr marL="0" indent="0">
              <a:buNone/>
            </a:pPr>
            <a:r>
              <a:rPr lang="cs-CZ" sz="1600" dirty="0" smtClean="0"/>
              <a:t>Nebezpečí </a:t>
            </a:r>
            <a:r>
              <a:rPr lang="cs-CZ" sz="1600" dirty="0"/>
              <a:t>na železnici vyplývá z provozu železničních kolejových vozidel a </a:t>
            </a:r>
            <a:r>
              <a:rPr lang="cs-CZ" sz="1600" dirty="0" smtClean="0"/>
              <a:t>specifického vybavení </a:t>
            </a:r>
            <a:r>
              <a:rPr lang="cs-CZ" sz="1600" dirty="0"/>
              <a:t>objektů železnic, které z hlediska zásahů jednotek je </a:t>
            </a:r>
            <a:r>
              <a:rPr lang="cs-CZ" sz="1600" dirty="0" smtClean="0"/>
              <a:t>charakteristické následujícími </a:t>
            </a:r>
            <a:r>
              <a:rPr lang="cs-CZ" sz="1600" dirty="0"/>
              <a:t>rysy:</a:t>
            </a:r>
          </a:p>
          <a:p>
            <a:r>
              <a:rPr lang="cs-CZ" sz="1600" dirty="0"/>
              <a:t>a) </a:t>
            </a:r>
            <a:r>
              <a:rPr lang="cs-CZ" sz="1600" b="1" dirty="0"/>
              <a:t>složitý systém dopravy</a:t>
            </a:r>
            <a:r>
              <a:rPr lang="cs-CZ" sz="1600" dirty="0"/>
              <a:t>,</a:t>
            </a:r>
          </a:p>
          <a:p>
            <a:r>
              <a:rPr lang="cs-CZ" sz="1600" dirty="0"/>
              <a:t>b) </a:t>
            </a:r>
            <a:r>
              <a:rPr lang="cs-CZ" sz="1600" b="1" dirty="0"/>
              <a:t>hromadná přeprava značného množství různých druhů zboží a látek</a:t>
            </a:r>
            <a:r>
              <a:rPr lang="cs-CZ" sz="1600" dirty="0"/>
              <a:t>,</a:t>
            </a:r>
          </a:p>
          <a:p>
            <a:r>
              <a:rPr lang="cs-CZ" sz="1600" dirty="0"/>
              <a:t>c) </a:t>
            </a:r>
            <a:r>
              <a:rPr lang="cs-CZ" sz="1600" b="1" dirty="0"/>
              <a:t>není okamžitě k dispozici odpovědný zástupce dopravce</a:t>
            </a:r>
            <a:r>
              <a:rPr lang="cs-CZ" sz="1600" dirty="0"/>
              <a:t>, nehodová pohotovost </a:t>
            </a:r>
            <a:r>
              <a:rPr lang="cs-CZ" sz="1600" dirty="0" smtClean="0"/>
              <a:t>a příslušná </a:t>
            </a:r>
            <a:r>
              <a:rPr lang="cs-CZ" sz="1600" dirty="0"/>
              <a:t>služba pro vypnutí a zajištění trakčního vedení a další speciální </a:t>
            </a:r>
            <a:r>
              <a:rPr lang="cs-CZ" sz="1600" dirty="0" smtClean="0"/>
              <a:t>služby (pomocné </a:t>
            </a:r>
            <a:r>
              <a:rPr lang="cs-CZ" sz="1600" dirty="0"/>
              <a:t>vlaky, železniční nehodové jeřábové jednotky),</a:t>
            </a:r>
          </a:p>
          <a:p>
            <a:r>
              <a:rPr lang="cs-CZ" sz="1600" dirty="0"/>
              <a:t>d) </a:t>
            </a:r>
            <a:r>
              <a:rPr lang="cs-CZ" sz="1600" b="1" dirty="0"/>
              <a:t>složité zásahové cesty pro jednotku </a:t>
            </a:r>
            <a:r>
              <a:rPr lang="cs-CZ" sz="1600" dirty="0"/>
              <a:t>(členitý povrch, provoz na železnici, </a:t>
            </a:r>
            <a:r>
              <a:rPr lang="cs-CZ" sz="1600" dirty="0" smtClean="0"/>
              <a:t>překážky, nesnadný </a:t>
            </a:r>
            <a:r>
              <a:rPr lang="cs-CZ" sz="1600" dirty="0"/>
              <a:t>přístup k místu zásahu), velká vzdálenost k místu zásahu od místa </a:t>
            </a:r>
            <a:r>
              <a:rPr lang="cs-CZ" sz="1600" dirty="0" smtClean="0"/>
              <a:t>nutného odstavení </a:t>
            </a:r>
            <a:r>
              <a:rPr lang="cs-CZ" sz="1600" dirty="0"/>
              <a:t>techniky jednotky,</a:t>
            </a:r>
          </a:p>
          <a:p>
            <a:r>
              <a:rPr lang="cs-CZ" sz="1600" dirty="0"/>
              <a:t>e) </a:t>
            </a:r>
            <a:r>
              <a:rPr lang="cs-CZ" sz="1600" b="1" dirty="0"/>
              <a:t>velká vzdálenost ke zdrojům vody</a:t>
            </a:r>
            <a:r>
              <a:rPr lang="cs-CZ" sz="1600" dirty="0"/>
              <a:t>, příp. jejich úplná absence,</a:t>
            </a:r>
          </a:p>
          <a:p>
            <a:r>
              <a:rPr lang="cs-CZ" sz="1600" dirty="0"/>
              <a:t>f) </a:t>
            </a:r>
            <a:r>
              <a:rPr lang="cs-CZ" sz="1600" b="1" dirty="0"/>
              <a:t>vlastní telefonní, radiofonní síť a datová síť jednotlivých dopravců</a:t>
            </a:r>
            <a:r>
              <a:rPr lang="cs-CZ" sz="1600" dirty="0" smtClean="0"/>
              <a:t>.</a:t>
            </a:r>
          </a:p>
          <a:p>
            <a:endParaRPr lang="cs-CZ" sz="1600" dirty="0"/>
          </a:p>
          <a:p>
            <a:pPr marL="0" indent="0">
              <a:buNone/>
            </a:pPr>
            <a:r>
              <a:rPr lang="cs-CZ" sz="1600" dirty="0" smtClean="0">
                <a:solidFill>
                  <a:srgbClr val="FF0000"/>
                </a:solidFill>
              </a:rPr>
              <a:t>Nebezpečí </a:t>
            </a:r>
            <a:r>
              <a:rPr lang="cs-CZ" sz="1600" dirty="0">
                <a:solidFill>
                  <a:srgbClr val="FF0000"/>
                </a:solidFill>
              </a:rPr>
              <a:t>při zásahu na železnici je vytvářeno podmínkami v provozu a </a:t>
            </a:r>
            <a:r>
              <a:rPr lang="cs-CZ" sz="1600" dirty="0" smtClean="0">
                <a:solidFill>
                  <a:srgbClr val="FF0000"/>
                </a:solidFill>
              </a:rPr>
              <a:t>rozšiřuje především </a:t>
            </a:r>
            <a:r>
              <a:rPr lang="cs-CZ" sz="1600" i="1" dirty="0">
                <a:solidFill>
                  <a:srgbClr val="FF0000"/>
                </a:solidFill>
              </a:rPr>
              <a:t>nebezpečí úrazu elektrickým proudem</a:t>
            </a:r>
            <a:r>
              <a:rPr lang="cs-CZ" sz="1600" dirty="0">
                <a:solidFill>
                  <a:srgbClr val="FF0000"/>
                </a:solidFill>
              </a:rPr>
              <a:t>, </a:t>
            </a:r>
            <a:r>
              <a:rPr lang="cs-CZ" sz="1600" i="1" dirty="0" smtClean="0">
                <a:solidFill>
                  <a:srgbClr val="FF0000"/>
                </a:solidFill>
              </a:rPr>
              <a:t>pádu </a:t>
            </a:r>
            <a:r>
              <a:rPr lang="cs-CZ" sz="1600" i="1" dirty="0">
                <a:solidFill>
                  <a:srgbClr val="FF0000"/>
                </a:solidFill>
              </a:rPr>
              <a:t>i ztráty orientace</a:t>
            </a:r>
            <a:r>
              <a:rPr lang="cs-CZ" sz="1600" i="1" dirty="0" smtClean="0">
                <a:solidFill>
                  <a:srgbClr val="FF0000"/>
                </a:solidFill>
              </a:rPr>
              <a:t>.</a:t>
            </a:r>
          </a:p>
          <a:p>
            <a:pPr marL="0" indent="0">
              <a:buNone/>
            </a:pPr>
            <a:endParaRPr lang="cs-CZ" sz="1600" dirty="0">
              <a:solidFill>
                <a:srgbClr val="FF0000"/>
              </a:solidFill>
            </a:endParaRPr>
          </a:p>
        </p:txBody>
      </p:sp>
    </p:spTree>
    <p:extLst>
      <p:ext uri="{BB962C8B-B14F-4D97-AF65-F5344CB8AC3E}">
        <p14:creationId xmlns:p14="http://schemas.microsoft.com/office/powerpoint/2010/main" val="3823296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23528" y="0"/>
            <a:ext cx="8363272" cy="6858000"/>
          </a:xfrm>
        </p:spPr>
        <p:txBody>
          <a:bodyPr>
            <a:normAutofit fontScale="85000" lnSpcReduction="20000"/>
          </a:bodyPr>
          <a:lstStyle/>
          <a:p>
            <a:pPr marL="0" indent="0" algn="ctr">
              <a:buNone/>
            </a:pPr>
            <a:r>
              <a:rPr lang="cs-CZ" sz="1900" b="1" dirty="0"/>
              <a:t>Předpokládaný výskyt</a:t>
            </a:r>
          </a:p>
          <a:p>
            <a:pPr marL="0" indent="0">
              <a:buNone/>
            </a:pPr>
            <a:r>
              <a:rPr lang="cs-CZ" sz="1600" dirty="0" smtClean="0"/>
              <a:t>Nebezpečí </a:t>
            </a:r>
            <a:r>
              <a:rPr lang="cs-CZ" sz="1600" dirty="0"/>
              <a:t>dané provozem na železnici vyplývají z:</a:t>
            </a:r>
          </a:p>
          <a:p>
            <a:r>
              <a:rPr lang="cs-CZ" sz="1600" dirty="0"/>
              <a:t>a) </a:t>
            </a:r>
            <a:r>
              <a:rPr lang="cs-CZ" sz="1600" b="1" dirty="0"/>
              <a:t>dlouhé brzdné dráhy jedoucího vlaku</a:t>
            </a:r>
            <a:r>
              <a:rPr lang="cs-CZ" sz="1600" dirty="0"/>
              <a:t>; při rychlosti</a:t>
            </a:r>
          </a:p>
          <a:p>
            <a:pPr marL="0" indent="0">
              <a:buNone/>
            </a:pPr>
            <a:r>
              <a:rPr lang="pl-PL" sz="1600" dirty="0" smtClean="0"/>
              <a:t>	i</a:t>
            </a:r>
            <a:r>
              <a:rPr lang="pl-PL" sz="1600" dirty="0"/>
              <a:t>) 60 km/h a nižší je brzdná dráha 400 m,</a:t>
            </a:r>
          </a:p>
          <a:p>
            <a:pPr marL="0" indent="0">
              <a:buNone/>
            </a:pPr>
            <a:r>
              <a:rPr lang="pl-PL" sz="1600" dirty="0" smtClean="0"/>
              <a:t>	ii</a:t>
            </a:r>
            <a:r>
              <a:rPr lang="pl-PL" sz="1600" dirty="0"/>
              <a:t>) 60 až 100 km/h je brzdná dráha 700 m,</a:t>
            </a:r>
          </a:p>
          <a:p>
            <a:pPr marL="0" indent="0">
              <a:buNone/>
            </a:pPr>
            <a:r>
              <a:rPr lang="cs-CZ" sz="1600" dirty="0" smtClean="0"/>
              <a:t>	</a:t>
            </a:r>
            <a:r>
              <a:rPr lang="cs-CZ" sz="1600" dirty="0" err="1" smtClean="0"/>
              <a:t>iii</a:t>
            </a:r>
            <a:r>
              <a:rPr lang="cs-CZ" sz="1600" dirty="0"/>
              <a:t>) 100 a více km/h je brzdná dráha minimálně 1000 m,</a:t>
            </a:r>
          </a:p>
          <a:p>
            <a:r>
              <a:rPr lang="cs-CZ" sz="1600" dirty="0"/>
              <a:t>b) </a:t>
            </a:r>
            <a:r>
              <a:rPr lang="cs-CZ" sz="1600" b="1" dirty="0"/>
              <a:t>malé slyšitelnosti blížícího se jedoucího vlaku </a:t>
            </a:r>
            <a:r>
              <a:rPr lang="cs-CZ" sz="1600" dirty="0"/>
              <a:t>nebo železničního kolejového vozidla</a:t>
            </a:r>
          </a:p>
          <a:p>
            <a:r>
              <a:rPr lang="cs-CZ" sz="1600" dirty="0" smtClean="0"/>
              <a:t>c</a:t>
            </a:r>
            <a:r>
              <a:rPr lang="cs-CZ" sz="1600" b="1" dirty="0"/>
              <a:t>) nepřetržité jízdy vlaků </a:t>
            </a:r>
            <a:r>
              <a:rPr lang="cs-CZ" sz="1600" dirty="0"/>
              <a:t>(posunových dílů) po všech kolejích z obou směrů na širé </a:t>
            </a:r>
            <a:r>
              <a:rPr lang="cs-CZ" sz="1600" dirty="0" smtClean="0"/>
              <a:t>trati, v </a:t>
            </a:r>
            <a:r>
              <a:rPr lang="cs-CZ" sz="1600" dirty="0"/>
              <a:t>železničních stanicích a dopravnách (dále jen „ŽST“); jsou možné jízdy vlaků </a:t>
            </a:r>
            <a:r>
              <a:rPr lang="cs-CZ" sz="1600" dirty="0" smtClean="0"/>
              <a:t>na tratích </a:t>
            </a:r>
            <a:r>
              <a:rPr lang="cs-CZ" sz="1600" dirty="0"/>
              <a:t>i v ŽST, i když je na návěstidle návěst zakazující jízdu vlaku,</a:t>
            </a:r>
          </a:p>
          <a:p>
            <a:r>
              <a:rPr lang="cs-CZ" sz="1600" dirty="0"/>
              <a:t>d) </a:t>
            </a:r>
            <a:r>
              <a:rPr lang="cs-CZ" sz="1600" b="1" dirty="0"/>
              <a:t>normálního dopravního provozu </a:t>
            </a:r>
            <a:r>
              <a:rPr lang="cs-CZ" sz="1600" dirty="0"/>
              <a:t>za vyloučenými kolejemi z důvodu zásahu (</a:t>
            </a:r>
            <a:r>
              <a:rPr lang="cs-CZ" sz="1600" dirty="0" smtClean="0"/>
              <a:t>při vyloučení </a:t>
            </a:r>
            <a:r>
              <a:rPr lang="cs-CZ" sz="1600" dirty="0"/>
              <a:t>některé koleje je o to intenzivnější provoz na jiné koleji),</a:t>
            </a:r>
          </a:p>
          <a:p>
            <a:r>
              <a:rPr lang="cs-CZ" sz="1600" dirty="0"/>
              <a:t>e</a:t>
            </a:r>
            <a:r>
              <a:rPr lang="cs-CZ" sz="1600" b="1" dirty="0"/>
              <a:t>) ohrožení projíždějícími ŽKV, částmi nákladu </a:t>
            </a:r>
            <a:r>
              <a:rPr lang="cs-CZ" sz="1600" dirty="0"/>
              <a:t>nebo upevňovacími </a:t>
            </a:r>
            <a:r>
              <a:rPr lang="cs-CZ" sz="1600" dirty="0" smtClean="0"/>
              <a:t>pomůckami uvolněnými </a:t>
            </a:r>
            <a:r>
              <a:rPr lang="cs-CZ" sz="1600" dirty="0"/>
              <a:t>během jízdy</a:t>
            </a:r>
            <a:r>
              <a:rPr lang="cs-CZ" sz="1600" dirty="0" smtClean="0"/>
              <a:t>,</a:t>
            </a:r>
          </a:p>
          <a:p>
            <a:r>
              <a:rPr lang="cs-CZ" sz="1600" dirty="0"/>
              <a:t>f</a:t>
            </a:r>
            <a:r>
              <a:rPr lang="cs-CZ" sz="1600" b="1" dirty="0"/>
              <a:t>) možnosti uvíznutí </a:t>
            </a:r>
            <a:r>
              <a:rPr lang="cs-CZ" sz="1600" dirty="0"/>
              <a:t>nebo porušení rozchodu kolejí při přejíždění kolejí a </a:t>
            </a:r>
            <a:r>
              <a:rPr lang="cs-CZ" sz="1600" dirty="0" smtClean="0"/>
              <a:t>výhybek požární </a:t>
            </a:r>
            <a:r>
              <a:rPr lang="cs-CZ" sz="1600" dirty="0"/>
              <a:t>technikou,</a:t>
            </a:r>
          </a:p>
          <a:p>
            <a:r>
              <a:rPr lang="cs-CZ" sz="1600" dirty="0"/>
              <a:t>g) </a:t>
            </a:r>
            <a:r>
              <a:rPr lang="cs-CZ" sz="1600" b="1" dirty="0"/>
              <a:t>špatných rozhledových možností </a:t>
            </a:r>
            <a:r>
              <a:rPr lang="cs-CZ" sz="1600" dirty="0"/>
              <a:t>(stojící vozidla, objekty v kolejových obloucích),</a:t>
            </a:r>
          </a:p>
          <a:p>
            <a:r>
              <a:rPr lang="cs-CZ" sz="1600" dirty="0"/>
              <a:t>h) </a:t>
            </a:r>
            <a:r>
              <a:rPr lang="cs-CZ" sz="1600" b="1" dirty="0"/>
              <a:t>obtížného odhadu, na kterou kolej přijíždí vlak</a:t>
            </a:r>
            <a:r>
              <a:rPr lang="cs-CZ" sz="1600" dirty="0"/>
              <a:t>, posunový díl nebo ŽKV (vliv </a:t>
            </a:r>
            <a:r>
              <a:rPr lang="cs-CZ" sz="1600" dirty="0" smtClean="0"/>
              <a:t>výhybek v </a:t>
            </a:r>
            <a:r>
              <a:rPr lang="cs-CZ" sz="1600" dirty="0"/>
              <a:t>kolejovém staničním </a:t>
            </a:r>
            <a:r>
              <a:rPr lang="cs-CZ" sz="1600" dirty="0" err="1"/>
              <a:t>zhlaví</a:t>
            </a:r>
            <a:r>
              <a:rPr lang="cs-CZ" sz="1600" dirty="0"/>
              <a:t>),</a:t>
            </a:r>
          </a:p>
          <a:p>
            <a:r>
              <a:rPr lang="cs-CZ" sz="1600" dirty="0"/>
              <a:t>i) </a:t>
            </a:r>
            <a:r>
              <a:rPr lang="cs-CZ" sz="1600" b="1" dirty="0"/>
              <a:t>neočekávaného pohybu dosud stojících ŽKV,</a:t>
            </a:r>
          </a:p>
          <a:p>
            <a:r>
              <a:rPr lang="cs-CZ" sz="1600" dirty="0"/>
              <a:t>j) </a:t>
            </a:r>
            <a:r>
              <a:rPr lang="cs-CZ" sz="1600" b="1" dirty="0"/>
              <a:t>nebezpečí ztráty orientace zejména na </a:t>
            </a:r>
            <a:r>
              <a:rPr lang="cs-CZ" sz="1600" b="1" dirty="0" err="1"/>
              <a:t>seřazovacích</a:t>
            </a:r>
            <a:r>
              <a:rPr lang="cs-CZ" sz="1600" b="1" dirty="0"/>
              <a:t> nádražích a ŽST</a:t>
            </a:r>
            <a:r>
              <a:rPr lang="cs-CZ" sz="1600" dirty="0"/>
              <a:t>,</a:t>
            </a:r>
          </a:p>
          <a:p>
            <a:r>
              <a:rPr lang="cs-CZ" sz="1600" dirty="0"/>
              <a:t>k) </a:t>
            </a:r>
            <a:r>
              <a:rPr lang="cs-CZ" sz="1600" b="1" dirty="0"/>
              <a:t>zachycení nohy bez možnosti vyproštění </a:t>
            </a:r>
            <a:r>
              <a:rPr lang="cs-CZ" sz="1600" dirty="0"/>
              <a:t>při vložení chodidla nohy mezi </a:t>
            </a:r>
            <a:r>
              <a:rPr lang="cs-CZ" sz="1600" dirty="0" smtClean="0"/>
              <a:t>jazyk výhybky </a:t>
            </a:r>
            <a:r>
              <a:rPr lang="cs-CZ" sz="1600" dirty="0"/>
              <a:t>a kolejnici, </a:t>
            </a:r>
            <a:r>
              <a:rPr lang="cs-CZ" sz="1600" dirty="0" smtClean="0"/>
              <a:t> </a:t>
            </a:r>
            <a:endParaRPr lang="cs-CZ" sz="1600" dirty="0"/>
          </a:p>
          <a:p>
            <a:r>
              <a:rPr lang="cs-CZ" sz="1600" dirty="0"/>
              <a:t>l) </a:t>
            </a:r>
            <a:r>
              <a:rPr lang="cs-CZ" sz="1600" b="1" dirty="0"/>
              <a:t>možného špatného průniku informací mezi obsluhou drah</a:t>
            </a:r>
            <a:r>
              <a:rPr lang="cs-CZ" sz="1600" dirty="0"/>
              <a:t>; dopravny (</a:t>
            </a:r>
            <a:r>
              <a:rPr lang="cs-CZ" sz="1600" dirty="0" smtClean="0"/>
              <a:t>malé bezobslužné </a:t>
            </a:r>
            <a:r>
              <a:rPr lang="cs-CZ" sz="1600" dirty="0"/>
              <a:t>stanice) na tratích se zjednodušeným řízením drážní dopravy (</a:t>
            </a:r>
            <a:r>
              <a:rPr lang="cs-CZ" sz="1600" dirty="0" smtClean="0"/>
              <a:t>mimo dirigujících </a:t>
            </a:r>
            <a:r>
              <a:rPr lang="cs-CZ" sz="1600" dirty="0"/>
              <a:t>a dispozičních) se neobsazují výpravčími. Jejich povinnosti </a:t>
            </a:r>
            <a:r>
              <a:rPr lang="cs-CZ" sz="1600" dirty="0" smtClean="0"/>
              <a:t>přecházejí v </a:t>
            </a:r>
            <a:r>
              <a:rPr lang="cs-CZ" sz="1600" dirty="0"/>
              <a:t>těchto dopravnách na dirigujícího dispečera (dispozičního výpravčího) </a:t>
            </a:r>
            <a:r>
              <a:rPr lang="cs-CZ" sz="1600" dirty="0" smtClean="0"/>
              <a:t>a strojvedoucího</a:t>
            </a:r>
            <a:r>
              <a:rPr lang="cs-CZ" sz="1600" dirty="0"/>
              <a:t>,</a:t>
            </a:r>
          </a:p>
          <a:p>
            <a:r>
              <a:rPr lang="cs-CZ" sz="1600" dirty="0"/>
              <a:t>m</a:t>
            </a:r>
            <a:r>
              <a:rPr lang="cs-CZ" sz="1600" b="1" dirty="0"/>
              <a:t>) vysoké teploty hoření a vývinu značného množství toxických zplodin hoření </a:t>
            </a:r>
            <a:r>
              <a:rPr lang="cs-CZ" sz="1600" dirty="0"/>
              <a:t>(</a:t>
            </a:r>
            <a:r>
              <a:rPr lang="cs-CZ" sz="1600" dirty="0" smtClean="0"/>
              <a:t>nákladní a </a:t>
            </a:r>
            <a:r>
              <a:rPr lang="cs-CZ" sz="1600" dirty="0"/>
              <a:t>osobní vozy),</a:t>
            </a:r>
          </a:p>
          <a:p>
            <a:r>
              <a:rPr lang="cs-CZ" sz="1600" dirty="0"/>
              <a:t>n) </a:t>
            </a:r>
            <a:r>
              <a:rPr lang="cs-CZ" sz="1600" b="1" dirty="0"/>
              <a:t>přítomnosti chladicích médií </a:t>
            </a:r>
            <a:r>
              <a:rPr lang="cs-CZ" sz="1600" dirty="0"/>
              <a:t>(klimatizace osobních vozů, chladicí vozy) a </a:t>
            </a:r>
            <a:r>
              <a:rPr lang="cs-CZ" sz="1600" dirty="0" smtClean="0"/>
              <a:t>přítomnosti propan-butanových </a:t>
            </a:r>
            <a:r>
              <a:rPr lang="cs-CZ" sz="1600" dirty="0"/>
              <a:t>láhví (restaurační, bufetové, lůžkové a lehátkové osobní vozy</a:t>
            </a:r>
            <a:r>
              <a:rPr lang="cs-CZ" sz="1600" dirty="0" smtClean="0"/>
              <a:t>), možnosti </a:t>
            </a:r>
            <a:r>
              <a:rPr lang="cs-CZ" sz="1600" dirty="0"/>
              <a:t>poleptání od elektrolytu vozidlových baterií,</a:t>
            </a:r>
          </a:p>
          <a:p>
            <a:r>
              <a:rPr lang="cs-CZ" sz="1600" dirty="0"/>
              <a:t>o) </a:t>
            </a:r>
            <a:r>
              <a:rPr lang="cs-CZ" sz="1600" b="1" dirty="0"/>
              <a:t>přítomnosti točen, přesuven, hříží, montážních jam a kanálů v depech a </a:t>
            </a:r>
            <a:r>
              <a:rPr lang="cs-CZ" sz="1600" b="1" dirty="0" smtClean="0"/>
              <a:t>opravnách Ž</a:t>
            </a:r>
            <a:r>
              <a:rPr lang="cs-CZ" sz="1600" dirty="0" smtClean="0"/>
              <a:t>KV </a:t>
            </a:r>
            <a:r>
              <a:rPr lang="cs-CZ" sz="1600" dirty="0"/>
              <a:t>(jízda požární techniky přes přesuvny, točny a hříže je zakázána)</a:t>
            </a:r>
          </a:p>
          <a:p>
            <a:r>
              <a:rPr lang="cs-CZ" sz="1600" dirty="0"/>
              <a:t>p) </a:t>
            </a:r>
            <a:r>
              <a:rPr lang="cs-CZ" sz="1600" b="1" dirty="0"/>
              <a:t>možnost pohybu ŽKV po kolejích patřící stavbě při opravách kolejiště</a:t>
            </a:r>
            <a:r>
              <a:rPr lang="cs-CZ" sz="1600" dirty="0"/>
              <a:t> – tyto </a:t>
            </a:r>
            <a:r>
              <a:rPr lang="cs-CZ" sz="1600" dirty="0" smtClean="0"/>
              <a:t>koleje po </a:t>
            </a:r>
            <a:r>
              <a:rPr lang="cs-CZ" sz="1600" dirty="0"/>
              <a:t>dopravní stránce nespadají pod dispečera nebo výpravčího.</a:t>
            </a:r>
          </a:p>
        </p:txBody>
      </p:sp>
    </p:spTree>
    <p:extLst>
      <p:ext uri="{BB962C8B-B14F-4D97-AF65-F5344CB8AC3E}">
        <p14:creationId xmlns:p14="http://schemas.microsoft.com/office/powerpoint/2010/main" val="3691705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ulka 5"/>
          <p:cNvGraphicFramePr>
            <a:graphicFrameLocks noGrp="1"/>
          </p:cNvGraphicFramePr>
          <p:nvPr>
            <p:extLst>
              <p:ext uri="{D42A27DB-BD31-4B8C-83A1-F6EECF244321}">
                <p14:modId xmlns:p14="http://schemas.microsoft.com/office/powerpoint/2010/main" val="3525190813"/>
              </p:ext>
            </p:extLst>
          </p:nvPr>
        </p:nvGraphicFramePr>
        <p:xfrm>
          <a:off x="1419225" y="332655"/>
          <a:ext cx="7257232" cy="4749726"/>
        </p:xfrm>
        <a:graphic>
          <a:graphicData uri="http://schemas.openxmlformats.org/drawingml/2006/table">
            <a:tbl>
              <a:tblPr firstRow="1" firstCol="1" bandRow="1">
                <a:tableStyleId>{5C22544A-7EE6-4342-B048-85BDC9FD1C3A}</a:tableStyleId>
              </a:tblPr>
              <a:tblGrid>
                <a:gridCol w="415242"/>
                <a:gridCol w="4041300"/>
                <a:gridCol w="416704"/>
                <a:gridCol w="622132"/>
                <a:gridCol w="621401"/>
                <a:gridCol w="622132"/>
                <a:gridCol w="518321"/>
              </a:tblGrid>
              <a:tr h="279396">
                <a:tc>
                  <a:txBody>
                    <a:bodyPr/>
                    <a:lstStyle/>
                    <a:p>
                      <a:pPr algn="ctr">
                        <a:spcAft>
                          <a:spcPts val="0"/>
                        </a:spcAft>
                      </a:pPr>
                      <a:r>
                        <a:rPr lang="cs-CZ" sz="1000" dirty="0">
                          <a:effectLst/>
                        </a:rPr>
                        <a:t>9.</a:t>
                      </a:r>
                      <a:endParaRPr lang="cs-CZ" sz="1000" dirty="0">
                        <a:effectLst/>
                        <a:latin typeface="Times New Roman"/>
                        <a:ea typeface="Times New Roman"/>
                      </a:endParaRPr>
                    </a:p>
                  </a:txBody>
                  <a:tcPr marL="44450" marR="44450" marT="0" marB="0" anchor="ctr"/>
                </a:tc>
                <a:tc>
                  <a:txBody>
                    <a:bodyPr/>
                    <a:lstStyle/>
                    <a:p>
                      <a:pPr>
                        <a:spcAft>
                          <a:spcPts val="0"/>
                        </a:spcAft>
                      </a:pPr>
                      <a:r>
                        <a:rPr lang="cs-CZ" sz="1000">
                          <a:effectLst/>
                        </a:rPr>
                        <a:t>Obsluha přidělených radiokomunikačních prostředků</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dirty="0">
                          <a:effectLst/>
                        </a:rPr>
                        <a:t>A</a:t>
                      </a:r>
                      <a:endParaRPr lang="cs-CZ" sz="1000" dirty="0">
                        <a:effectLst/>
                        <a:latin typeface="Times New Roman"/>
                        <a:ea typeface="Times New Roman"/>
                      </a:endParaRPr>
                    </a:p>
                  </a:txBody>
                  <a:tcPr marL="44450" marR="44450" marT="0" marB="0" anchor="ctr"/>
                </a:tc>
              </a:tr>
              <a:tr h="279396">
                <a:tc>
                  <a:txBody>
                    <a:bodyPr/>
                    <a:lstStyle/>
                    <a:p>
                      <a:pPr algn="ctr">
                        <a:spcAft>
                          <a:spcPts val="0"/>
                        </a:spcAft>
                      </a:pPr>
                      <a:r>
                        <a:rPr lang="cs-CZ" sz="1000">
                          <a:effectLst/>
                        </a:rPr>
                        <a:t>10.</a:t>
                      </a:r>
                      <a:endParaRPr lang="cs-CZ" sz="1000">
                        <a:effectLst/>
                        <a:latin typeface="Times New Roman"/>
                        <a:ea typeface="Times New Roman"/>
                      </a:endParaRPr>
                    </a:p>
                  </a:txBody>
                  <a:tcPr marL="44450" marR="44450" marT="0" marB="0" anchor="ctr"/>
                </a:tc>
                <a:tc>
                  <a:txBody>
                    <a:bodyPr/>
                    <a:lstStyle/>
                    <a:p>
                      <a:pPr>
                        <a:spcAft>
                          <a:spcPts val="0"/>
                        </a:spcAft>
                      </a:pPr>
                      <a:r>
                        <a:rPr lang="cs-CZ" sz="1000">
                          <a:effectLst/>
                        </a:rPr>
                        <a:t>Náhradní způsoby předávání zpráv, signály</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r>
              <a:tr h="1117582">
                <a:tc>
                  <a:txBody>
                    <a:bodyPr/>
                    <a:lstStyle/>
                    <a:p>
                      <a:pPr algn="ctr">
                        <a:spcAft>
                          <a:spcPts val="0"/>
                        </a:spcAft>
                      </a:pPr>
                      <a:r>
                        <a:rPr lang="cs-CZ" sz="1000">
                          <a:effectLst/>
                        </a:rPr>
                        <a:t>11.</a:t>
                      </a:r>
                      <a:endParaRPr lang="cs-CZ" sz="1000">
                        <a:effectLst/>
                        <a:latin typeface="Times New Roman"/>
                        <a:ea typeface="Times New Roman"/>
                      </a:endParaRPr>
                    </a:p>
                  </a:txBody>
                  <a:tcPr marL="44450" marR="44450" marT="0" marB="0" anchor="ctr"/>
                </a:tc>
                <a:tc>
                  <a:txBody>
                    <a:bodyPr/>
                    <a:lstStyle/>
                    <a:p>
                      <a:pPr marR="45720" algn="just">
                        <a:spcAft>
                          <a:spcPts val="0"/>
                        </a:spcAft>
                      </a:pPr>
                      <a:r>
                        <a:rPr lang="cs-CZ" sz="1000">
                          <a:effectLst/>
                        </a:rPr>
                        <a:t>Rozbory příčin vzniku požárů z pohledu důležitosti zachování stop vedoucích k zjištění příčiny vzniku požáru či k vyšetření trestného činu ze strany Policie ČR. Zásady součinnosti při požáru ve vztahu k vyšetřování příčin vzniku požárů. DVD Stopy požáru</a:t>
                      </a:r>
                      <a:endParaRPr lang="cs-CZ" sz="1000">
                        <a:effectLst/>
                        <a:latin typeface="Times New Roman"/>
                        <a:ea typeface="Times New Roman"/>
                      </a:endParaRPr>
                    </a:p>
                  </a:txBody>
                  <a:tcPr marL="44450" marR="44450" marT="0" marB="0"/>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r>
              <a:tr h="558791">
                <a:tc>
                  <a:txBody>
                    <a:bodyPr/>
                    <a:lstStyle/>
                    <a:p>
                      <a:pPr algn="ctr">
                        <a:spcAft>
                          <a:spcPts val="0"/>
                        </a:spcAft>
                      </a:pPr>
                      <a:r>
                        <a:rPr lang="cs-CZ" sz="1000">
                          <a:effectLst/>
                        </a:rPr>
                        <a:t>12.</a:t>
                      </a:r>
                      <a:endParaRPr lang="cs-CZ" sz="1000">
                        <a:effectLst/>
                        <a:latin typeface="Times New Roman"/>
                        <a:ea typeface="Times New Roman"/>
                      </a:endParaRPr>
                    </a:p>
                  </a:txBody>
                  <a:tcPr marL="44450" marR="44450" marT="0" marB="0" anchor="ctr"/>
                </a:tc>
                <a:tc>
                  <a:txBody>
                    <a:bodyPr/>
                    <a:lstStyle/>
                    <a:p>
                      <a:pPr>
                        <a:spcAft>
                          <a:spcPts val="0"/>
                        </a:spcAft>
                      </a:pPr>
                      <a:r>
                        <a:rPr lang="cs-CZ" sz="1000">
                          <a:effectLst/>
                        </a:rPr>
                        <a:t>Program PORT.ALL pro jednotky SDH obcí, práce s programem a naplňování databáze</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r>
              <a:tr h="279396">
                <a:tc>
                  <a:txBody>
                    <a:bodyPr/>
                    <a:lstStyle/>
                    <a:p>
                      <a:pPr algn="ctr">
                        <a:spcAft>
                          <a:spcPts val="0"/>
                        </a:spcAft>
                      </a:pPr>
                      <a:r>
                        <a:rPr lang="cs-CZ" sz="1000">
                          <a:effectLst/>
                        </a:rPr>
                        <a:t>13.</a:t>
                      </a:r>
                      <a:endParaRPr lang="cs-CZ" sz="1000">
                        <a:effectLst/>
                        <a:latin typeface="Times New Roman"/>
                        <a:ea typeface="Times New Roman"/>
                      </a:endParaRPr>
                    </a:p>
                  </a:txBody>
                  <a:tcPr marL="44450" marR="44450" marT="0" marB="0" anchor="ctr"/>
                </a:tc>
                <a:tc>
                  <a:txBody>
                    <a:bodyPr/>
                    <a:lstStyle/>
                    <a:p>
                      <a:pPr>
                        <a:spcAft>
                          <a:spcPts val="0"/>
                        </a:spcAft>
                      </a:pPr>
                      <a:r>
                        <a:rPr lang="cs-CZ" sz="1000">
                          <a:effectLst/>
                        </a:rPr>
                        <a:t>Nácvik otáčení a najíždění s PT do omezeného prostoru</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 </a:t>
                      </a:r>
                      <a:endParaRPr lang="cs-CZ" sz="1000">
                        <a:effectLst/>
                        <a:latin typeface="Times New Roman"/>
                        <a:ea typeface="Times New Roman"/>
                      </a:endParaRPr>
                    </a:p>
                  </a:txBody>
                  <a:tcPr marL="44450" marR="44450" marT="0" marB="0" anchor="ctr"/>
                </a:tc>
              </a:tr>
              <a:tr h="558791">
                <a:tc>
                  <a:txBody>
                    <a:bodyPr/>
                    <a:lstStyle/>
                    <a:p>
                      <a:pPr algn="ctr">
                        <a:spcAft>
                          <a:spcPts val="0"/>
                        </a:spcAft>
                      </a:pPr>
                      <a:r>
                        <a:rPr lang="cs-CZ" sz="1000">
                          <a:effectLst/>
                        </a:rPr>
                        <a:t>14.</a:t>
                      </a:r>
                      <a:endParaRPr lang="cs-CZ" sz="1000">
                        <a:effectLst/>
                        <a:latin typeface="Times New Roman"/>
                        <a:ea typeface="Times New Roman"/>
                      </a:endParaRPr>
                    </a:p>
                  </a:txBody>
                  <a:tcPr marL="44450" marR="44450" marT="0" marB="0" anchor="ctr"/>
                </a:tc>
                <a:tc>
                  <a:txBody>
                    <a:bodyPr/>
                    <a:lstStyle/>
                    <a:p>
                      <a:pPr marR="45085">
                        <a:spcAft>
                          <a:spcPts val="0"/>
                        </a:spcAft>
                      </a:pPr>
                      <a:r>
                        <a:rPr lang="cs-CZ" sz="1000">
                          <a:effectLst/>
                        </a:rPr>
                        <a:t>Obsluha, používání a údržba nových prostředků technické služby v jednotce, podle návodů k obsluze a vnitřních předpisů</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r>
              <a:tr h="558791">
                <a:tc>
                  <a:txBody>
                    <a:bodyPr/>
                    <a:lstStyle/>
                    <a:p>
                      <a:pPr algn="ctr">
                        <a:spcAft>
                          <a:spcPts val="0"/>
                        </a:spcAft>
                      </a:pPr>
                      <a:r>
                        <a:rPr lang="cs-CZ" sz="1000">
                          <a:effectLst/>
                        </a:rPr>
                        <a:t>15.</a:t>
                      </a:r>
                      <a:endParaRPr lang="cs-CZ" sz="1000">
                        <a:effectLst/>
                        <a:latin typeface="Times New Roman"/>
                        <a:ea typeface="Times New Roman"/>
                      </a:endParaRPr>
                    </a:p>
                  </a:txBody>
                  <a:tcPr marL="44450" marR="44450" marT="0" marB="0" anchor="ctr"/>
                </a:tc>
                <a:tc>
                  <a:txBody>
                    <a:bodyPr/>
                    <a:lstStyle/>
                    <a:p>
                      <a:pPr marR="45720" algn="just">
                        <a:spcAft>
                          <a:spcPts val="0"/>
                        </a:spcAft>
                      </a:pPr>
                      <a:r>
                        <a:rPr lang="cs-CZ" sz="1000">
                          <a:effectLst/>
                        </a:rPr>
                        <a:t>ML Cvičebního řádu jednotek PO – technický výcvik č. 16 a 17 DR5, č. 11 a 12 DR3</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r>
              <a:tr h="558791">
                <a:tc>
                  <a:txBody>
                    <a:bodyPr/>
                    <a:lstStyle/>
                    <a:p>
                      <a:pPr algn="ctr">
                        <a:spcAft>
                          <a:spcPts val="0"/>
                        </a:spcAft>
                      </a:pPr>
                      <a:r>
                        <a:rPr lang="cs-CZ" sz="1000">
                          <a:effectLst/>
                        </a:rPr>
                        <a:t>16.</a:t>
                      </a:r>
                      <a:endParaRPr lang="cs-CZ" sz="1000">
                        <a:effectLst/>
                        <a:latin typeface="Times New Roman"/>
                        <a:ea typeface="Times New Roman"/>
                      </a:endParaRPr>
                    </a:p>
                  </a:txBody>
                  <a:tcPr marL="44450" marR="44450" marT="0" marB="0" anchor="ctr"/>
                </a:tc>
                <a:tc>
                  <a:txBody>
                    <a:bodyPr/>
                    <a:lstStyle/>
                    <a:p>
                      <a:pPr marL="45720" marR="45720" indent="-45720" algn="just">
                        <a:spcAft>
                          <a:spcPts val="0"/>
                        </a:spcAft>
                      </a:pPr>
                      <a:r>
                        <a:rPr lang="cs-CZ" sz="1000">
                          <a:effectLst/>
                        </a:rPr>
                        <a:t>ML Cvičebního řádu jednotek PO – technický výcvik č. 18 a 19 DR5,  č. 16 DR3</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r>
              <a:tr h="279396">
                <a:tc>
                  <a:txBody>
                    <a:bodyPr/>
                    <a:lstStyle/>
                    <a:p>
                      <a:pPr algn="ctr">
                        <a:spcAft>
                          <a:spcPts val="0"/>
                        </a:spcAft>
                      </a:pPr>
                      <a:r>
                        <a:rPr lang="cs-CZ" sz="1000">
                          <a:effectLst/>
                        </a:rPr>
                        <a:t>17.</a:t>
                      </a:r>
                      <a:endParaRPr lang="cs-CZ" sz="1000">
                        <a:effectLst/>
                        <a:latin typeface="Times New Roman"/>
                        <a:ea typeface="Times New Roman"/>
                      </a:endParaRPr>
                    </a:p>
                  </a:txBody>
                  <a:tcPr marL="44450" marR="44450" marT="0" marB="0" anchor="ctr"/>
                </a:tc>
                <a:tc>
                  <a:txBody>
                    <a:bodyPr/>
                    <a:lstStyle/>
                    <a:p>
                      <a:pPr marL="45720" marR="45720" indent="-45720" algn="just">
                        <a:spcAft>
                          <a:spcPts val="0"/>
                        </a:spcAft>
                      </a:pPr>
                      <a:r>
                        <a:rPr lang="cs-CZ" sz="1000">
                          <a:effectLst/>
                        </a:rPr>
                        <a:t>Přívodní vedení savicemi</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r>
              <a:tr h="279396">
                <a:tc>
                  <a:txBody>
                    <a:bodyPr/>
                    <a:lstStyle/>
                    <a:p>
                      <a:pPr algn="ctr">
                        <a:spcAft>
                          <a:spcPts val="0"/>
                        </a:spcAft>
                      </a:pPr>
                      <a:r>
                        <a:rPr lang="cs-CZ" sz="1000">
                          <a:effectLst/>
                        </a:rPr>
                        <a:t>18.</a:t>
                      </a:r>
                      <a:endParaRPr lang="cs-CZ" sz="1000">
                        <a:effectLst/>
                        <a:latin typeface="Times New Roman"/>
                        <a:ea typeface="Times New Roman"/>
                      </a:endParaRPr>
                    </a:p>
                  </a:txBody>
                  <a:tcPr marL="44450" marR="44450" marT="0" marB="0" anchor="ctr"/>
                </a:tc>
                <a:tc>
                  <a:txBody>
                    <a:bodyPr/>
                    <a:lstStyle/>
                    <a:p>
                      <a:pPr marR="45720">
                        <a:spcAft>
                          <a:spcPts val="0"/>
                        </a:spcAft>
                      </a:pPr>
                      <a:r>
                        <a:rPr lang="cs-CZ" sz="1000">
                          <a:effectLst/>
                        </a:rPr>
                        <a:t>Složení a vztyčení nastavovacího žebříku</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a:effectLst/>
                        </a:rPr>
                        <a:t>A</a:t>
                      </a:r>
                      <a:endParaRPr lang="cs-CZ" sz="1000">
                        <a:effectLst/>
                        <a:latin typeface="Times New Roman"/>
                        <a:ea typeface="Times New Roman"/>
                      </a:endParaRPr>
                    </a:p>
                  </a:txBody>
                  <a:tcPr marL="44450" marR="44450" marT="0" marB="0" anchor="ctr"/>
                </a:tc>
                <a:tc>
                  <a:txBody>
                    <a:bodyPr/>
                    <a:lstStyle/>
                    <a:p>
                      <a:pPr algn="ctr">
                        <a:spcAft>
                          <a:spcPts val="0"/>
                        </a:spcAft>
                      </a:pPr>
                      <a:r>
                        <a:rPr lang="cs-CZ" sz="1000" dirty="0">
                          <a:effectLst/>
                        </a:rPr>
                        <a:t>A</a:t>
                      </a:r>
                      <a:endParaRPr lang="cs-CZ" sz="1000" dirty="0">
                        <a:effectLst/>
                        <a:latin typeface="Times New Roman"/>
                        <a:ea typeface="Times New Roman"/>
                      </a:endParaRPr>
                    </a:p>
                  </a:txBody>
                  <a:tcPr marL="44450" marR="44450" marT="0" marB="0" anchor="ctr"/>
                </a:tc>
              </a:tr>
            </a:tbl>
          </a:graphicData>
        </a:graphic>
      </p:graphicFrame>
    </p:spTree>
    <p:extLst>
      <p:ext uri="{BB962C8B-B14F-4D97-AF65-F5344CB8AC3E}">
        <p14:creationId xmlns:p14="http://schemas.microsoft.com/office/powerpoint/2010/main" val="15524277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23528" y="0"/>
            <a:ext cx="8363272" cy="6858000"/>
          </a:xfrm>
        </p:spPr>
        <p:txBody>
          <a:bodyPr>
            <a:normAutofit/>
          </a:bodyPr>
          <a:lstStyle/>
          <a:p>
            <a:pPr marL="0" indent="0">
              <a:buNone/>
            </a:pPr>
            <a:endParaRPr lang="cs-CZ" sz="1600" b="1" i="1" dirty="0" smtClean="0"/>
          </a:p>
          <a:p>
            <a:pPr marL="0" indent="0">
              <a:buNone/>
            </a:pPr>
            <a:r>
              <a:rPr lang="cs-CZ" sz="1600" b="1" i="1" dirty="0" smtClean="0"/>
              <a:t>Nebezpečí </a:t>
            </a:r>
            <a:r>
              <a:rPr lang="cs-CZ" sz="1600" b="1" i="1" dirty="0"/>
              <a:t>úrazu elektrickým proudem </a:t>
            </a:r>
            <a:r>
              <a:rPr lang="cs-CZ" sz="1600" b="1" dirty="0"/>
              <a:t>je na železnici specifikováno následovně:</a:t>
            </a:r>
          </a:p>
          <a:p>
            <a:r>
              <a:rPr lang="cs-CZ" sz="1600" dirty="0"/>
              <a:t>a) přítomnost trakčního vedení (dále jen „TV“) 3 </a:t>
            </a:r>
            <a:r>
              <a:rPr lang="cs-CZ" sz="1600" dirty="0" err="1"/>
              <a:t>kV</a:t>
            </a:r>
            <a:r>
              <a:rPr lang="cs-CZ" sz="1600" dirty="0"/>
              <a:t> </a:t>
            </a:r>
            <a:r>
              <a:rPr lang="cs-CZ" sz="1600" dirty="0" err="1"/>
              <a:t>ss</a:t>
            </a:r>
            <a:r>
              <a:rPr lang="cs-CZ" sz="1600" dirty="0"/>
              <a:t>, případně 1,5 </a:t>
            </a:r>
            <a:r>
              <a:rPr lang="cs-CZ" sz="1600" dirty="0" err="1"/>
              <a:t>kV</a:t>
            </a:r>
            <a:r>
              <a:rPr lang="cs-CZ" sz="1600" dirty="0"/>
              <a:t> </a:t>
            </a:r>
            <a:r>
              <a:rPr lang="cs-CZ" sz="1600" dirty="0" err="1"/>
              <a:t>ss</a:t>
            </a:r>
            <a:r>
              <a:rPr lang="cs-CZ" sz="1600" dirty="0"/>
              <a:t> nebo 25 </a:t>
            </a:r>
            <a:r>
              <a:rPr lang="cs-CZ" sz="1600" dirty="0" err="1" smtClean="0"/>
              <a:t>kV</a:t>
            </a:r>
            <a:r>
              <a:rPr lang="cs-CZ" sz="1600" dirty="0" smtClean="0"/>
              <a:t>, případné </a:t>
            </a:r>
            <a:r>
              <a:rPr lang="cs-CZ" sz="1600" dirty="0" err="1"/>
              <a:t>obcházecí</a:t>
            </a:r>
            <a:r>
              <a:rPr lang="cs-CZ" sz="1600" dirty="0"/>
              <a:t> vedení, měníren rozvodných a rozpínacích stanic a </a:t>
            </a:r>
            <a:r>
              <a:rPr lang="cs-CZ" sz="1600" dirty="0" smtClean="0"/>
              <a:t>nebezpečí vyplývající </a:t>
            </a:r>
            <a:r>
              <a:rPr lang="cs-CZ" sz="1600" dirty="0"/>
              <a:t>z přetrženého TV nebo případného </a:t>
            </a:r>
            <a:r>
              <a:rPr lang="cs-CZ" sz="1600" dirty="0" err="1"/>
              <a:t>obcházecího</a:t>
            </a:r>
            <a:r>
              <a:rPr lang="cs-CZ" sz="1600" dirty="0"/>
              <a:t> vedení, které může </a:t>
            </a:r>
            <a:r>
              <a:rPr lang="cs-CZ" sz="1600" dirty="0" smtClean="0"/>
              <a:t>být stále </a:t>
            </a:r>
            <a:r>
              <a:rPr lang="cs-CZ" sz="1600" dirty="0"/>
              <a:t>pod napětím hrozí úraz elektrickým proudem (problém krokového napětí, </a:t>
            </a:r>
            <a:r>
              <a:rPr lang="cs-CZ" sz="1600" dirty="0" smtClean="0"/>
              <a:t>mokrá zem </a:t>
            </a:r>
            <a:r>
              <a:rPr lang="cs-CZ" sz="1600" dirty="0"/>
              <a:t>po dešti, jarní tání sněhu, apod.). Při jakémkoliv zásahu v blízkosti TV </a:t>
            </a:r>
            <a:r>
              <a:rPr lang="cs-CZ" sz="1600" dirty="0" smtClean="0"/>
              <a:t>a případného </a:t>
            </a:r>
            <a:r>
              <a:rPr lang="cs-CZ" sz="1600" dirty="0" err="1"/>
              <a:t>obcházecího</a:t>
            </a:r>
            <a:r>
              <a:rPr lang="cs-CZ" sz="1600" dirty="0"/>
              <a:t> vedení vždy nutno provést kontrolu stavu TV a </a:t>
            </a:r>
            <a:r>
              <a:rPr lang="cs-CZ" sz="1600" dirty="0" smtClean="0"/>
              <a:t>případného </a:t>
            </a:r>
            <a:r>
              <a:rPr lang="cs-CZ" sz="1600" dirty="0" err="1" smtClean="0"/>
              <a:t>obcházecího</a:t>
            </a:r>
            <a:r>
              <a:rPr lang="cs-CZ" sz="1600" dirty="0" smtClean="0"/>
              <a:t> </a:t>
            </a:r>
            <a:r>
              <a:rPr lang="cs-CZ" sz="1600" dirty="0"/>
              <a:t>vedení.</a:t>
            </a:r>
          </a:p>
          <a:p>
            <a:r>
              <a:rPr lang="cs-CZ" sz="1600" dirty="0"/>
              <a:t>b) přítomnost měničových a rozpínacích stanic pro napájení zabezpečovacího </a:t>
            </a:r>
            <a:r>
              <a:rPr lang="cs-CZ" sz="1600" dirty="0" smtClean="0"/>
              <a:t>zařízení </a:t>
            </a:r>
            <a:r>
              <a:rPr lang="pl-PL" sz="1600" dirty="0" smtClean="0"/>
              <a:t>z </a:t>
            </a:r>
            <a:r>
              <a:rPr lang="pl-PL" sz="1600" dirty="0"/>
              <a:t>kabelového rozvodu 6 kV,</a:t>
            </a:r>
          </a:p>
          <a:p>
            <a:r>
              <a:rPr lang="cs-CZ" sz="1600" dirty="0"/>
              <a:t>c) připojení tažených ŽKV v ŽST na stabilní zdroj </a:t>
            </a:r>
            <a:r>
              <a:rPr lang="cs-CZ" sz="1600" dirty="0" err="1"/>
              <a:t>vn</a:t>
            </a:r>
            <a:r>
              <a:rPr lang="cs-CZ" sz="1600" dirty="0"/>
              <a:t> 1 až 3 </a:t>
            </a:r>
            <a:r>
              <a:rPr lang="cs-CZ" sz="1600" dirty="0" err="1"/>
              <a:t>kV</a:t>
            </a:r>
            <a:r>
              <a:rPr lang="cs-CZ" sz="1600" dirty="0"/>
              <a:t> z důvodu </a:t>
            </a:r>
            <a:r>
              <a:rPr lang="cs-CZ" sz="1600" dirty="0" smtClean="0"/>
              <a:t>předtápění vlakových </a:t>
            </a:r>
            <a:r>
              <a:rPr lang="cs-CZ" sz="1600" dirty="0"/>
              <a:t>souprav nebo průběžný kabel </a:t>
            </a:r>
            <a:r>
              <a:rPr lang="cs-CZ" sz="1600" dirty="0" err="1"/>
              <a:t>vn</a:t>
            </a:r>
            <a:r>
              <a:rPr lang="cs-CZ" sz="1600" dirty="0"/>
              <a:t> napájený z lokomotivy (</a:t>
            </a:r>
            <a:r>
              <a:rPr lang="cs-CZ" sz="1600" dirty="0" smtClean="0"/>
              <a:t>elektrické motorové </a:t>
            </a:r>
            <a:r>
              <a:rPr lang="cs-CZ" sz="1600" dirty="0"/>
              <a:t>trakce) také u</a:t>
            </a:r>
          </a:p>
          <a:p>
            <a:pPr marL="0" indent="0">
              <a:buNone/>
            </a:pPr>
            <a:r>
              <a:rPr lang="cs-CZ" sz="1600" dirty="0" smtClean="0"/>
              <a:t>	i</a:t>
            </a:r>
            <a:r>
              <a:rPr lang="cs-CZ" sz="1600" dirty="0"/>
              <a:t>) nákladních vozů, které mají v označení řady vozu písmeno „q“ (chladicí </a:t>
            </a:r>
            <a:r>
              <a:rPr lang="cs-CZ" sz="1600" dirty="0" err="1" smtClean="0"/>
              <a:t>vozy,kryté</a:t>
            </a:r>
            <a:r>
              <a:rPr lang="cs-CZ" sz="1600" dirty="0" smtClean="0"/>
              <a:t> 	dvounápravové </a:t>
            </a:r>
            <a:r>
              <a:rPr lang="cs-CZ" sz="1600" dirty="0"/>
              <a:t>vozy určené pro spěšninové a poštovní zásilky, </a:t>
            </a:r>
            <a:r>
              <a:rPr lang="cs-CZ" sz="1600" dirty="0" smtClean="0"/>
              <a:t>některé další </a:t>
            </a:r>
            <a:r>
              <a:rPr lang="cs-CZ" sz="1600" dirty="0"/>
              <a:t>vozy cizích </a:t>
            </a:r>
            <a:r>
              <a:rPr lang="cs-CZ" sz="1600" dirty="0" smtClean="0"/>
              <a:t>	železničních </a:t>
            </a:r>
            <a:r>
              <a:rPr lang="cs-CZ" sz="1600" dirty="0"/>
              <a:t>správ),</a:t>
            </a:r>
          </a:p>
          <a:p>
            <a:pPr marL="0" indent="0">
              <a:buNone/>
            </a:pPr>
            <a:r>
              <a:rPr lang="cs-CZ" sz="1600" dirty="0" smtClean="0"/>
              <a:t>	</a:t>
            </a:r>
            <a:r>
              <a:rPr lang="cs-CZ" sz="1600" dirty="0" err="1" smtClean="0"/>
              <a:t>ii</a:t>
            </a:r>
            <a:r>
              <a:rPr lang="cs-CZ" sz="1600" dirty="0"/>
              <a:t>) osobních vozů vždy, mimo to ještě s napětím 220 V pro zásuvky a 180 V </a:t>
            </a:r>
            <a:r>
              <a:rPr lang="cs-CZ" sz="1600" dirty="0" smtClean="0"/>
              <a:t>pro	osvětlení 	vozu </a:t>
            </a:r>
            <a:r>
              <a:rPr lang="cs-CZ" sz="1600" dirty="0"/>
              <a:t>(je-li zapnuto), napájeného z baterií vozu 24 V </a:t>
            </a:r>
            <a:r>
              <a:rPr lang="cs-CZ" sz="1600" dirty="0" err="1"/>
              <a:t>ss</a:t>
            </a:r>
            <a:r>
              <a:rPr lang="cs-CZ" sz="1600" dirty="0"/>
              <a:t>,</a:t>
            </a:r>
          </a:p>
          <a:p>
            <a:pPr marL="0" indent="0">
              <a:buNone/>
            </a:pPr>
            <a:r>
              <a:rPr lang="cs-CZ" sz="1600" dirty="0" smtClean="0"/>
              <a:t>	</a:t>
            </a:r>
            <a:r>
              <a:rPr lang="cs-CZ" sz="1600" dirty="0" err="1" smtClean="0"/>
              <a:t>iii</a:t>
            </a:r>
            <a:r>
              <a:rPr lang="cs-CZ" sz="1600" dirty="0"/>
              <a:t>) snížení výšky trakčního vedení v tunelech,</a:t>
            </a:r>
          </a:p>
          <a:p>
            <a:r>
              <a:rPr lang="cs-CZ" sz="1600" dirty="0"/>
              <a:t>d) na zábradlí nebo pod podlážkami mostu jsou vedeny lanovody a </a:t>
            </a:r>
            <a:r>
              <a:rPr lang="cs-CZ" sz="1600" dirty="0" smtClean="0"/>
              <a:t>kabeláž zabezpečovacího </a:t>
            </a:r>
            <a:r>
              <a:rPr lang="cs-CZ" sz="1600" dirty="0"/>
              <a:t>zařízení (6 </a:t>
            </a:r>
            <a:r>
              <a:rPr lang="cs-CZ" sz="1600" dirty="0" err="1"/>
              <a:t>kV</a:t>
            </a:r>
            <a:r>
              <a:rPr lang="cs-CZ" sz="1600" dirty="0" smtClean="0"/>
              <a:t>).</a:t>
            </a:r>
          </a:p>
          <a:p>
            <a:pPr marL="0" indent="0">
              <a:buNone/>
            </a:pPr>
            <a:endParaRPr lang="cs-CZ" sz="1600" dirty="0"/>
          </a:p>
          <a:p>
            <a:pPr marL="0" indent="0">
              <a:buNone/>
            </a:pPr>
            <a:r>
              <a:rPr lang="cs-CZ" sz="1600" b="1" i="1" dirty="0" smtClean="0"/>
              <a:t>Nebezpečí </a:t>
            </a:r>
            <a:r>
              <a:rPr lang="cs-CZ" sz="1600" b="1" i="1" dirty="0"/>
              <a:t>pádu </a:t>
            </a:r>
            <a:r>
              <a:rPr lang="cs-CZ" sz="1600" b="1" dirty="0"/>
              <a:t>hrozí zejména při pohybu po železničním svršku a na mostech</a:t>
            </a:r>
            <a:r>
              <a:rPr lang="cs-CZ" sz="1600" dirty="0"/>
              <a:t>, </a:t>
            </a:r>
            <a:r>
              <a:rPr lang="cs-CZ" sz="1600" dirty="0" smtClean="0"/>
              <a:t>např. hrozí </a:t>
            </a:r>
            <a:r>
              <a:rPr lang="cs-CZ" sz="1600" dirty="0"/>
              <a:t>zakopnutí o kolejnice, uklouznutí po namrzlých pražcích, podvrknutí nohy </a:t>
            </a:r>
            <a:r>
              <a:rPr lang="cs-CZ" sz="1600" dirty="0" smtClean="0"/>
              <a:t>při pohybu </a:t>
            </a:r>
            <a:r>
              <a:rPr lang="cs-CZ" sz="1600" dirty="0"/>
              <a:t>po štěrkovém loži kolejí.</a:t>
            </a:r>
          </a:p>
        </p:txBody>
      </p:sp>
    </p:spTree>
    <p:extLst>
      <p:ext uri="{BB962C8B-B14F-4D97-AF65-F5344CB8AC3E}">
        <p14:creationId xmlns:p14="http://schemas.microsoft.com/office/powerpoint/2010/main" val="3658102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a:bodyPr>
          <a:lstStyle/>
          <a:p>
            <a:pPr marL="0" indent="0" algn="ctr">
              <a:buNone/>
            </a:pPr>
            <a:r>
              <a:rPr lang="cs-CZ" sz="1800" b="1" dirty="0"/>
              <a:t>Ochrana</a:t>
            </a:r>
          </a:p>
          <a:p>
            <a:pPr marL="0" indent="0">
              <a:buNone/>
            </a:pPr>
            <a:r>
              <a:rPr lang="cs-CZ" sz="1600" dirty="0" smtClean="0"/>
              <a:t>K </a:t>
            </a:r>
            <a:r>
              <a:rPr lang="cs-CZ" sz="1600" dirty="0"/>
              <a:t>ochraně před nebezpečím na železnici se používají taktické zásady zásahu na </a:t>
            </a:r>
            <a:r>
              <a:rPr lang="cs-CZ" sz="1600" dirty="0" smtClean="0"/>
              <a:t>železnici a </a:t>
            </a:r>
            <a:r>
              <a:rPr lang="cs-CZ" sz="1600" dirty="0"/>
              <a:t>ŽKV. Ochrana životů a zdraví hasičů spočívá zejména v:</a:t>
            </a:r>
          </a:p>
          <a:p>
            <a:r>
              <a:rPr lang="cs-CZ" sz="1600" dirty="0"/>
              <a:t>a) odstavení požární techniky v bezpečné vzdálenosti (minimálně 2,5 m) od hlavy </a:t>
            </a:r>
            <a:r>
              <a:rPr lang="cs-CZ" sz="1600" dirty="0" smtClean="0"/>
              <a:t>nejbližší koleje</a:t>
            </a:r>
            <a:r>
              <a:rPr lang="cs-CZ" sz="1600" dirty="0"/>
              <a:t>,</a:t>
            </a:r>
          </a:p>
          <a:p>
            <a:r>
              <a:rPr lang="cs-CZ" sz="1600" dirty="0"/>
              <a:t>b) zajištění místa práce tak, aby byli hasiči pracující na železnici rychle </a:t>
            </a:r>
            <a:r>
              <a:rPr lang="cs-CZ" sz="1600" dirty="0" err="1" smtClean="0"/>
              <a:t>uvědoměni</a:t>
            </a:r>
            <a:r>
              <a:rPr lang="cs-CZ" sz="1600" dirty="0"/>
              <a:t> </a:t>
            </a:r>
            <a:r>
              <a:rPr lang="cs-CZ" sz="1600" dirty="0" smtClean="0"/>
              <a:t>o </a:t>
            </a:r>
            <a:r>
              <a:rPr lang="cs-CZ" sz="1600" dirty="0"/>
              <a:t>přijíždějících ŽKV a mohli v případě potřeby včas opustit místo nasazení </a:t>
            </a:r>
            <a:r>
              <a:rPr lang="cs-CZ" sz="1600" dirty="0" smtClean="0"/>
              <a:t>ohrožené provozem</a:t>
            </a:r>
            <a:r>
              <a:rPr lang="cs-CZ" sz="1600" dirty="0"/>
              <a:t>,</a:t>
            </a:r>
          </a:p>
          <a:p>
            <a:r>
              <a:rPr lang="cs-CZ" sz="1600" dirty="0"/>
              <a:t>c) omezení chůze po kolejnicích a výhybkách, přejíždění kolejí a výhybek požární </a:t>
            </a:r>
            <a:r>
              <a:rPr lang="cs-CZ" sz="1600" dirty="0" smtClean="0"/>
              <a:t>technikou je </a:t>
            </a:r>
            <a:r>
              <a:rPr lang="cs-CZ" sz="1600" dirty="0"/>
              <a:t>možné pouze v nejnutnějších případech,</a:t>
            </a:r>
          </a:p>
          <a:p>
            <a:r>
              <a:rPr lang="cs-CZ" sz="1600" dirty="0"/>
              <a:t>d) zákazu chůze po střeše ŽKV pod trakčním vedením a v zákazu podlézání ŽKV,</a:t>
            </a:r>
          </a:p>
          <a:p>
            <a:r>
              <a:rPr lang="cs-CZ" sz="1600" dirty="0"/>
              <a:t>e) ochraně před </a:t>
            </a:r>
            <a:r>
              <a:rPr lang="cs-CZ" sz="1600" i="1" dirty="0"/>
              <a:t>nebezpečím úrazu elektrickým proudem</a:t>
            </a:r>
            <a:r>
              <a:rPr lang="cs-CZ" sz="1600" dirty="0"/>
              <a:t>, např. vypnutí trakčního vedení </a:t>
            </a:r>
            <a:r>
              <a:rPr lang="cs-CZ" sz="1600" dirty="0" smtClean="0"/>
              <a:t>a jeho </a:t>
            </a:r>
            <a:r>
              <a:rPr lang="cs-CZ" sz="1600" dirty="0"/>
              <a:t>zajištění proti opětovnému zapnutí,</a:t>
            </a:r>
          </a:p>
          <a:p>
            <a:r>
              <a:rPr lang="cs-CZ" sz="1600" dirty="0"/>
              <a:t>f) zahájení likvidace požáru ve strojovně lokomotivy pouze po uvedení lokomotivy </a:t>
            </a:r>
            <a:r>
              <a:rPr lang="cs-CZ" sz="1600" dirty="0" smtClean="0"/>
              <a:t>do </a:t>
            </a:r>
            <a:r>
              <a:rPr lang="cs-CZ" sz="1600" i="1" dirty="0" smtClean="0"/>
              <a:t>bezpečného </a:t>
            </a:r>
            <a:r>
              <a:rPr lang="cs-CZ" sz="1600" i="1" dirty="0"/>
              <a:t>stavu</a:t>
            </a:r>
            <a:r>
              <a:rPr lang="cs-CZ" sz="1600" dirty="0"/>
              <a:t>, tzn. stažení sběračů, úplné uzemnění lokomotivy a </a:t>
            </a:r>
            <a:r>
              <a:rPr lang="cs-CZ" sz="1600" dirty="0" smtClean="0"/>
              <a:t>vyzkratování některých </a:t>
            </a:r>
            <a:r>
              <a:rPr lang="cs-CZ" sz="1600" dirty="0"/>
              <a:t>zařízení (vstupní filtry, kondenzátory), které jsou i po stažení </a:t>
            </a:r>
            <a:r>
              <a:rPr lang="cs-CZ" sz="1600" dirty="0" smtClean="0"/>
              <a:t>sběračů lokomotivy </a:t>
            </a:r>
            <a:r>
              <a:rPr lang="cs-CZ" sz="1600" dirty="0"/>
              <a:t>stále pod napětím, vypnutí spalovacího motoru lokomotivy</a:t>
            </a:r>
          </a:p>
          <a:p>
            <a:pPr marL="0" indent="0">
              <a:buNone/>
            </a:pPr>
            <a:r>
              <a:rPr lang="cs-CZ" sz="1600" dirty="0" smtClean="0"/>
              <a:t>	i</a:t>
            </a:r>
            <a:r>
              <a:rPr lang="cs-CZ" sz="1600" dirty="0"/>
              <a:t>) </a:t>
            </a:r>
            <a:r>
              <a:rPr lang="cs-CZ" sz="1600" i="1" dirty="0"/>
              <a:t>u elektrické trakce </a:t>
            </a:r>
            <a:r>
              <a:rPr lang="cs-CZ" sz="1600" dirty="0"/>
              <a:t>je před uvedením lokomotivy do bezpečného stavu zakázáno </a:t>
            </a:r>
            <a:r>
              <a:rPr lang="cs-CZ" sz="1600" dirty="0" smtClean="0"/>
              <a:t>	vstupovat do </a:t>
            </a:r>
            <a:r>
              <a:rPr lang="cs-CZ" sz="1600" dirty="0"/>
              <a:t>strojovny lokomotivy,</a:t>
            </a:r>
          </a:p>
          <a:p>
            <a:pPr marL="0" indent="0">
              <a:buNone/>
            </a:pPr>
            <a:r>
              <a:rPr lang="cs-CZ" sz="1600" dirty="0" smtClean="0"/>
              <a:t>	</a:t>
            </a:r>
            <a:r>
              <a:rPr lang="cs-CZ" sz="1600" dirty="0" err="1" smtClean="0"/>
              <a:t>ii</a:t>
            </a:r>
            <a:r>
              <a:rPr lang="cs-CZ" sz="1600" dirty="0"/>
              <a:t>) </a:t>
            </a:r>
            <a:r>
              <a:rPr lang="cs-CZ" sz="1600" i="1" dirty="0"/>
              <a:t>u motorové trakce </a:t>
            </a:r>
            <a:r>
              <a:rPr lang="cs-CZ" sz="1600" dirty="0"/>
              <a:t>je před uvedením lokomotivy do bezpečného stavu možné v </a:t>
            </a:r>
            <a:r>
              <a:rPr lang="cs-CZ" sz="1600" dirty="0" smtClean="0"/>
              <a:t>	krajním</a:t>
            </a:r>
            <a:r>
              <a:rPr lang="cs-CZ" sz="1600" dirty="0"/>
              <a:t> </a:t>
            </a:r>
            <a:r>
              <a:rPr lang="cs-CZ" sz="1600" dirty="0" smtClean="0"/>
              <a:t>případě </a:t>
            </a:r>
            <a:r>
              <a:rPr lang="cs-CZ" sz="1600" dirty="0"/>
              <a:t>vstupovat do strojovny za chodu spalovacího motoru lokomotivy jen s </a:t>
            </a:r>
            <a:r>
              <a:rPr lang="cs-CZ" sz="1600" dirty="0" smtClean="0"/>
              <a:t>	největší opatrností </a:t>
            </a:r>
            <a:r>
              <a:rPr lang="cs-CZ" sz="1600" dirty="0"/>
              <a:t>při boční stěně skeletu skříně a nesmí se sahat na agregáty i zařízení </a:t>
            </a:r>
            <a:r>
              <a:rPr lang="cs-CZ" sz="1600" dirty="0" smtClean="0"/>
              <a:t>	ve strojovně</a:t>
            </a:r>
            <a:r>
              <a:rPr lang="cs-CZ" sz="1600" dirty="0"/>
              <a:t>,</a:t>
            </a:r>
          </a:p>
          <a:p>
            <a:r>
              <a:rPr lang="cs-CZ" sz="1600" dirty="0"/>
              <a:t>g) </a:t>
            </a:r>
            <a:r>
              <a:rPr lang="cs-CZ" sz="1600" dirty="0" err="1"/>
              <a:t>přizvedávání</a:t>
            </a:r>
            <a:r>
              <a:rPr lang="cs-CZ" sz="1600" dirty="0"/>
              <a:t> ŽKV jen za přítomnosti odborných služeb dopravce a jeho specialistů,</a:t>
            </a:r>
          </a:p>
        </p:txBody>
      </p:sp>
    </p:spTree>
    <p:extLst>
      <p:ext uri="{BB962C8B-B14F-4D97-AF65-F5344CB8AC3E}">
        <p14:creationId xmlns:p14="http://schemas.microsoft.com/office/powerpoint/2010/main" val="33330827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lnSpcReduction="10000"/>
          </a:bodyPr>
          <a:lstStyle/>
          <a:p>
            <a:r>
              <a:rPr lang="cs-CZ" sz="1600" dirty="0"/>
              <a:t>h) prostřednictvím KOPIS informovat operační středisko HZS SŽDC a jeho </a:t>
            </a:r>
            <a:r>
              <a:rPr lang="cs-CZ" sz="1600" dirty="0" smtClean="0"/>
              <a:t>prostřednictvím centrální </a:t>
            </a:r>
            <a:r>
              <a:rPr lang="cs-CZ" sz="1600" dirty="0"/>
              <a:t>dispečerské pracoviště nebo informovat alespoň jednoho výpravčího </a:t>
            </a:r>
            <a:r>
              <a:rPr lang="cs-CZ" sz="1600" dirty="0" smtClean="0"/>
              <a:t>některé sousední </a:t>
            </a:r>
            <a:r>
              <a:rPr lang="cs-CZ" sz="1600" dirty="0"/>
              <a:t>železniční stanice při zásahu v mezistaničním úseku o přítomnosti jednotky </a:t>
            </a:r>
            <a:r>
              <a:rPr lang="cs-CZ" sz="1600" dirty="0" smtClean="0"/>
              <a:t>na drážním </a:t>
            </a:r>
            <a:r>
              <a:rPr lang="cs-CZ" sz="1600" dirty="0"/>
              <a:t>tělese popřípadě požadovat omezení nebo vyloučení provozu; požadavek </a:t>
            </a:r>
            <a:r>
              <a:rPr lang="cs-CZ" sz="1600" dirty="0" smtClean="0"/>
              <a:t>na omezení </a:t>
            </a:r>
            <a:r>
              <a:rPr lang="cs-CZ" sz="1600" dirty="0"/>
              <a:t>nebo vyloučení železničního provozu je třeba posoudit s ohledem na vedlejší </a:t>
            </a:r>
            <a:r>
              <a:rPr lang="cs-CZ" sz="1600" dirty="0" smtClean="0"/>
              <a:t>trať u </a:t>
            </a:r>
            <a:r>
              <a:rPr lang="cs-CZ" sz="1600" dirty="0"/>
              <a:t>vícekolejných tratích. Hlášení nebo požadavek musí obsahovat:</a:t>
            </a:r>
          </a:p>
          <a:p>
            <a:pPr marL="0" indent="0">
              <a:buNone/>
            </a:pPr>
            <a:r>
              <a:rPr lang="cs-CZ" sz="1600" dirty="0" smtClean="0"/>
              <a:t>	i</a:t>
            </a:r>
            <a:r>
              <a:rPr lang="cs-CZ" sz="1600" dirty="0"/>
              <a:t>) místo zásahu na trati (např. kilometrická poloha tratě, souřadnice GPS, </a:t>
            </a:r>
            <a:r>
              <a:rPr lang="cs-CZ" sz="1600" dirty="0" smtClean="0"/>
              <a:t>číslo přejezdu</a:t>
            </a:r>
            <a:r>
              <a:rPr lang="cs-CZ" sz="1600" dirty="0"/>
              <a:t>),</a:t>
            </a:r>
          </a:p>
          <a:p>
            <a:pPr marL="0" indent="0">
              <a:buNone/>
            </a:pPr>
            <a:r>
              <a:rPr lang="cs-CZ" sz="1600" dirty="0" smtClean="0"/>
              <a:t>	</a:t>
            </a:r>
            <a:r>
              <a:rPr lang="cs-CZ" sz="1600" dirty="0" err="1" smtClean="0"/>
              <a:t>ii</a:t>
            </a:r>
            <a:r>
              <a:rPr lang="cs-CZ" sz="1600" dirty="0"/>
              <a:t>) druh mimořádné události,</a:t>
            </a:r>
          </a:p>
          <a:p>
            <a:r>
              <a:rPr lang="cs-CZ" sz="1600" dirty="0"/>
              <a:t>i) nouzové zastavení provozu na železniční trati se vyžaduje také vždy, když je </a:t>
            </a:r>
            <a:r>
              <a:rPr lang="cs-CZ" sz="1600" dirty="0" smtClean="0"/>
              <a:t>ohrožena bezpečnost </a:t>
            </a:r>
            <a:r>
              <a:rPr lang="cs-CZ" sz="1600" dirty="0"/>
              <a:t>drážní dopravy nebo lidské životy pomocí návěstí „Stůj, zastavte </a:t>
            </a:r>
            <a:r>
              <a:rPr lang="cs-CZ" sz="1600" dirty="0" smtClean="0"/>
              <a:t>všemi prostředky</a:t>
            </a:r>
            <a:r>
              <a:rPr lang="cs-CZ" sz="1600" dirty="0"/>
              <a:t>“; osoba dávající tuto návěst běží co nejdále od místa ohrožení vstříc vlaku </a:t>
            </a:r>
            <a:r>
              <a:rPr lang="cs-CZ" sz="1600" dirty="0" smtClean="0"/>
              <a:t>nebo posunovému </a:t>
            </a:r>
            <a:r>
              <a:rPr lang="cs-CZ" sz="1600" dirty="0"/>
              <a:t>dílu, který je nutno zastavit. Po zastavení oznámí strojvedoucímu </a:t>
            </a:r>
            <a:r>
              <a:rPr lang="cs-CZ" sz="1600" dirty="0" smtClean="0"/>
              <a:t>důvod dávání </a:t>
            </a:r>
            <a:r>
              <a:rPr lang="cs-CZ" sz="1600" dirty="0"/>
              <a:t>návěsti. Návěst je</a:t>
            </a:r>
          </a:p>
          <a:p>
            <a:pPr marL="0" indent="0">
              <a:buNone/>
            </a:pPr>
            <a:r>
              <a:rPr lang="cs-CZ" sz="1600" dirty="0" smtClean="0"/>
              <a:t>	i</a:t>
            </a:r>
            <a:r>
              <a:rPr lang="cs-CZ" sz="1600" dirty="0"/>
              <a:t>) </a:t>
            </a:r>
            <a:r>
              <a:rPr lang="cs-CZ" sz="1600" dirty="0" smtClean="0"/>
              <a:t>viditelná provádí </a:t>
            </a:r>
            <a:r>
              <a:rPr lang="cs-CZ" sz="1600" dirty="0"/>
              <a:t>se kroužení praporkem, jakýmkoliv předmětem nebo jen rukou </a:t>
            </a:r>
            <a:r>
              <a:rPr lang="cs-CZ" sz="1600" dirty="0" smtClean="0"/>
              <a:t>	(</a:t>
            </a:r>
            <a:r>
              <a:rPr lang="cs-CZ" sz="1600" dirty="0"/>
              <a:t>denní </a:t>
            </a:r>
            <a:r>
              <a:rPr lang="cs-CZ" sz="1600" dirty="0" smtClean="0"/>
              <a:t>návěst);kroužením </a:t>
            </a:r>
            <a:r>
              <a:rPr lang="cs-CZ" sz="1600" dirty="0"/>
              <a:t>svítilnou jakékoliv barvy kromě zelené (noční návěst) - </a:t>
            </a:r>
            <a:r>
              <a:rPr lang="cs-CZ" sz="1600" dirty="0" smtClean="0"/>
              <a:t>	přikazuje zastavení vlaku </a:t>
            </a:r>
            <a:r>
              <a:rPr lang="cs-CZ" sz="1600" dirty="0"/>
              <a:t>nebo posunového dílu všemi dostupnými prostředky </a:t>
            </a:r>
            <a:r>
              <a:rPr lang="cs-CZ" sz="1600" dirty="0" smtClean="0"/>
              <a:t>nebo 	jedno </a:t>
            </a:r>
            <a:r>
              <a:rPr lang="cs-CZ" sz="1600" dirty="0"/>
              <a:t>červené světlo svítilny </a:t>
            </a:r>
            <a:r>
              <a:rPr lang="cs-CZ" sz="1600" dirty="0" smtClean="0"/>
              <a:t>na </a:t>
            </a:r>
            <a:r>
              <a:rPr lang="cs-CZ" sz="1600" dirty="0"/>
              <a:t>hnacím ŽKV s možností </a:t>
            </a:r>
            <a:r>
              <a:rPr lang="cs-CZ" sz="1600" dirty="0" smtClean="0"/>
              <a:t>doplnění o </a:t>
            </a:r>
            <a:r>
              <a:rPr lang="cs-CZ" sz="1600" dirty="0"/>
              <a:t>rozsvěcování a </a:t>
            </a:r>
            <a:r>
              <a:rPr lang="cs-CZ" sz="1600" dirty="0" smtClean="0"/>
              <a:t>	zhasínání </a:t>
            </a:r>
            <a:r>
              <a:rPr lang="cs-CZ" sz="1600" dirty="0"/>
              <a:t>střední svítilny s bílým světlem - přikazuje na širé </a:t>
            </a:r>
            <a:r>
              <a:rPr lang="cs-CZ" sz="1600" dirty="0" smtClean="0"/>
              <a:t>trati zastavení </a:t>
            </a:r>
            <a:r>
              <a:rPr lang="cs-CZ" sz="1600" dirty="0"/>
              <a:t>vlaku nebo </a:t>
            </a:r>
            <a:r>
              <a:rPr lang="cs-CZ" sz="1600" dirty="0" smtClean="0"/>
              <a:t>	posunového </a:t>
            </a:r>
            <a:r>
              <a:rPr lang="cs-CZ" sz="1600" dirty="0"/>
              <a:t>dílu všemi dostupnými prostředky</a:t>
            </a:r>
            <a:r>
              <a:rPr lang="cs-CZ" sz="1600" dirty="0" smtClean="0"/>
              <a:t>,</a:t>
            </a:r>
          </a:p>
          <a:p>
            <a:pPr marL="0" indent="0">
              <a:buNone/>
            </a:pPr>
            <a:r>
              <a:rPr lang="cs-CZ" sz="1600" dirty="0" smtClean="0"/>
              <a:t>	</a:t>
            </a:r>
            <a:r>
              <a:rPr lang="cs-CZ" sz="1600" dirty="0" err="1" smtClean="0"/>
              <a:t>ii</a:t>
            </a:r>
            <a:r>
              <a:rPr lang="cs-CZ" sz="1600" dirty="0"/>
              <a:t>) slyšitelná - tři krátké, několikrát opakované zvuky dávané houkačkou, píšťalkou,</a:t>
            </a:r>
          </a:p>
          <a:p>
            <a:pPr marL="0" indent="0">
              <a:buNone/>
            </a:pPr>
            <a:r>
              <a:rPr lang="cs-CZ" sz="1600" dirty="0" smtClean="0"/>
              <a:t>	trubkou</a:t>
            </a:r>
            <a:r>
              <a:rPr lang="cs-CZ" sz="1600" dirty="0"/>
              <a:t>, lokomotivní píšťalou nebo houkačkou - přikazuje zastavení vlaku nebo</a:t>
            </a:r>
          </a:p>
          <a:p>
            <a:pPr marL="0" indent="0">
              <a:buNone/>
            </a:pPr>
            <a:r>
              <a:rPr lang="cs-CZ" sz="1600" dirty="0" smtClean="0"/>
              <a:t>	posunového </a:t>
            </a:r>
            <a:r>
              <a:rPr lang="cs-CZ" sz="1600" dirty="0"/>
              <a:t>dílu všemi dostupnými prostředky,</a:t>
            </a:r>
          </a:p>
          <a:p>
            <a:pPr marL="0" indent="0">
              <a:buNone/>
            </a:pPr>
            <a:r>
              <a:rPr lang="cs-CZ" sz="1600" dirty="0" smtClean="0"/>
              <a:t>	</a:t>
            </a:r>
            <a:r>
              <a:rPr lang="cs-CZ" sz="1600" dirty="0" err="1" smtClean="0"/>
              <a:t>iii</a:t>
            </a:r>
            <a:r>
              <a:rPr lang="cs-CZ" sz="1600" dirty="0"/>
              <a:t>) kombinace obou předešlých způsobů.</a:t>
            </a:r>
          </a:p>
          <a:p>
            <a:pPr marL="0" indent="0">
              <a:buNone/>
            </a:pPr>
            <a:endParaRPr lang="pl-PL" sz="1600" dirty="0"/>
          </a:p>
          <a:p>
            <a:pPr marL="0" indent="0">
              <a:buNone/>
            </a:pPr>
            <a:r>
              <a:rPr lang="pl-PL" sz="1600" b="1" dirty="0" smtClean="0">
                <a:solidFill>
                  <a:srgbClr val="FF0000"/>
                </a:solidFill>
              </a:rPr>
              <a:t>Ochranné </a:t>
            </a:r>
            <a:r>
              <a:rPr lang="pl-PL" sz="1600" b="1" dirty="0">
                <a:solidFill>
                  <a:srgbClr val="FF0000"/>
                </a:solidFill>
              </a:rPr>
              <a:t>prostředky a další zařízení:</a:t>
            </a:r>
          </a:p>
          <a:p>
            <a:r>
              <a:rPr lang="cs-CZ" sz="1600" b="1" dirty="0">
                <a:solidFill>
                  <a:srgbClr val="FF0000"/>
                </a:solidFill>
              </a:rPr>
              <a:t>a) ochranné prostředky hasiče,</a:t>
            </a:r>
          </a:p>
          <a:p>
            <a:r>
              <a:rPr lang="cs-CZ" sz="1600" b="1" dirty="0">
                <a:solidFill>
                  <a:srgbClr val="FF0000"/>
                </a:solidFill>
              </a:rPr>
              <a:t>b) signální světla a prostředky.</a:t>
            </a:r>
          </a:p>
        </p:txBody>
      </p:sp>
    </p:spTree>
    <p:extLst>
      <p:ext uri="{BB962C8B-B14F-4D97-AF65-F5344CB8AC3E}">
        <p14:creationId xmlns:p14="http://schemas.microsoft.com/office/powerpoint/2010/main" val="3439449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692696"/>
          </a:xfrm>
        </p:spPr>
        <p:txBody>
          <a:bodyPr>
            <a:normAutofit fontScale="90000"/>
          </a:bodyPr>
          <a:lstStyle/>
          <a:p>
            <a:r>
              <a:rPr lang="cs-CZ" sz="2400" b="1" dirty="0"/>
              <a:t>Nebezpečí výbuchu výbušných látek a</a:t>
            </a:r>
            <a:br>
              <a:rPr lang="cs-CZ" sz="2400" b="1" dirty="0"/>
            </a:br>
            <a:r>
              <a:rPr lang="cs-CZ" sz="2400" b="1" dirty="0"/>
              <a:t>pyrotechnických směsí</a:t>
            </a:r>
            <a:endParaRPr lang="cs-CZ" sz="2400" dirty="0"/>
          </a:p>
        </p:txBody>
      </p:sp>
      <p:sp>
        <p:nvSpPr>
          <p:cNvPr id="3" name="Zástupný symbol pro obsah 2"/>
          <p:cNvSpPr>
            <a:spLocks noGrp="1"/>
          </p:cNvSpPr>
          <p:nvPr>
            <p:ph idx="1"/>
          </p:nvPr>
        </p:nvSpPr>
        <p:spPr>
          <a:xfrm>
            <a:off x="467544" y="692696"/>
            <a:ext cx="8219256" cy="6165304"/>
          </a:xfrm>
        </p:spPr>
        <p:txBody>
          <a:bodyPr>
            <a:normAutofit fontScale="92500" lnSpcReduction="10000"/>
          </a:bodyPr>
          <a:lstStyle/>
          <a:p>
            <a:pPr marL="0" indent="0" algn="ctr">
              <a:buNone/>
            </a:pPr>
            <a:r>
              <a:rPr lang="cs-CZ" sz="1800" b="1" dirty="0"/>
              <a:t>Charakteristika</a:t>
            </a:r>
          </a:p>
          <a:p>
            <a:pPr marL="0" indent="0">
              <a:buNone/>
            </a:pPr>
            <a:r>
              <a:rPr lang="cs-CZ" sz="1600" dirty="0"/>
              <a:t>Výbušná přeměna je výbušnou přeměnou chemickou, protože ke změně stavu hmoty dochází v důsledku rychlých exotermických chemických reakcí. Podle rychlosti a charakteru šíření výbušné přeměny v látkách rozlišujeme tyto základní typy výbušné přeměny (dále jen „výbuchu“):</a:t>
            </a:r>
          </a:p>
          <a:p>
            <a:r>
              <a:rPr lang="cs-CZ" sz="1600" dirty="0"/>
              <a:t>a) </a:t>
            </a:r>
            <a:r>
              <a:rPr lang="cs-CZ" sz="1600" b="1" dirty="0"/>
              <a:t>detonaci</a:t>
            </a:r>
            <a:r>
              <a:rPr lang="cs-CZ" sz="1600" dirty="0"/>
              <a:t>, která je charakterizována rázovou vlnou předbíhající zónu reakce. Rázová vlna se šíří jako detonační vlna v trhavině rychlostí vyšší než je rychlost zvuku v daném prostředí (tzv. tlaková vlna),</a:t>
            </a:r>
          </a:p>
          <a:p>
            <a:r>
              <a:rPr lang="cs-CZ" sz="1600" dirty="0"/>
              <a:t>b) </a:t>
            </a:r>
            <a:r>
              <a:rPr lang="cs-CZ" sz="1600" b="1" dirty="0"/>
              <a:t>objemový výbuch </a:t>
            </a:r>
            <a:r>
              <a:rPr lang="cs-CZ" sz="1600" dirty="0"/>
              <a:t>je typický tím, že se nešíří výbušným materiálem v podobě vlny a změna stavových parametrů má kontinuální charakter. O objemovém výbuchu se hovoří zejména v souvislosti s havarijními ději v průmyslu, nejčastěji jde o výbuch disperzních směsí a o výbuch směsi hořlavého plynu nebo páry se vzduchem, příp. jiným oxidovadlem,</a:t>
            </a:r>
          </a:p>
          <a:p>
            <a:r>
              <a:rPr lang="cs-CZ" sz="1600" dirty="0"/>
              <a:t>c) </a:t>
            </a:r>
            <a:r>
              <a:rPr lang="cs-CZ" sz="1600" b="1" dirty="0"/>
              <a:t>explozivní hoření </a:t>
            </a:r>
            <a:r>
              <a:rPr lang="cs-CZ" sz="1600" dirty="0"/>
              <a:t>(deflagrace) je charakteristické tím, že nárůst tlaku následuje za zónou chemické reakce. Šíří se v podobě vlny podzvukovou rychlostí pro dané </a:t>
            </a:r>
            <a:r>
              <a:rPr lang="pl-PL" sz="1600" dirty="0"/>
              <a:t>prostředí a vlna má kontinuální charakter.</a:t>
            </a:r>
          </a:p>
          <a:p>
            <a:pPr marL="0" indent="0">
              <a:buNone/>
            </a:pPr>
            <a:r>
              <a:rPr lang="cs-CZ" sz="1600" b="1" dirty="0"/>
              <a:t>Výbuch se projevuje následujícími účinky:</a:t>
            </a:r>
          </a:p>
          <a:p>
            <a:r>
              <a:rPr lang="cs-CZ" sz="1600" dirty="0"/>
              <a:t>a) primárními,</a:t>
            </a:r>
          </a:p>
          <a:p>
            <a:pPr marL="0" indent="0">
              <a:buNone/>
            </a:pPr>
            <a:r>
              <a:rPr lang="cs-CZ" sz="1600" dirty="0" smtClean="0"/>
              <a:t>	i</a:t>
            </a:r>
            <a:r>
              <a:rPr lang="cs-CZ" sz="1600" dirty="0"/>
              <a:t>) rázovou vlnou 2, v případě tepelného výbuchu a v případě explozivního hoření </a:t>
            </a:r>
            <a:r>
              <a:rPr lang="cs-CZ" sz="1600" dirty="0" smtClean="0"/>
              <a:t>pak	výbuchovým </a:t>
            </a:r>
            <a:r>
              <a:rPr lang="cs-CZ" sz="1600" dirty="0"/>
              <a:t>tlakem a rychlostí nárůstu výbuchového tlaku 3</a:t>
            </a:r>
            <a:r>
              <a:rPr lang="cs-CZ" sz="1600" dirty="0" smtClean="0"/>
              <a:t>,</a:t>
            </a:r>
          </a:p>
          <a:p>
            <a:pPr marL="0" indent="0">
              <a:buNone/>
            </a:pPr>
            <a:r>
              <a:rPr lang="cs-CZ" sz="1600" dirty="0" smtClean="0"/>
              <a:t>	</a:t>
            </a:r>
            <a:r>
              <a:rPr lang="cs-CZ" sz="1600" dirty="0" err="1" smtClean="0"/>
              <a:t>ii</a:t>
            </a:r>
            <a:r>
              <a:rPr lang="cs-CZ" sz="1600" dirty="0"/>
              <a:t>) vznikem střepin (fragmentačním účinkem),</a:t>
            </a:r>
          </a:p>
          <a:p>
            <a:pPr marL="0" indent="0">
              <a:buNone/>
            </a:pPr>
            <a:r>
              <a:rPr lang="cs-CZ" sz="1600" dirty="0" smtClean="0"/>
              <a:t>	</a:t>
            </a:r>
            <a:r>
              <a:rPr lang="cs-CZ" sz="1600" dirty="0" err="1" smtClean="0"/>
              <a:t>iii</a:t>
            </a:r>
            <a:r>
              <a:rPr lang="cs-CZ" sz="1600" dirty="0"/>
              <a:t>) tepelnou radiací,</a:t>
            </a:r>
          </a:p>
          <a:p>
            <a:pPr marL="0" indent="0">
              <a:buNone/>
            </a:pPr>
            <a:r>
              <a:rPr lang="cs-CZ" sz="1600" dirty="0" smtClean="0"/>
              <a:t>	</a:t>
            </a:r>
            <a:r>
              <a:rPr lang="cs-CZ" sz="1600" dirty="0" err="1" smtClean="0"/>
              <a:t>iv</a:t>
            </a:r>
            <a:r>
              <a:rPr lang="cs-CZ" sz="1600" dirty="0"/>
              <a:t>) iniciací dalších výbuchů a vzniku tzv. domino efektu.</a:t>
            </a:r>
          </a:p>
          <a:p>
            <a:r>
              <a:rPr lang="cs-CZ" sz="1600" dirty="0"/>
              <a:t>b) sekundárními</a:t>
            </a:r>
          </a:p>
          <a:p>
            <a:pPr marL="0" indent="0">
              <a:buNone/>
            </a:pPr>
            <a:r>
              <a:rPr lang="cs-CZ" sz="1600" dirty="0" smtClean="0"/>
              <a:t>	i</a:t>
            </a:r>
            <a:r>
              <a:rPr lang="cs-CZ" sz="1600" dirty="0"/>
              <a:t>) akustickou vlnou,</a:t>
            </a:r>
          </a:p>
          <a:p>
            <a:pPr marL="0" indent="0">
              <a:buNone/>
            </a:pPr>
            <a:r>
              <a:rPr lang="cs-CZ" sz="1600" dirty="0" smtClean="0"/>
              <a:t>	</a:t>
            </a:r>
            <a:r>
              <a:rPr lang="cs-CZ" sz="1600" dirty="0" err="1" smtClean="0"/>
              <a:t>ii</a:t>
            </a:r>
            <a:r>
              <a:rPr lang="cs-CZ" sz="1600" dirty="0"/>
              <a:t>) seismickou vlnou,</a:t>
            </a:r>
          </a:p>
          <a:p>
            <a:pPr marL="0" indent="0">
              <a:buNone/>
            </a:pPr>
            <a:r>
              <a:rPr lang="cs-CZ" sz="1600" dirty="0" smtClean="0"/>
              <a:t>	</a:t>
            </a:r>
            <a:r>
              <a:rPr lang="cs-CZ" sz="1600" dirty="0" err="1" smtClean="0"/>
              <a:t>iii</a:t>
            </a:r>
            <a:r>
              <a:rPr lang="cs-CZ" sz="1600" dirty="0"/>
              <a:t>) iniciací požárů.</a:t>
            </a:r>
          </a:p>
        </p:txBody>
      </p:sp>
    </p:spTree>
    <p:extLst>
      <p:ext uri="{BB962C8B-B14F-4D97-AF65-F5344CB8AC3E}">
        <p14:creationId xmlns:p14="http://schemas.microsoft.com/office/powerpoint/2010/main" val="2857663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fontScale="92500"/>
          </a:bodyPr>
          <a:lstStyle/>
          <a:p>
            <a:pPr marL="0" indent="0">
              <a:buNone/>
            </a:pPr>
            <a:r>
              <a:rPr lang="cs-CZ" sz="1600" b="1" dirty="0"/>
              <a:t>Následkem výbuchu může dojít:</a:t>
            </a:r>
          </a:p>
          <a:p>
            <a:r>
              <a:rPr lang="cs-CZ" sz="1600" dirty="0"/>
              <a:t>a) primárně k(e)</a:t>
            </a:r>
          </a:p>
          <a:p>
            <a:pPr marL="0" indent="0">
              <a:buNone/>
            </a:pPr>
            <a:r>
              <a:rPr lang="cs-CZ" sz="1600" dirty="0" smtClean="0"/>
              <a:t>	i</a:t>
            </a:r>
            <a:r>
              <a:rPr lang="cs-CZ" sz="1600" dirty="0"/>
              <a:t>) zranění a usmrcení osob,</a:t>
            </a:r>
          </a:p>
          <a:p>
            <a:pPr marL="0" indent="0">
              <a:buNone/>
            </a:pPr>
            <a:r>
              <a:rPr lang="pl-PL" sz="1600" dirty="0" smtClean="0"/>
              <a:t>	ii</a:t>
            </a:r>
            <a:r>
              <a:rPr lang="pl-PL" sz="1600" dirty="0"/>
              <a:t>) vzniku paniky a rozvoji panického chování,</a:t>
            </a:r>
          </a:p>
          <a:p>
            <a:pPr marL="0" indent="0">
              <a:buNone/>
            </a:pPr>
            <a:r>
              <a:rPr lang="cs-CZ" sz="1600" dirty="0" smtClean="0"/>
              <a:t>	</a:t>
            </a:r>
            <a:r>
              <a:rPr lang="cs-CZ" sz="1600" dirty="0" err="1" smtClean="0"/>
              <a:t>iii</a:t>
            </a:r>
            <a:r>
              <a:rPr lang="cs-CZ" sz="1600" dirty="0"/>
              <a:t>) zničení nebo poškození stavebních konstrukcí,</a:t>
            </a:r>
          </a:p>
          <a:p>
            <a:pPr marL="0" indent="0">
              <a:buNone/>
            </a:pPr>
            <a:r>
              <a:rPr lang="cs-CZ" sz="1600" dirty="0" smtClean="0"/>
              <a:t>	</a:t>
            </a:r>
            <a:r>
              <a:rPr lang="cs-CZ" sz="1600" dirty="0" err="1" smtClean="0"/>
              <a:t>iv</a:t>
            </a:r>
            <a:r>
              <a:rPr lang="cs-CZ" sz="1600" dirty="0"/>
              <a:t>) zničení nebo poškození inženýrských sítí a produktovodů,</a:t>
            </a:r>
          </a:p>
          <a:p>
            <a:pPr marL="0" indent="0">
              <a:buNone/>
            </a:pPr>
            <a:r>
              <a:rPr lang="cs-CZ" sz="1600" dirty="0" smtClean="0"/>
              <a:t>	v</a:t>
            </a:r>
            <a:r>
              <a:rPr lang="cs-CZ" sz="1600" dirty="0"/>
              <a:t>) zničení nebo poškození dalších objektů,</a:t>
            </a:r>
          </a:p>
          <a:p>
            <a:pPr marL="0" indent="0">
              <a:buNone/>
            </a:pPr>
            <a:r>
              <a:rPr lang="cs-CZ" sz="1600" dirty="0" smtClean="0"/>
              <a:t>	</a:t>
            </a:r>
            <a:r>
              <a:rPr lang="cs-CZ" sz="1600" dirty="0" err="1" smtClean="0"/>
              <a:t>vi</a:t>
            </a:r>
            <a:r>
              <a:rPr lang="cs-CZ" sz="1600" dirty="0"/>
              <a:t>) vytvoření nebezpečných koncentrací zplodin výbuchu,</a:t>
            </a:r>
          </a:p>
          <a:p>
            <a:pPr marL="0" indent="0">
              <a:buNone/>
            </a:pPr>
            <a:r>
              <a:rPr lang="cs-CZ" sz="1600" dirty="0" smtClean="0"/>
              <a:t>	</a:t>
            </a:r>
            <a:r>
              <a:rPr lang="cs-CZ" sz="1600" dirty="0" err="1" smtClean="0"/>
              <a:t>vii</a:t>
            </a:r>
            <a:r>
              <a:rPr lang="cs-CZ" sz="1600" dirty="0"/>
              <a:t>) vytvoření kyslíkového deficitu ve vzduchu,</a:t>
            </a:r>
          </a:p>
          <a:p>
            <a:pPr marL="0" indent="0">
              <a:buNone/>
            </a:pPr>
            <a:r>
              <a:rPr lang="cs-CZ" sz="1600" dirty="0" smtClean="0"/>
              <a:t>	</a:t>
            </a:r>
            <a:r>
              <a:rPr lang="cs-CZ" sz="1600" dirty="0" err="1" smtClean="0"/>
              <a:t>viii</a:t>
            </a:r>
            <a:r>
              <a:rPr lang="cs-CZ" sz="1600" dirty="0"/>
              <a:t>) aktivaci bezpečnostní signalizace a EPS a následnému přenosu dat na KOPIS,</a:t>
            </a:r>
          </a:p>
          <a:p>
            <a:pPr marL="0" indent="0">
              <a:buNone/>
            </a:pPr>
            <a:r>
              <a:rPr lang="cs-CZ" sz="1600" dirty="0" smtClean="0"/>
              <a:t>	</a:t>
            </a:r>
            <a:r>
              <a:rPr lang="cs-CZ" sz="1600" dirty="0" err="1" smtClean="0"/>
              <a:t>ix</a:t>
            </a:r>
            <a:r>
              <a:rPr lang="cs-CZ" sz="1600" dirty="0"/>
              <a:t>) eliminaci opatření sloužících k zajištění požární bezpečnosti osob a staveb </a:t>
            </a:r>
            <a:r>
              <a:rPr lang="cs-CZ" sz="1600" dirty="0" smtClean="0"/>
              <a:t>a k </a:t>
            </a:r>
            <a:r>
              <a:rPr lang="cs-CZ" sz="1600" dirty="0"/>
              <a:t>poškození </a:t>
            </a:r>
            <a:r>
              <a:rPr lang="cs-CZ" sz="1600" dirty="0" smtClean="0"/>
              <a:t>	systémů </a:t>
            </a:r>
            <a:r>
              <a:rPr lang="cs-CZ" sz="1600" dirty="0"/>
              <a:t>měření a regulace,</a:t>
            </a:r>
          </a:p>
          <a:p>
            <a:r>
              <a:rPr lang="cs-CZ" sz="1600" dirty="0"/>
              <a:t>b) sekundárně k(e)</a:t>
            </a:r>
          </a:p>
          <a:p>
            <a:pPr marL="0" indent="0">
              <a:buNone/>
            </a:pPr>
            <a:r>
              <a:rPr lang="cs-CZ" sz="1600" dirty="0" smtClean="0"/>
              <a:t>	i</a:t>
            </a:r>
            <a:r>
              <a:rPr lang="cs-CZ" sz="1600" dirty="0"/>
              <a:t>) zavalení, zranění a usmrcení osob pádem trosek budov,</a:t>
            </a:r>
          </a:p>
          <a:p>
            <a:pPr marL="0" indent="0">
              <a:buNone/>
            </a:pPr>
            <a:r>
              <a:rPr lang="cs-CZ" sz="1600" dirty="0" smtClean="0"/>
              <a:t>	</a:t>
            </a:r>
            <a:r>
              <a:rPr lang="cs-CZ" sz="1600" dirty="0" err="1" smtClean="0"/>
              <a:t>ii</a:t>
            </a:r>
            <a:r>
              <a:rPr lang="cs-CZ" sz="1600" dirty="0"/>
              <a:t>) iniciaci dalších výbušných látek,</a:t>
            </a:r>
          </a:p>
          <a:p>
            <a:pPr marL="0" indent="0">
              <a:buNone/>
            </a:pPr>
            <a:r>
              <a:rPr lang="pl-PL" sz="1600" dirty="0" smtClean="0"/>
              <a:t>	iii</a:t>
            </a:r>
            <a:r>
              <a:rPr lang="pl-PL" sz="1600" dirty="0"/>
              <a:t>) iniciaci požárů a jejich rozvoji,</a:t>
            </a:r>
          </a:p>
          <a:p>
            <a:pPr marL="0" indent="0">
              <a:buNone/>
            </a:pPr>
            <a:r>
              <a:rPr lang="cs-CZ" sz="1600" dirty="0" smtClean="0"/>
              <a:t>	</a:t>
            </a:r>
            <a:r>
              <a:rPr lang="cs-CZ" sz="1600" dirty="0" err="1" smtClean="0"/>
              <a:t>iv</a:t>
            </a:r>
            <a:r>
              <a:rPr lang="cs-CZ" sz="1600" dirty="0"/>
              <a:t>) úniku nebezpečných látek z poškozených inženýrských sítí a </a:t>
            </a:r>
            <a:r>
              <a:rPr lang="cs-CZ" sz="1600" dirty="0" smtClean="0"/>
              <a:t> </a:t>
            </a:r>
            <a:endParaRPr lang="cs-CZ" sz="1600" dirty="0"/>
          </a:p>
          <a:p>
            <a:pPr marL="0" indent="0">
              <a:buNone/>
            </a:pPr>
            <a:r>
              <a:rPr lang="cs-CZ" sz="1600" dirty="0" smtClean="0"/>
              <a:t>	v</a:t>
            </a:r>
            <a:r>
              <a:rPr lang="cs-CZ" sz="1600" dirty="0"/>
              <a:t>) porušení obalů nebezpečných látek, k rozptylu těchto látek </a:t>
            </a:r>
            <a:r>
              <a:rPr lang="cs-CZ" sz="1600" dirty="0" smtClean="0"/>
              <a:t> </a:t>
            </a:r>
            <a:endParaRPr lang="cs-CZ" sz="1600" dirty="0"/>
          </a:p>
          <a:p>
            <a:pPr marL="0" indent="0">
              <a:buNone/>
            </a:pPr>
            <a:r>
              <a:rPr lang="cs-CZ" sz="1600" dirty="0" smtClean="0"/>
              <a:t>	</a:t>
            </a:r>
            <a:r>
              <a:rPr lang="cs-CZ" sz="1600" dirty="0" err="1" smtClean="0"/>
              <a:t>vi</a:t>
            </a:r>
            <a:r>
              <a:rPr lang="cs-CZ" sz="1600" dirty="0"/>
              <a:t>) zatopení trosek vodou z porušených inženýrských sítí </a:t>
            </a:r>
            <a:r>
              <a:rPr lang="cs-CZ" sz="1600" dirty="0" smtClean="0"/>
              <a:t> </a:t>
            </a:r>
            <a:endParaRPr lang="cs-CZ" sz="1600" dirty="0"/>
          </a:p>
          <a:p>
            <a:pPr marL="0" indent="0">
              <a:buNone/>
            </a:pPr>
            <a:r>
              <a:rPr lang="cs-CZ" sz="1600" dirty="0" smtClean="0"/>
              <a:t>	</a:t>
            </a:r>
            <a:r>
              <a:rPr lang="cs-CZ" sz="1600" dirty="0" err="1" smtClean="0"/>
              <a:t>vii</a:t>
            </a:r>
            <a:r>
              <a:rPr lang="cs-CZ" sz="1600" dirty="0"/>
              <a:t>) porušení rozvodů elektrické energie, vzniku krokového napětí, </a:t>
            </a:r>
            <a:r>
              <a:rPr lang="cs-CZ" sz="1600" dirty="0" smtClean="0"/>
              <a:t>vzniku elektrického </a:t>
            </a:r>
            <a:r>
              <a:rPr lang="cs-CZ" sz="1600" dirty="0"/>
              <a:t>zkratu </a:t>
            </a:r>
            <a:r>
              <a:rPr lang="cs-CZ" sz="1600" dirty="0" smtClean="0"/>
              <a:t> </a:t>
            </a:r>
            <a:endParaRPr lang="cs-CZ" sz="1600" dirty="0"/>
          </a:p>
          <a:p>
            <a:pPr marL="0" indent="0">
              <a:buNone/>
            </a:pPr>
            <a:r>
              <a:rPr lang="cs-CZ" sz="1600" dirty="0" smtClean="0"/>
              <a:t>	</a:t>
            </a:r>
            <a:r>
              <a:rPr lang="cs-CZ" sz="1600" dirty="0" err="1" smtClean="0"/>
              <a:t>viii</a:t>
            </a:r>
            <a:r>
              <a:rPr lang="cs-CZ" sz="1600" dirty="0"/>
              <a:t>) poškození zařízení pro správu dat a ke zničení těchto dat,</a:t>
            </a:r>
          </a:p>
          <a:p>
            <a:pPr marL="0" indent="0">
              <a:buNone/>
            </a:pPr>
            <a:r>
              <a:rPr lang="cs-CZ" sz="1600" dirty="0" smtClean="0"/>
              <a:t>	</a:t>
            </a:r>
            <a:r>
              <a:rPr lang="cs-CZ" sz="1600" dirty="0" err="1" smtClean="0"/>
              <a:t>ix</a:t>
            </a:r>
            <a:r>
              <a:rPr lang="cs-CZ" sz="1600" dirty="0"/>
              <a:t>) poškození majetku pevnými zplodinami výbuchu,</a:t>
            </a:r>
          </a:p>
          <a:p>
            <a:pPr marL="0" indent="0">
              <a:buNone/>
            </a:pPr>
            <a:r>
              <a:rPr lang="cs-CZ" sz="1600" dirty="0" smtClean="0"/>
              <a:t>	x</a:t>
            </a:r>
            <a:r>
              <a:rPr lang="cs-CZ" sz="1600" dirty="0"/>
              <a:t>) vzniku paniky,</a:t>
            </a:r>
          </a:p>
          <a:p>
            <a:pPr marL="0" indent="0">
              <a:buNone/>
            </a:pPr>
            <a:r>
              <a:rPr lang="cs-CZ" sz="1600" dirty="0" smtClean="0"/>
              <a:t>	</a:t>
            </a:r>
            <a:r>
              <a:rPr lang="cs-CZ" sz="1600" dirty="0" err="1" smtClean="0"/>
              <a:t>xi</a:t>
            </a:r>
            <a:r>
              <a:rPr lang="cs-CZ" sz="1600" dirty="0"/>
              <a:t>) složitým podmínkám zásahu ve svých důsledcích zvyšujících riziko </a:t>
            </a:r>
            <a:r>
              <a:rPr lang="cs-CZ" sz="1600" dirty="0" smtClean="0"/>
              <a:t>vzniku posttraumatické 	neurózy</a:t>
            </a:r>
            <a:r>
              <a:rPr lang="cs-CZ" sz="1600" dirty="0"/>
              <a:t>.</a:t>
            </a:r>
          </a:p>
        </p:txBody>
      </p:sp>
    </p:spTree>
    <p:extLst>
      <p:ext uri="{BB962C8B-B14F-4D97-AF65-F5344CB8AC3E}">
        <p14:creationId xmlns:p14="http://schemas.microsoft.com/office/powerpoint/2010/main" val="2842455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lnSpcReduction="10000"/>
          </a:bodyPr>
          <a:lstStyle/>
          <a:p>
            <a:pPr marL="0" indent="0" algn="ctr">
              <a:buNone/>
            </a:pPr>
            <a:r>
              <a:rPr lang="cs-CZ" sz="1600" b="1" dirty="0"/>
              <a:t>Předpokládaný výskyt</a:t>
            </a:r>
          </a:p>
          <a:p>
            <a:pPr marL="0" indent="0">
              <a:buNone/>
            </a:pPr>
            <a:r>
              <a:rPr lang="cs-CZ" sz="1600" b="1" dirty="0" smtClean="0"/>
              <a:t>Na </a:t>
            </a:r>
            <a:r>
              <a:rPr lang="cs-CZ" sz="1600" b="1" dirty="0"/>
              <a:t>nebezpečí výbuchu výbušných látek mohou upozornit:</a:t>
            </a:r>
          </a:p>
          <a:p>
            <a:r>
              <a:rPr lang="cs-CZ" sz="1600" dirty="0"/>
              <a:t>a) oznámení o výskytu nebo výbuchu těchto látek,</a:t>
            </a:r>
          </a:p>
          <a:p>
            <a:r>
              <a:rPr lang="cs-CZ" sz="1600" dirty="0"/>
              <a:t>b) typické označení výbušnin na obalu (výrobce, název trhaviny),</a:t>
            </a:r>
          </a:p>
          <a:p>
            <a:r>
              <a:rPr lang="cs-CZ" sz="1600" dirty="0"/>
              <a:t>c) nalezené části chemických aparatur nebo rozněcovadel</a:t>
            </a:r>
            <a:r>
              <a:rPr lang="cs-CZ" sz="1600" dirty="0" smtClean="0"/>
              <a:t>,</a:t>
            </a:r>
          </a:p>
          <a:p>
            <a:r>
              <a:rPr lang="cs-CZ" sz="1600" dirty="0"/>
              <a:t>d) přítomnost látek na místě zásahu, které mohou sloužit jako suroviny pro </a:t>
            </a:r>
            <a:r>
              <a:rPr lang="cs-CZ" sz="1600" dirty="0" smtClean="0"/>
              <a:t>výrobu výbušnin </a:t>
            </a:r>
            <a:r>
              <a:rPr lang="cs-CZ" sz="1600" dirty="0"/>
              <a:t>(kyselina dusičná, dusičnan amonný),</a:t>
            </a:r>
          </a:p>
          <a:p>
            <a:r>
              <a:rPr lang="cs-CZ" sz="1600" dirty="0"/>
              <a:t>e) změna parametrů požáru a neobvyklé jevy při požáru,</a:t>
            </a:r>
          </a:p>
          <a:p>
            <a:r>
              <a:rPr lang="pl-PL" sz="1600" dirty="0"/>
              <a:t>f) změna chuti a pachu prostředí,</a:t>
            </a:r>
          </a:p>
          <a:p>
            <a:r>
              <a:rPr lang="cs-CZ" sz="1600" dirty="0"/>
              <a:t>g) akutní zdravotní potíže osob (bolest hlavy, bušení srdce apod.),</a:t>
            </a:r>
          </a:p>
          <a:p>
            <a:r>
              <a:rPr lang="cs-CZ" sz="1600" dirty="0"/>
              <a:t>h) charakteristická zranění způsobená výbuchovými účinky,</a:t>
            </a:r>
          </a:p>
          <a:p>
            <a:r>
              <a:rPr lang="cs-CZ" sz="1600" dirty="0"/>
              <a:t>i) charakteristická poškození konstrukcí způsobená výbuchovými účinky.</a:t>
            </a:r>
          </a:p>
          <a:p>
            <a:pPr marL="0" indent="0">
              <a:buNone/>
            </a:pPr>
            <a:r>
              <a:rPr lang="cs-CZ" sz="1600" b="1" dirty="0" smtClean="0"/>
              <a:t>Výbuch </a:t>
            </a:r>
            <a:r>
              <a:rPr lang="cs-CZ" sz="1600" b="1" dirty="0"/>
              <a:t>lze očekávat zejména v místech:</a:t>
            </a:r>
          </a:p>
          <a:p>
            <a:r>
              <a:rPr lang="cs-CZ" sz="1600" dirty="0"/>
              <a:t>a) kde se skladují, vyrábějí, zpracovávají a vznikají výbušné látky a předměty (</a:t>
            </a:r>
            <a:r>
              <a:rPr lang="cs-CZ" sz="1600" dirty="0" smtClean="0"/>
              <a:t>např. továrny </a:t>
            </a:r>
            <a:r>
              <a:rPr lang="cs-CZ" sz="1600" dirty="0"/>
              <a:t>na výrobu výbušných látek a munice apod.),</a:t>
            </a:r>
          </a:p>
          <a:p>
            <a:r>
              <a:rPr lang="cs-CZ" sz="1600" dirty="0"/>
              <a:t>b) kde se skladují, vyrábějí, zpracovávají a vznikají suroviny pro výrobu </a:t>
            </a:r>
            <a:r>
              <a:rPr lang="cs-CZ" sz="1600" dirty="0" smtClean="0"/>
              <a:t>výbušných látek </a:t>
            </a:r>
            <a:r>
              <a:rPr lang="cs-CZ" sz="1600" dirty="0"/>
              <a:t>(např. továrny na výrobu výbušných látek a munice, výroba </a:t>
            </a:r>
            <a:r>
              <a:rPr lang="cs-CZ" sz="1600" dirty="0" err="1" smtClean="0"/>
              <a:t>amonoledkových</a:t>
            </a:r>
            <a:r>
              <a:rPr lang="cs-CZ" sz="1600" dirty="0"/>
              <a:t> </a:t>
            </a:r>
            <a:r>
              <a:rPr lang="cs-CZ" sz="1600" dirty="0" smtClean="0"/>
              <a:t>hnojiv</a:t>
            </a:r>
            <a:r>
              <a:rPr lang="cs-CZ" sz="1600" dirty="0"/>
              <a:t>) a kde se provádí likvidace (</a:t>
            </a:r>
            <a:r>
              <a:rPr lang="cs-CZ" sz="1600" dirty="0" err="1"/>
              <a:t>delaborace</a:t>
            </a:r>
            <a:r>
              <a:rPr lang="cs-CZ" sz="1600" dirty="0"/>
              <a:t>) munice</a:t>
            </a:r>
          </a:p>
          <a:p>
            <a:r>
              <a:rPr lang="cs-CZ" sz="1600" dirty="0"/>
              <a:t>c) kde se s výbušnými látkami manipuluje (prodejny pyrotechnických předmětů, </a:t>
            </a:r>
            <a:r>
              <a:rPr lang="cs-CZ" sz="1600" dirty="0" smtClean="0"/>
              <a:t>místa trhacích </a:t>
            </a:r>
            <a:r>
              <a:rPr lang="cs-CZ" sz="1600" dirty="0"/>
              <a:t>prací),</a:t>
            </a:r>
          </a:p>
          <a:p>
            <a:r>
              <a:rPr lang="cs-CZ" sz="1600" dirty="0"/>
              <a:t>d) kde se přepravují výbušné látky a předměty,</a:t>
            </a:r>
          </a:p>
          <a:p>
            <a:r>
              <a:rPr lang="cs-CZ" sz="1600" dirty="0"/>
              <a:t>e) kde byl uložen nástražný výbušný systém nebo nalezena munice,</a:t>
            </a:r>
          </a:p>
          <a:p>
            <a:r>
              <a:rPr lang="cs-CZ" sz="1600" dirty="0"/>
              <a:t>f) kde probíhá neoprávněná výroba a držení výbušných látek a výbušných </a:t>
            </a:r>
            <a:r>
              <a:rPr lang="cs-CZ" sz="1600" dirty="0" smtClean="0"/>
              <a:t>předmětů </a:t>
            </a:r>
            <a:r>
              <a:rPr lang="pl-PL" sz="1600" dirty="0" smtClean="0"/>
              <a:t>(byty</a:t>
            </a:r>
            <a:r>
              <a:rPr lang="pl-PL" sz="1600" dirty="0"/>
              <a:t>, rodinné domy, garáže apod.)</a:t>
            </a:r>
          </a:p>
          <a:p>
            <a:r>
              <a:rPr lang="cs-CZ" sz="1600" dirty="0"/>
              <a:t>g) prostory vojenských střelnic.</a:t>
            </a:r>
          </a:p>
        </p:txBody>
      </p:sp>
    </p:spTree>
    <p:extLst>
      <p:ext uri="{BB962C8B-B14F-4D97-AF65-F5344CB8AC3E}">
        <p14:creationId xmlns:p14="http://schemas.microsoft.com/office/powerpoint/2010/main" val="29807546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23528" y="0"/>
            <a:ext cx="8363272" cy="6858000"/>
          </a:xfrm>
        </p:spPr>
        <p:txBody>
          <a:bodyPr>
            <a:normAutofit/>
          </a:bodyPr>
          <a:lstStyle/>
          <a:p>
            <a:pPr marL="0" indent="0" algn="ctr">
              <a:buNone/>
            </a:pPr>
            <a:r>
              <a:rPr lang="cs-CZ" sz="1800" b="1" dirty="0" smtClean="0"/>
              <a:t>Ochrana</a:t>
            </a:r>
          </a:p>
          <a:p>
            <a:pPr marL="0" indent="0" algn="ctr">
              <a:buNone/>
            </a:pPr>
            <a:endParaRPr lang="cs-CZ" sz="1800" b="1" dirty="0"/>
          </a:p>
          <a:p>
            <a:pPr marL="0" indent="0">
              <a:buNone/>
            </a:pPr>
            <a:r>
              <a:rPr lang="cs-CZ" sz="1600" dirty="0" smtClean="0"/>
              <a:t>Ochrana </a:t>
            </a:r>
            <a:r>
              <a:rPr lang="cs-CZ" sz="1600" dirty="0"/>
              <a:t>životů a zdraví hasičů závisí na možném rozsahu mimořádné události a </a:t>
            </a:r>
            <a:r>
              <a:rPr lang="cs-CZ" sz="1600" dirty="0" smtClean="0"/>
              <a:t>spočívá zejména :</a:t>
            </a:r>
            <a:endParaRPr lang="cs-CZ" sz="1600" dirty="0"/>
          </a:p>
          <a:p>
            <a:r>
              <a:rPr lang="cs-CZ" sz="1600" dirty="0"/>
              <a:t>a) </a:t>
            </a:r>
            <a:r>
              <a:rPr lang="cs-CZ" sz="1600" b="1" dirty="0"/>
              <a:t>najíždění k místu zásahu a v nasazení sil a prostředků po větru a pokud možno </a:t>
            </a:r>
            <a:r>
              <a:rPr lang="cs-CZ" sz="1600" b="1" dirty="0" smtClean="0"/>
              <a:t>do kopce</a:t>
            </a:r>
            <a:r>
              <a:rPr lang="cs-CZ" sz="1600" dirty="0"/>
              <a:t>,</a:t>
            </a:r>
          </a:p>
          <a:p>
            <a:r>
              <a:rPr lang="cs-CZ" sz="1600" dirty="0"/>
              <a:t>b) </a:t>
            </a:r>
            <a:r>
              <a:rPr lang="cs-CZ" sz="1600" b="1" dirty="0"/>
              <a:t>odstavení techniky ve směru možného šíření výbuchu a otevření oken,</a:t>
            </a:r>
          </a:p>
          <a:p>
            <a:r>
              <a:rPr lang="cs-CZ" sz="1600" dirty="0"/>
              <a:t>c) </a:t>
            </a:r>
            <a:r>
              <a:rPr lang="cs-CZ" sz="1600" b="1" dirty="0"/>
              <a:t>dodržování bezpečných vzdáleností </a:t>
            </a:r>
            <a:r>
              <a:rPr lang="cs-CZ" sz="1600" dirty="0"/>
              <a:t>a vytvoření zón vyloučeného radioprovozu,</a:t>
            </a:r>
          </a:p>
          <a:p>
            <a:r>
              <a:rPr lang="cs-CZ" sz="1600" dirty="0"/>
              <a:t>d) </a:t>
            </a:r>
            <a:r>
              <a:rPr lang="cs-CZ" sz="1600" b="1" dirty="0"/>
              <a:t>včasné identifikaci přítomnosti výbušných látek </a:t>
            </a:r>
            <a:r>
              <a:rPr lang="cs-CZ" sz="1600" dirty="0"/>
              <a:t>a předmětů,</a:t>
            </a:r>
          </a:p>
          <a:p>
            <a:r>
              <a:rPr lang="cs-CZ" sz="1600" dirty="0"/>
              <a:t>e) </a:t>
            </a:r>
            <a:r>
              <a:rPr lang="cs-CZ" sz="1600" b="1" dirty="0"/>
              <a:t>zdržení se manipulace s výbušnou látkou </a:t>
            </a:r>
            <a:r>
              <a:rPr lang="cs-CZ" sz="1600" dirty="0"/>
              <a:t>nebo výbušným předmětem,</a:t>
            </a:r>
          </a:p>
          <a:p>
            <a:r>
              <a:rPr lang="cs-CZ" sz="1600" dirty="0"/>
              <a:t>f) </a:t>
            </a:r>
            <a:r>
              <a:rPr lang="cs-CZ" sz="1600" b="1" dirty="0"/>
              <a:t>ponechání volně průchozích cest k místu výskytu výbušné látky </a:t>
            </a:r>
            <a:r>
              <a:rPr lang="cs-CZ" sz="1600" dirty="0"/>
              <a:t>nebo předmětu,</a:t>
            </a:r>
          </a:p>
          <a:p>
            <a:r>
              <a:rPr lang="cs-CZ" sz="1600" dirty="0"/>
              <a:t>g) </a:t>
            </a:r>
            <a:r>
              <a:rPr lang="cs-CZ" sz="1600" b="1" dirty="0"/>
              <a:t>přechodu z požárního útoku do požární obrany </a:t>
            </a:r>
            <a:r>
              <a:rPr lang="cs-CZ" sz="1600" dirty="0"/>
              <a:t>prováděné s minimálně </a:t>
            </a:r>
            <a:r>
              <a:rPr lang="cs-CZ" sz="1600" dirty="0" smtClean="0"/>
              <a:t>nutným počtem </a:t>
            </a:r>
            <a:r>
              <a:rPr lang="cs-CZ" sz="1600" dirty="0"/>
              <a:t>nasazených hasičů a s nasazením techniky s ohledem na </a:t>
            </a:r>
            <a:r>
              <a:rPr lang="cs-CZ" sz="1600" dirty="0" smtClean="0"/>
              <a:t>charakteristická rizika</a:t>
            </a:r>
            <a:r>
              <a:rPr lang="cs-CZ" sz="1600" dirty="0"/>
              <a:t>,</a:t>
            </a:r>
          </a:p>
          <a:p>
            <a:r>
              <a:rPr lang="cs-CZ" sz="1600" dirty="0"/>
              <a:t>h) </a:t>
            </a:r>
            <a:r>
              <a:rPr lang="cs-CZ" sz="1600" b="1" dirty="0"/>
              <a:t>krytí sil a prostředků za dostatečně odolnými štíty nebo pod úrovní </a:t>
            </a:r>
            <a:r>
              <a:rPr lang="cs-CZ" sz="1600" b="1" dirty="0" smtClean="0"/>
              <a:t>terénu</a:t>
            </a:r>
            <a:r>
              <a:rPr lang="cs-CZ" sz="1600" dirty="0" smtClean="0"/>
              <a:t>, s </a:t>
            </a:r>
            <a:r>
              <a:rPr lang="cs-CZ" sz="1600" dirty="0"/>
              <a:t>dostatečným odstupem od odrazných ploch, od míst kam mohou dopadat </a:t>
            </a:r>
            <a:r>
              <a:rPr lang="cs-CZ" sz="1600" dirty="0" smtClean="0"/>
              <a:t>trosky, kde </a:t>
            </a:r>
            <a:r>
              <a:rPr lang="cs-CZ" sz="1600" dirty="0"/>
              <a:t>mohou vznikat turbulence, kam může rázová vlna zatékat, nebo kam mohou </a:t>
            </a:r>
            <a:r>
              <a:rPr lang="cs-CZ" sz="1600" dirty="0" smtClean="0"/>
              <a:t>ústit výfukové </a:t>
            </a:r>
            <a:r>
              <a:rPr lang="cs-CZ" sz="1600" dirty="0"/>
              <a:t>plochy,</a:t>
            </a:r>
          </a:p>
          <a:p>
            <a:r>
              <a:rPr lang="cs-CZ" sz="1600" dirty="0"/>
              <a:t>i) </a:t>
            </a:r>
            <a:r>
              <a:rPr lang="cs-CZ" sz="1600" b="1" dirty="0"/>
              <a:t>opuštění uzavřených a </a:t>
            </a:r>
            <a:r>
              <a:rPr lang="cs-CZ" sz="1600" b="1" dirty="0" err="1"/>
              <a:t>polouzavřených</a:t>
            </a:r>
            <a:r>
              <a:rPr lang="cs-CZ" sz="1600" b="1" dirty="0"/>
              <a:t> prostor</a:t>
            </a:r>
            <a:r>
              <a:rPr lang="cs-CZ" sz="1600" dirty="0"/>
              <a:t>,</a:t>
            </a:r>
          </a:p>
          <a:p>
            <a:r>
              <a:rPr lang="cs-CZ" sz="1600" dirty="0"/>
              <a:t>j) </a:t>
            </a:r>
            <a:r>
              <a:rPr lang="cs-CZ" sz="1600" b="1" dirty="0"/>
              <a:t>detekci jedovatých a toxických látek </a:t>
            </a:r>
            <a:r>
              <a:rPr lang="cs-CZ" sz="1600" dirty="0"/>
              <a:t>(výbušné látky i zplodin výbuchu, např. </a:t>
            </a:r>
            <a:r>
              <a:rPr lang="cs-CZ" sz="1600" dirty="0" smtClean="0"/>
              <a:t>CO, HCN</a:t>
            </a:r>
            <a:r>
              <a:rPr lang="cs-CZ" sz="1600" dirty="0"/>
              <a:t>),</a:t>
            </a:r>
          </a:p>
          <a:p>
            <a:r>
              <a:rPr lang="cs-CZ" sz="1600" dirty="0"/>
              <a:t>k) </a:t>
            </a:r>
            <a:r>
              <a:rPr lang="cs-CZ" sz="1600" b="1" dirty="0"/>
              <a:t>vyloučení kontaktu výbušné látky s dalšími chemikáliemi</a:t>
            </a:r>
            <a:r>
              <a:rPr lang="cs-CZ" sz="1600" dirty="0"/>
              <a:t>, s hasivy, příp. v </a:t>
            </a:r>
            <a:r>
              <a:rPr lang="cs-CZ" sz="1600" dirty="0" smtClean="0"/>
              <a:t>použití inertních </a:t>
            </a:r>
            <a:r>
              <a:rPr lang="cs-CZ" sz="1600" dirty="0"/>
              <a:t>hasiv,</a:t>
            </a:r>
          </a:p>
          <a:p>
            <a:r>
              <a:rPr lang="cs-CZ" sz="1600" dirty="0"/>
              <a:t>l) </a:t>
            </a:r>
            <a:r>
              <a:rPr lang="cs-CZ" sz="1600" b="1" dirty="0"/>
              <a:t>využití technických prostředků dovolujících ovládání na dálku</a:t>
            </a:r>
            <a:r>
              <a:rPr lang="cs-CZ" sz="1600" dirty="0"/>
              <a:t>,</a:t>
            </a:r>
          </a:p>
          <a:p>
            <a:r>
              <a:rPr lang="cs-CZ" sz="1600" dirty="0"/>
              <a:t>m) </a:t>
            </a:r>
            <a:r>
              <a:rPr lang="cs-CZ" sz="1600" b="1" dirty="0"/>
              <a:t>dodržení zásad bezpečnosti práce</a:t>
            </a:r>
            <a:r>
              <a:rPr lang="cs-CZ" sz="1600" dirty="0"/>
              <a:t>, spočívajících zejména ve správném jištění, </a:t>
            </a:r>
            <a:r>
              <a:rPr lang="cs-CZ" sz="1600" dirty="0" smtClean="0"/>
              <a:t>použití ochranných </a:t>
            </a:r>
            <a:r>
              <a:rPr lang="cs-CZ" sz="1600" dirty="0"/>
              <a:t>prostředků, a evidenci zasahujících příslušníků,</a:t>
            </a:r>
          </a:p>
        </p:txBody>
      </p:sp>
    </p:spTree>
    <p:extLst>
      <p:ext uri="{BB962C8B-B14F-4D97-AF65-F5344CB8AC3E}">
        <p14:creationId xmlns:p14="http://schemas.microsoft.com/office/powerpoint/2010/main" val="3047295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23528" y="0"/>
            <a:ext cx="8363272" cy="6858000"/>
          </a:xfrm>
        </p:spPr>
        <p:txBody>
          <a:bodyPr>
            <a:normAutofit lnSpcReduction="10000"/>
          </a:bodyPr>
          <a:lstStyle/>
          <a:p>
            <a:r>
              <a:rPr lang="cs-CZ" sz="1600" dirty="0"/>
              <a:t>n) </a:t>
            </a:r>
            <a:r>
              <a:rPr lang="cs-CZ" sz="1600" b="1" dirty="0"/>
              <a:t>odložení zásahu na dobu 15 minut po výbuchu</a:t>
            </a:r>
            <a:r>
              <a:rPr lang="cs-CZ" sz="1600" dirty="0"/>
              <a:t>, pokud existuje podezření, že došlo </a:t>
            </a:r>
            <a:r>
              <a:rPr lang="cs-CZ" sz="1600" dirty="0" smtClean="0"/>
              <a:t>ke vzniku </a:t>
            </a:r>
            <a:r>
              <a:rPr lang="cs-CZ" sz="1600" dirty="0"/>
              <a:t>poruch na stavebních konstrukcích, úniku nebezpečných látek, nebo že </a:t>
            </a:r>
            <a:r>
              <a:rPr lang="cs-CZ" sz="1600" dirty="0" smtClean="0"/>
              <a:t>se v </a:t>
            </a:r>
            <a:r>
              <a:rPr lang="cs-CZ" sz="1600" dirty="0"/>
              <a:t>prostoru nacházejí další výbušné látky nebo předměty,</a:t>
            </a:r>
          </a:p>
          <a:p>
            <a:r>
              <a:rPr lang="cs-CZ" sz="1600" dirty="0"/>
              <a:t>o) </a:t>
            </a:r>
            <a:r>
              <a:rPr lang="cs-CZ" sz="1600" b="1" dirty="0"/>
              <a:t>zajištění těsné součinnosti se složkami IZS,</a:t>
            </a:r>
            <a:r>
              <a:rPr lang="cs-CZ" sz="1600" dirty="0"/>
              <a:t> jejichž příslušníci nebo </a:t>
            </a:r>
            <a:r>
              <a:rPr lang="cs-CZ" sz="1600" dirty="0" smtClean="0"/>
              <a:t>zaměstnanci mohou </a:t>
            </a:r>
            <a:r>
              <a:rPr lang="cs-CZ" sz="1600" dirty="0"/>
              <a:t>poskytnout odbornou podporu a jsou oprávněni nakládat s výbušnými </a:t>
            </a:r>
            <a:r>
              <a:rPr lang="cs-CZ" sz="1600" dirty="0" smtClean="0"/>
              <a:t>látkami a </a:t>
            </a:r>
            <a:r>
              <a:rPr lang="cs-CZ" sz="1600" dirty="0"/>
              <a:t>výbušnými předměty, a dalšími subjekty (např. Armáda ČR, baňské a </a:t>
            </a:r>
            <a:r>
              <a:rPr lang="cs-CZ" sz="1600" dirty="0" smtClean="0"/>
              <a:t>stavební úřady</a:t>
            </a:r>
            <a:r>
              <a:rPr lang="cs-CZ" sz="1600" dirty="0"/>
              <a:t>), které jsou kvalifikované pro výkon dalších speciálních činností,</a:t>
            </a:r>
          </a:p>
          <a:p>
            <a:r>
              <a:rPr lang="cs-CZ" sz="1600" dirty="0"/>
              <a:t>p) </a:t>
            </a:r>
            <a:r>
              <a:rPr lang="cs-CZ" sz="1600" b="1" dirty="0"/>
              <a:t>provádění záchranných a likvidačních prací na pokyn koordinující složky IZS </a:t>
            </a:r>
            <a:r>
              <a:rPr lang="cs-CZ" sz="1600" dirty="0"/>
              <a:t>a </a:t>
            </a:r>
            <a:r>
              <a:rPr lang="cs-CZ" sz="1600" dirty="0" smtClean="0"/>
              <a:t>po soustředění </a:t>
            </a:r>
            <a:r>
              <a:rPr lang="cs-CZ" sz="1600" dirty="0"/>
              <a:t>dostatečných sil a prostředků,</a:t>
            </a:r>
          </a:p>
          <a:p>
            <a:r>
              <a:rPr lang="cs-CZ" sz="1600" dirty="0"/>
              <a:t>q) </a:t>
            </a:r>
            <a:r>
              <a:rPr lang="cs-CZ" sz="1600" b="1" dirty="0"/>
              <a:t>včasném opatření pro eliminaci rozvoje panického chování</a:t>
            </a:r>
            <a:r>
              <a:rPr lang="cs-CZ" sz="1600" dirty="0"/>
              <a:t>, např. </a:t>
            </a:r>
            <a:r>
              <a:rPr lang="cs-CZ" sz="1600" dirty="0" smtClean="0"/>
              <a:t>informováním ohrožených </a:t>
            </a:r>
            <a:r>
              <a:rPr lang="cs-CZ" sz="1600" dirty="0"/>
              <a:t>osob, volbou vhodných způsobů komunikace apod.,</a:t>
            </a:r>
          </a:p>
          <a:p>
            <a:r>
              <a:rPr lang="cs-CZ" sz="1600" dirty="0"/>
              <a:t>r) </a:t>
            </a:r>
            <a:r>
              <a:rPr lang="cs-CZ" sz="1600" b="1" dirty="0"/>
              <a:t>odpojení inženýrských sítí</a:t>
            </a:r>
            <a:r>
              <a:rPr lang="cs-CZ" sz="1600" dirty="0"/>
              <a:t>,</a:t>
            </a:r>
          </a:p>
          <a:p>
            <a:r>
              <a:rPr lang="cs-CZ" sz="1600" dirty="0"/>
              <a:t>s) </a:t>
            </a:r>
            <a:r>
              <a:rPr lang="cs-CZ" sz="1600" b="1" dirty="0"/>
              <a:t>evakuaci nebezpečných látek </a:t>
            </a:r>
            <a:r>
              <a:rPr lang="cs-CZ" sz="1600" dirty="0"/>
              <a:t>přítomných v zóně působení výbuchových účinků,</a:t>
            </a:r>
          </a:p>
          <a:p>
            <a:r>
              <a:rPr lang="cs-CZ" sz="1600" dirty="0"/>
              <a:t>t) </a:t>
            </a:r>
            <a:r>
              <a:rPr lang="cs-CZ" sz="1600" b="1" dirty="0"/>
              <a:t>vyhodnocení možné destabilizace výbušné látky </a:t>
            </a:r>
            <a:r>
              <a:rPr lang="cs-CZ" sz="1600" dirty="0"/>
              <a:t>nebo výbušného předmětu,</a:t>
            </a:r>
          </a:p>
          <a:p>
            <a:r>
              <a:rPr lang="cs-CZ" sz="1600" dirty="0"/>
              <a:t>u) </a:t>
            </a:r>
            <a:r>
              <a:rPr lang="cs-CZ" sz="1600" b="1" dirty="0"/>
              <a:t>provedení opatření k opětovné stabilizaci výbušné látky</a:t>
            </a:r>
            <a:r>
              <a:rPr lang="cs-CZ" sz="1600" dirty="0"/>
              <a:t>,</a:t>
            </a:r>
          </a:p>
          <a:p>
            <a:r>
              <a:rPr lang="cs-CZ" sz="1600" dirty="0"/>
              <a:t>v) </a:t>
            </a:r>
            <a:r>
              <a:rPr lang="cs-CZ" sz="1600" b="1" dirty="0"/>
              <a:t>vyhodnocení směru šíření rázové vlny </a:t>
            </a:r>
            <a:r>
              <a:rPr lang="cs-CZ" sz="1600" dirty="0"/>
              <a:t>a vyhodnocení možných následků </a:t>
            </a:r>
            <a:r>
              <a:rPr lang="cs-CZ" sz="1600" dirty="0" smtClean="0"/>
              <a:t>výbuchu (specifikace </a:t>
            </a:r>
            <a:r>
              <a:rPr lang="cs-CZ" sz="1600" dirty="0"/>
              <a:t>poškozených objektů a charakteru a rozsahu poruch),</a:t>
            </a:r>
          </a:p>
          <a:p>
            <a:r>
              <a:rPr lang="cs-CZ" sz="1600" dirty="0"/>
              <a:t>w) </a:t>
            </a:r>
            <a:r>
              <a:rPr lang="cs-CZ" sz="1600" b="1" dirty="0"/>
              <a:t>určení směru šíření mimořádné události</a:t>
            </a:r>
            <a:r>
              <a:rPr lang="cs-CZ" sz="1600" dirty="0"/>
              <a:t>.</a:t>
            </a:r>
          </a:p>
          <a:p>
            <a:pPr marL="0" indent="0">
              <a:buNone/>
            </a:pPr>
            <a:endParaRPr lang="cs-CZ" sz="1600" dirty="0"/>
          </a:p>
          <a:p>
            <a:pPr marL="0" indent="0">
              <a:buNone/>
            </a:pPr>
            <a:r>
              <a:rPr lang="cs-CZ" sz="1600" b="1" dirty="0" smtClean="0">
                <a:solidFill>
                  <a:srgbClr val="FF0000"/>
                </a:solidFill>
              </a:rPr>
              <a:t>Ochranné </a:t>
            </a:r>
            <a:r>
              <a:rPr lang="cs-CZ" sz="1600" b="1" dirty="0">
                <a:solidFill>
                  <a:srgbClr val="FF0000"/>
                </a:solidFill>
              </a:rPr>
              <a:t>prostředky a další zařízení jsou:</a:t>
            </a:r>
          </a:p>
          <a:p>
            <a:r>
              <a:rPr lang="cs-CZ" sz="1600" b="1" dirty="0">
                <a:solidFill>
                  <a:srgbClr val="FF0000"/>
                </a:solidFill>
              </a:rPr>
              <a:t>a) ochranné prostředky,</a:t>
            </a:r>
          </a:p>
          <a:p>
            <a:pPr marL="0" indent="0">
              <a:buNone/>
            </a:pPr>
            <a:r>
              <a:rPr lang="cs-CZ" sz="1600" b="1" dirty="0" smtClean="0">
                <a:solidFill>
                  <a:srgbClr val="FF0000"/>
                </a:solidFill>
              </a:rPr>
              <a:t>	i</a:t>
            </a:r>
            <a:r>
              <a:rPr lang="cs-CZ" sz="1600" b="1" dirty="0">
                <a:solidFill>
                  <a:srgbClr val="FF0000"/>
                </a:solidFill>
              </a:rPr>
              <a:t>) ochranné brýle,</a:t>
            </a:r>
          </a:p>
          <a:p>
            <a:pPr marL="0" indent="0">
              <a:buNone/>
            </a:pPr>
            <a:r>
              <a:rPr lang="cs-CZ" sz="1600" b="1" dirty="0" smtClean="0">
                <a:solidFill>
                  <a:srgbClr val="FF0000"/>
                </a:solidFill>
              </a:rPr>
              <a:t>	</a:t>
            </a:r>
            <a:r>
              <a:rPr lang="cs-CZ" sz="1600" b="1" dirty="0" err="1" smtClean="0">
                <a:solidFill>
                  <a:srgbClr val="FF0000"/>
                </a:solidFill>
              </a:rPr>
              <a:t>ii</a:t>
            </a:r>
            <a:r>
              <a:rPr lang="cs-CZ" sz="1600" b="1" dirty="0">
                <a:solidFill>
                  <a:srgbClr val="FF0000"/>
                </a:solidFill>
              </a:rPr>
              <a:t>) chrániče sluchu,</a:t>
            </a:r>
          </a:p>
          <a:p>
            <a:pPr marL="0" indent="0">
              <a:buNone/>
            </a:pPr>
            <a:r>
              <a:rPr lang="cs-CZ" sz="1600" b="1" dirty="0" smtClean="0">
                <a:solidFill>
                  <a:srgbClr val="FF0000"/>
                </a:solidFill>
              </a:rPr>
              <a:t>	</a:t>
            </a:r>
            <a:r>
              <a:rPr lang="cs-CZ" sz="1600" b="1" dirty="0" err="1" smtClean="0">
                <a:solidFill>
                  <a:srgbClr val="FF0000"/>
                </a:solidFill>
              </a:rPr>
              <a:t>iii</a:t>
            </a:r>
            <a:r>
              <a:rPr lang="cs-CZ" sz="1600" b="1" dirty="0">
                <a:solidFill>
                  <a:srgbClr val="FF0000"/>
                </a:solidFill>
              </a:rPr>
              <a:t>) vzduchové dýchací přístroje.</a:t>
            </a:r>
          </a:p>
          <a:p>
            <a:r>
              <a:rPr lang="cs-CZ" sz="1600" b="1" dirty="0">
                <a:solidFill>
                  <a:srgbClr val="FF0000"/>
                </a:solidFill>
              </a:rPr>
              <a:t>b) použití technických prostředků dalších složek IZS, např. </a:t>
            </a:r>
            <a:r>
              <a:rPr lang="cs-CZ" sz="1600" b="1" dirty="0" smtClean="0">
                <a:solidFill>
                  <a:srgbClr val="FF0000"/>
                </a:solidFill>
              </a:rPr>
              <a:t>pyrotechnických pokrývek</a:t>
            </a:r>
            <a:r>
              <a:rPr lang="cs-CZ" sz="1600" b="1" dirty="0">
                <a:solidFill>
                  <a:srgbClr val="FF0000"/>
                </a:solidFill>
              </a:rPr>
              <a:t>, vest a štítů</a:t>
            </a:r>
            <a:r>
              <a:rPr lang="cs-CZ" sz="1600" b="1" dirty="0" smtClean="0">
                <a:solidFill>
                  <a:srgbClr val="FF0000"/>
                </a:solidFill>
              </a:rPr>
              <a:t>. </a:t>
            </a:r>
            <a:endParaRPr lang="cs-CZ" sz="1600" b="1" dirty="0">
              <a:solidFill>
                <a:srgbClr val="FF0000"/>
              </a:solidFill>
            </a:endParaRPr>
          </a:p>
        </p:txBody>
      </p:sp>
    </p:spTree>
    <p:extLst>
      <p:ext uri="{BB962C8B-B14F-4D97-AF65-F5344CB8AC3E}">
        <p14:creationId xmlns:p14="http://schemas.microsoft.com/office/powerpoint/2010/main" val="17852256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620688"/>
          </a:xfrm>
        </p:spPr>
        <p:txBody>
          <a:bodyPr>
            <a:normAutofit fontScale="90000"/>
          </a:bodyPr>
          <a:lstStyle/>
          <a:p>
            <a:r>
              <a:rPr lang="cs-CZ" sz="2400" b="1" dirty="0"/>
              <a:t>Požáry a havárie otevřených</a:t>
            </a:r>
            <a:br>
              <a:rPr lang="cs-CZ" sz="2400" b="1" dirty="0"/>
            </a:br>
            <a:r>
              <a:rPr lang="cs-CZ" sz="2400" b="1" dirty="0"/>
              <a:t>technologických zařízení</a:t>
            </a:r>
            <a:endParaRPr lang="cs-CZ" sz="2400" dirty="0"/>
          </a:p>
        </p:txBody>
      </p:sp>
      <p:sp>
        <p:nvSpPr>
          <p:cNvPr id="3" name="Zástupný symbol pro obsah 2"/>
          <p:cNvSpPr>
            <a:spLocks noGrp="1"/>
          </p:cNvSpPr>
          <p:nvPr>
            <p:ph idx="1"/>
          </p:nvPr>
        </p:nvSpPr>
        <p:spPr>
          <a:xfrm>
            <a:off x="467544" y="620688"/>
            <a:ext cx="8219256" cy="6237312"/>
          </a:xfrm>
        </p:spPr>
        <p:txBody>
          <a:bodyPr>
            <a:normAutofit/>
          </a:bodyPr>
          <a:lstStyle/>
          <a:p>
            <a:pPr marL="0" indent="0" algn="ctr">
              <a:buNone/>
            </a:pPr>
            <a:r>
              <a:rPr lang="cs-CZ" sz="1800" b="1" dirty="0"/>
              <a:t>Charakteristika</a:t>
            </a:r>
          </a:p>
          <a:p>
            <a:pPr marL="0" indent="0">
              <a:buNone/>
            </a:pPr>
            <a:r>
              <a:rPr lang="cs-CZ" sz="1600" dirty="0" smtClean="0"/>
              <a:t>Otevřená </a:t>
            </a:r>
            <a:r>
              <a:rPr lang="cs-CZ" sz="1600" dirty="0"/>
              <a:t>technologická zařízení (dále jen „OTZ“) se používají zejména v </a:t>
            </a:r>
            <a:r>
              <a:rPr lang="cs-CZ" sz="1600" dirty="0" smtClean="0"/>
              <a:t>chemickém průmyslu </a:t>
            </a:r>
            <a:r>
              <a:rPr lang="cs-CZ" sz="1600" dirty="0"/>
              <a:t>k výrobě, zpracování a skladování různých chemických produktů. Jedná </a:t>
            </a:r>
            <a:r>
              <a:rPr lang="cs-CZ" sz="1600" dirty="0" smtClean="0"/>
              <a:t>se o </a:t>
            </a:r>
            <a:r>
              <a:rPr lang="cs-CZ" sz="1600" dirty="0"/>
              <a:t>technologická zařízení, která jsou umístěná na otevřených prostranstvích a </a:t>
            </a:r>
            <a:r>
              <a:rPr lang="cs-CZ" sz="1600" dirty="0" smtClean="0"/>
              <a:t>slouží k </a:t>
            </a:r>
            <a:r>
              <a:rPr lang="cs-CZ" sz="1600" dirty="0"/>
              <a:t>provádění složitých chemických a fyzikálních procesů</a:t>
            </a:r>
            <a:r>
              <a:rPr lang="cs-CZ" sz="1600" dirty="0" smtClean="0"/>
              <a:t>.</a:t>
            </a:r>
          </a:p>
          <a:p>
            <a:pPr marL="0" indent="0">
              <a:buNone/>
            </a:pPr>
            <a:r>
              <a:rPr lang="cs-CZ" sz="1600" dirty="0"/>
              <a:t>Podle druhu výroby se v OTZ mohou vyskytovat velká množství hořlavých látek, v </a:t>
            </a:r>
            <a:r>
              <a:rPr lang="cs-CZ" sz="1600" dirty="0" smtClean="0"/>
              <a:t>řadě případů </a:t>
            </a:r>
            <a:r>
              <a:rPr lang="cs-CZ" sz="1600" dirty="0"/>
              <a:t>při vysoké teplotě a tlaku, což při havárii způsobuje charakteristický proces </a:t>
            </a:r>
            <a:r>
              <a:rPr lang="cs-CZ" sz="1600" dirty="0" smtClean="0"/>
              <a:t>šíření požáru </a:t>
            </a:r>
            <a:r>
              <a:rPr lang="cs-CZ" sz="1600" dirty="0"/>
              <a:t>a vytváří složité podmínky pro zásah.</a:t>
            </a:r>
          </a:p>
          <a:p>
            <a:pPr marL="0" indent="0">
              <a:buNone/>
            </a:pPr>
            <a:r>
              <a:rPr lang="cs-CZ" sz="1600" dirty="0" smtClean="0"/>
              <a:t>K </a:t>
            </a:r>
            <a:r>
              <a:rPr lang="cs-CZ" sz="1600" dirty="0"/>
              <a:t>výbuchům a požárům dochází zpravidla po úniku hořlavých látek v kapalném </a:t>
            </a:r>
            <a:r>
              <a:rPr lang="cs-CZ" sz="1600" dirty="0" smtClean="0"/>
              <a:t>nebo plynném </a:t>
            </a:r>
            <a:r>
              <a:rPr lang="cs-CZ" sz="1600" dirty="0"/>
              <a:t>skupenství.</a:t>
            </a:r>
          </a:p>
          <a:p>
            <a:pPr marL="0" indent="0">
              <a:buNone/>
            </a:pPr>
            <a:r>
              <a:rPr lang="cs-CZ" sz="1600" b="1" dirty="0" smtClean="0"/>
              <a:t>Požáry </a:t>
            </a:r>
            <a:r>
              <a:rPr lang="cs-CZ" sz="1600" b="1" dirty="0"/>
              <a:t>OTZ jsou charakterizovány:</a:t>
            </a:r>
          </a:p>
          <a:p>
            <a:r>
              <a:rPr lang="cs-CZ" sz="1600" dirty="0"/>
              <a:t>a) </a:t>
            </a:r>
            <a:r>
              <a:rPr lang="cs-CZ" sz="1600" b="1" dirty="0"/>
              <a:t>vysokou rychlostí šíření požáru</a:t>
            </a:r>
            <a:r>
              <a:rPr lang="cs-CZ" sz="1600" dirty="0"/>
              <a:t>, velkou intenzitou hoření spojenou s </a:t>
            </a:r>
            <a:r>
              <a:rPr lang="cs-CZ" sz="1600" dirty="0" smtClean="0"/>
              <a:t>vývinem značného </a:t>
            </a:r>
            <a:r>
              <a:rPr lang="cs-CZ" sz="1600" dirty="0"/>
              <a:t>množství tepla a intenzivní výměnou plynů,</a:t>
            </a:r>
          </a:p>
          <a:p>
            <a:r>
              <a:rPr lang="pt-BR" sz="1600" dirty="0"/>
              <a:t>b) </a:t>
            </a:r>
            <a:r>
              <a:rPr lang="pt-BR" sz="1600" b="1" dirty="0"/>
              <a:t>velkou intenzitou sálavého tepla</a:t>
            </a:r>
            <a:r>
              <a:rPr lang="pt-BR" sz="1600" dirty="0"/>
              <a:t>,</a:t>
            </a:r>
          </a:p>
          <a:p>
            <a:r>
              <a:rPr lang="cs-CZ" sz="1600" dirty="0"/>
              <a:t>c) </a:t>
            </a:r>
            <a:r>
              <a:rPr lang="cs-CZ" sz="1600" b="1" i="1" dirty="0"/>
              <a:t>nebezpečím výbuchu </a:t>
            </a:r>
            <a:r>
              <a:rPr lang="cs-CZ" sz="1600" dirty="0"/>
              <a:t>s následným zřícením zařízení a destrukcí navazujících objektů </a:t>
            </a:r>
            <a:r>
              <a:rPr lang="cs-CZ" sz="1600" dirty="0" smtClean="0"/>
              <a:t>a technologií</a:t>
            </a:r>
            <a:r>
              <a:rPr lang="cs-CZ" sz="1600" dirty="0"/>
              <a:t>,</a:t>
            </a:r>
          </a:p>
          <a:p>
            <a:r>
              <a:rPr lang="cs-CZ" sz="1600" dirty="0"/>
              <a:t>d) </a:t>
            </a:r>
            <a:r>
              <a:rPr lang="cs-CZ" sz="1600" b="1" dirty="0"/>
              <a:t>nebezpečím rychlého zřícení nechráněných nosných konstrukcí</a:t>
            </a:r>
            <a:r>
              <a:rPr lang="cs-CZ" sz="1600" dirty="0"/>
              <a:t>,</a:t>
            </a:r>
          </a:p>
          <a:p>
            <a:r>
              <a:rPr lang="cs-CZ" sz="1600" dirty="0"/>
              <a:t>e) </a:t>
            </a:r>
            <a:r>
              <a:rPr lang="cs-CZ" sz="1600" b="1" dirty="0"/>
              <a:t>nebezpečím úniků nebezpečných látek </a:t>
            </a:r>
            <a:r>
              <a:rPr lang="cs-CZ" sz="1600" dirty="0"/>
              <a:t>(např. toxických a hořlavých) ze zařízení </a:t>
            </a:r>
            <a:r>
              <a:rPr lang="cs-CZ" sz="1600" dirty="0" smtClean="0"/>
              <a:t>a vzniku </a:t>
            </a:r>
            <a:r>
              <a:rPr lang="cs-CZ" sz="1600" dirty="0"/>
              <a:t>velkých oblaků směsí nebezpečných látek, které mohou ohrozit nejen </a:t>
            </a:r>
            <a:r>
              <a:rPr lang="cs-CZ" sz="1600" dirty="0" smtClean="0"/>
              <a:t>areál </a:t>
            </a:r>
            <a:r>
              <a:rPr lang="pl-PL" sz="1600" dirty="0" smtClean="0"/>
              <a:t>podniku</a:t>
            </a:r>
            <a:r>
              <a:rPr lang="pl-PL" sz="1600" dirty="0"/>
              <a:t>, ale i jeho okolí,</a:t>
            </a:r>
          </a:p>
          <a:p>
            <a:r>
              <a:rPr lang="cs-CZ" sz="1600" dirty="0"/>
              <a:t>f) </a:t>
            </a:r>
            <a:r>
              <a:rPr lang="cs-CZ" sz="1600" b="1" dirty="0"/>
              <a:t>nebezpečím „skokového“ přenesení požáru </a:t>
            </a:r>
            <a:r>
              <a:rPr lang="cs-CZ" sz="1600" dirty="0"/>
              <a:t>na další navazující zařízení nebo </a:t>
            </a:r>
            <a:r>
              <a:rPr lang="cs-CZ" sz="1600" dirty="0" smtClean="0"/>
              <a:t>provozy, které </a:t>
            </a:r>
            <a:r>
              <a:rPr lang="cs-CZ" sz="1600" dirty="0"/>
              <a:t>se nacházejí v blízkosti místa požáru.</a:t>
            </a:r>
          </a:p>
        </p:txBody>
      </p:sp>
    </p:spTree>
    <p:extLst>
      <p:ext uri="{BB962C8B-B14F-4D97-AF65-F5344CB8AC3E}">
        <p14:creationId xmlns:p14="http://schemas.microsoft.com/office/powerpoint/2010/main" val="22486466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23528" y="0"/>
            <a:ext cx="8363272" cy="6858000"/>
          </a:xfrm>
        </p:spPr>
        <p:txBody>
          <a:bodyPr>
            <a:normAutofit/>
          </a:bodyPr>
          <a:lstStyle/>
          <a:p>
            <a:pPr marL="0" indent="0" algn="ctr">
              <a:buNone/>
            </a:pPr>
            <a:r>
              <a:rPr lang="cs-CZ" sz="1600" b="1" dirty="0"/>
              <a:t>Úkoly a postup činnosti</a:t>
            </a:r>
          </a:p>
          <a:p>
            <a:pPr marL="0" indent="0">
              <a:buNone/>
            </a:pPr>
            <a:r>
              <a:rPr lang="cs-CZ" sz="1600" dirty="0" smtClean="0">
                <a:solidFill>
                  <a:srgbClr val="FF0000"/>
                </a:solidFill>
              </a:rPr>
              <a:t>Vzhledem </a:t>
            </a:r>
            <a:r>
              <a:rPr lang="cs-CZ" sz="1600" dirty="0">
                <a:solidFill>
                  <a:srgbClr val="FF0000"/>
                </a:solidFill>
              </a:rPr>
              <a:t>ke specifickým podmínkám rozvoje a průběhu požáru u jednotlivých OTZ </a:t>
            </a:r>
            <a:r>
              <a:rPr lang="cs-CZ" sz="1600" dirty="0" smtClean="0">
                <a:solidFill>
                  <a:srgbClr val="FF0000"/>
                </a:solidFill>
              </a:rPr>
              <a:t>není možné </a:t>
            </a:r>
            <a:r>
              <a:rPr lang="cs-CZ" sz="1600" dirty="0">
                <a:solidFill>
                  <a:srgbClr val="FF0000"/>
                </a:solidFill>
              </a:rPr>
              <a:t>stanovit jednotný postup při jejich hašení</a:t>
            </a:r>
            <a:r>
              <a:rPr lang="cs-CZ" sz="1600" dirty="0"/>
              <a:t>. V této části jsou proto uvedeny </a:t>
            </a:r>
            <a:r>
              <a:rPr lang="cs-CZ" sz="1600" dirty="0" smtClean="0"/>
              <a:t>pouze obecné </a:t>
            </a:r>
            <a:r>
              <a:rPr lang="cs-CZ" sz="1600" dirty="0"/>
              <a:t>zásady, které je možné využít při většině zásahů. </a:t>
            </a:r>
            <a:r>
              <a:rPr lang="cs-CZ" sz="1600" dirty="0">
                <a:solidFill>
                  <a:srgbClr val="FF0000"/>
                </a:solidFill>
              </a:rPr>
              <a:t>Konkrétní postup při </a:t>
            </a:r>
            <a:r>
              <a:rPr lang="cs-CZ" sz="1600" dirty="0" smtClean="0">
                <a:solidFill>
                  <a:srgbClr val="FF0000"/>
                </a:solidFill>
              </a:rPr>
              <a:t>provádění zásahu </a:t>
            </a:r>
            <a:r>
              <a:rPr lang="cs-CZ" sz="1600" dirty="0">
                <a:solidFill>
                  <a:srgbClr val="FF0000"/>
                </a:solidFill>
              </a:rPr>
              <a:t>určí velitel zásahu na základě posouzení situace na místě požáru.</a:t>
            </a:r>
          </a:p>
          <a:p>
            <a:pPr marL="0" indent="0" algn="ctr">
              <a:buNone/>
            </a:pPr>
            <a:r>
              <a:rPr lang="cs-CZ" sz="1600" b="1" dirty="0"/>
              <a:t>Příjezd sil a prostředků na místo zásahu</a:t>
            </a:r>
          </a:p>
          <a:p>
            <a:pPr marL="0" indent="0">
              <a:buNone/>
            </a:pPr>
            <a:r>
              <a:rPr lang="cs-CZ" sz="1600" b="1" dirty="0" smtClean="0"/>
              <a:t>Příjezd </a:t>
            </a:r>
            <a:r>
              <a:rPr lang="cs-CZ" sz="1600" b="1" dirty="0"/>
              <a:t>sil a prostředků na místo zásahu organizovat z návětrné strany </a:t>
            </a:r>
            <a:r>
              <a:rPr lang="cs-CZ" sz="1600" dirty="0"/>
              <a:t>s ohledem </a:t>
            </a:r>
            <a:r>
              <a:rPr lang="cs-CZ" sz="1600" dirty="0" smtClean="0"/>
              <a:t>na možnost </a:t>
            </a:r>
            <a:r>
              <a:rPr lang="cs-CZ" sz="1600" dirty="0"/>
              <a:t>úniku nebezpečných látek z poškozeného technologického zařízení nebo </a:t>
            </a:r>
            <a:r>
              <a:rPr lang="cs-CZ" sz="1600" dirty="0" smtClean="0"/>
              <a:t>šíření toxických </a:t>
            </a:r>
            <a:r>
              <a:rPr lang="cs-CZ" sz="1600" dirty="0"/>
              <a:t>zplodin hoření</a:t>
            </a:r>
            <a:r>
              <a:rPr lang="cs-CZ" sz="1600" dirty="0" smtClean="0"/>
              <a:t>.</a:t>
            </a:r>
          </a:p>
          <a:p>
            <a:pPr marL="0" indent="0">
              <a:buNone/>
            </a:pPr>
            <a:endParaRPr lang="cs-CZ" sz="1600" dirty="0"/>
          </a:p>
          <a:p>
            <a:pPr marL="0" indent="0">
              <a:buNone/>
            </a:pPr>
            <a:r>
              <a:rPr lang="cs-CZ" sz="1600" b="1" dirty="0" smtClean="0"/>
              <a:t>Umísťovat </a:t>
            </a:r>
            <a:r>
              <a:rPr lang="cs-CZ" sz="1600" b="1" dirty="0"/>
              <a:t>požární techniku v bezpečné vzdálenosti od hořícího technologického </a:t>
            </a:r>
            <a:r>
              <a:rPr lang="cs-CZ" sz="1600" b="1" dirty="0" smtClean="0"/>
              <a:t>zařízení </a:t>
            </a:r>
            <a:r>
              <a:rPr lang="cs-CZ" sz="1600" dirty="0" smtClean="0"/>
              <a:t>a </a:t>
            </a:r>
            <a:r>
              <a:rPr lang="cs-CZ" sz="1600" dirty="0"/>
              <a:t>pokud možno tak, aby nebyla ohrožena sálavým teplem nebo případnou </a:t>
            </a:r>
            <a:r>
              <a:rPr lang="cs-CZ" sz="1600" dirty="0" smtClean="0"/>
              <a:t>neočekávanou událostí </a:t>
            </a:r>
            <a:r>
              <a:rPr lang="cs-CZ" sz="1600" dirty="0"/>
              <a:t>(výbuch, výrony hořlavých a toxických látek, prudké zvýšení intenzity hoření</a:t>
            </a:r>
            <a:r>
              <a:rPr lang="cs-CZ" sz="1600" dirty="0" smtClean="0"/>
              <a:t>).V </a:t>
            </a:r>
            <a:r>
              <a:rPr lang="cs-CZ" sz="1600" dirty="0"/>
              <a:t>případě, kdy to nelze zajistit, nasazovat do ohroženého prostoru pouze nezbytně </a:t>
            </a:r>
            <a:r>
              <a:rPr lang="cs-CZ" sz="1600" dirty="0" smtClean="0"/>
              <a:t>nutné množství </a:t>
            </a:r>
            <a:r>
              <a:rPr lang="cs-CZ" sz="1600" dirty="0"/>
              <a:t>sil a prostředků.</a:t>
            </a:r>
          </a:p>
          <a:p>
            <a:pPr marL="0" indent="0">
              <a:buNone/>
            </a:pPr>
            <a:endParaRPr lang="cs-CZ" sz="1600" dirty="0"/>
          </a:p>
          <a:p>
            <a:pPr marL="0" indent="0">
              <a:buNone/>
            </a:pPr>
            <a:r>
              <a:rPr lang="cs-CZ" sz="1600" b="1" dirty="0" smtClean="0"/>
              <a:t>Při </a:t>
            </a:r>
            <a:r>
              <a:rPr lang="cs-CZ" sz="1600" b="1" dirty="0"/>
              <a:t>rozmísťování sil a prostředků na místě zásahu vždy počítat s tím, že se vývoj </a:t>
            </a:r>
            <a:r>
              <a:rPr lang="cs-CZ" sz="1600" b="1" dirty="0" smtClean="0"/>
              <a:t>situace může </a:t>
            </a:r>
            <a:r>
              <a:rPr lang="cs-CZ" sz="1600" b="1" dirty="0"/>
              <a:t>rychle a neočekávaně změnit (v krajním případě bude nutné ohrožený </a:t>
            </a:r>
            <a:r>
              <a:rPr lang="cs-CZ" sz="1600" b="1" dirty="0" smtClean="0"/>
              <a:t>prostor </a:t>
            </a:r>
            <a:r>
              <a:rPr lang="pl-PL" sz="1600" b="1" dirty="0" smtClean="0"/>
              <a:t>rychle </a:t>
            </a:r>
            <a:r>
              <a:rPr lang="pl-PL" sz="1600" b="1" dirty="0"/>
              <a:t>opustit). Dále je třeba zajistit:</a:t>
            </a:r>
          </a:p>
          <a:p>
            <a:r>
              <a:rPr lang="cs-CZ" sz="1600" dirty="0"/>
              <a:t>a) možnost průjezdu dalších vozidel,</a:t>
            </a:r>
          </a:p>
          <a:p>
            <a:r>
              <a:rPr lang="cs-CZ" sz="1600" dirty="0"/>
              <a:t>b) možnost zásobování nasazené požární techniky hasebními látkami (pěnidlo) </a:t>
            </a:r>
            <a:r>
              <a:rPr lang="cs-CZ" sz="1600" dirty="0" smtClean="0"/>
              <a:t>a provozními </a:t>
            </a:r>
            <a:r>
              <a:rPr lang="cs-CZ" sz="1600" dirty="0"/>
              <a:t>náplněmi při déle trvajícím zásahu,</a:t>
            </a:r>
          </a:p>
          <a:p>
            <a:r>
              <a:rPr lang="cs-CZ" sz="1600" dirty="0"/>
              <a:t>c) požární techniku pokud možno nestavět pod potrubní mosty a nad kanálové </a:t>
            </a:r>
            <a:r>
              <a:rPr lang="cs-CZ" sz="1600" dirty="0" smtClean="0"/>
              <a:t>šachty pro </a:t>
            </a:r>
            <a:r>
              <a:rPr lang="cs-CZ" sz="1600" dirty="0"/>
              <a:t>případ neočekávaných událostí (úniky látek z potrubí, výbuchy).</a:t>
            </a:r>
          </a:p>
          <a:p>
            <a:pPr marL="0" indent="0">
              <a:buNone/>
            </a:pPr>
            <a:r>
              <a:rPr lang="cs-CZ" sz="1600" b="1" dirty="0" smtClean="0"/>
              <a:t>Na </a:t>
            </a:r>
            <a:r>
              <a:rPr lang="cs-CZ" sz="1600" b="1" dirty="0"/>
              <a:t>místo zásahu povolávat pouze síly a prostředky, které budou přímo nasazeny </a:t>
            </a:r>
            <a:r>
              <a:rPr lang="cs-CZ" sz="1600" b="1" dirty="0" smtClean="0"/>
              <a:t>do bojového </a:t>
            </a:r>
            <a:r>
              <a:rPr lang="cs-CZ" sz="1600" b="1" dirty="0"/>
              <a:t>rozvinutí, ostatní ponechávat v týlovém prostoru.</a:t>
            </a:r>
          </a:p>
        </p:txBody>
      </p:sp>
    </p:spTree>
    <p:extLst>
      <p:ext uri="{BB962C8B-B14F-4D97-AF65-F5344CB8AC3E}">
        <p14:creationId xmlns:p14="http://schemas.microsoft.com/office/powerpoint/2010/main" val="1744821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980728"/>
          </a:xfrm>
        </p:spPr>
        <p:txBody>
          <a:bodyPr>
            <a:normAutofit/>
          </a:bodyPr>
          <a:lstStyle/>
          <a:p>
            <a:r>
              <a:rPr lang="cs-CZ" sz="2400" b="1" dirty="0"/>
              <a:t>Pořizování záznamů, poskytování informací z místa zásahu, mlčenlivost </a:t>
            </a:r>
          </a:p>
        </p:txBody>
      </p:sp>
      <p:sp>
        <p:nvSpPr>
          <p:cNvPr id="3" name="Zástupný symbol pro obsah 2"/>
          <p:cNvSpPr>
            <a:spLocks noGrp="1"/>
          </p:cNvSpPr>
          <p:nvPr>
            <p:ph idx="1"/>
          </p:nvPr>
        </p:nvSpPr>
        <p:spPr>
          <a:xfrm>
            <a:off x="467544" y="1412776"/>
            <a:ext cx="8219256" cy="5445224"/>
          </a:xfrm>
        </p:spPr>
        <p:txBody>
          <a:bodyPr>
            <a:normAutofit/>
          </a:bodyPr>
          <a:lstStyle/>
          <a:p>
            <a:pPr marL="0" indent="0" algn="ctr">
              <a:buNone/>
            </a:pPr>
            <a:r>
              <a:rPr lang="cs-CZ" sz="2000" b="1" dirty="0"/>
              <a:t>Pořizování záznamů při zásazích jednotek PO </a:t>
            </a:r>
            <a:endParaRPr lang="cs-CZ" sz="2000" b="1" dirty="0" smtClean="0"/>
          </a:p>
          <a:p>
            <a:pPr marL="0" indent="0">
              <a:buNone/>
            </a:pPr>
            <a:r>
              <a:rPr lang="cs-CZ" sz="2000" b="1" dirty="0"/>
              <a:t>1. Pořizování záznamů a ochrana osobnosti </a:t>
            </a:r>
          </a:p>
          <a:p>
            <a:pPr marL="0" indent="0">
              <a:buNone/>
            </a:pPr>
            <a:r>
              <a:rPr lang="cs-CZ" sz="2000" b="1" dirty="0"/>
              <a:t>Pořizování fotografií a videozáznamů (dále jen „záznamy“) je často spojené s právem na ochranu osobnosti člověka včetně všech jeho přirozených práv. </a:t>
            </a:r>
            <a:endParaRPr lang="cs-CZ" sz="2000" b="1" dirty="0" smtClean="0"/>
          </a:p>
          <a:p>
            <a:pPr marL="0" indent="0">
              <a:buNone/>
            </a:pPr>
            <a:r>
              <a:rPr lang="pl-PL" sz="2000" b="1" dirty="0"/>
              <a:t>Jedním z dílčích osobnostních práv, kterému se poskytuje ochrana, je právo na podobu. </a:t>
            </a:r>
            <a:endParaRPr lang="pl-PL" sz="2000" b="1" dirty="0" smtClean="0"/>
          </a:p>
          <a:p>
            <a:pPr marL="0" indent="0">
              <a:buNone/>
            </a:pPr>
            <a:r>
              <a:rPr lang="cs-CZ" sz="2000" b="1" dirty="0"/>
              <a:t> Podle § 84 občanského zákoníku je možné zachytit jakýmkoliv způsobem podobu člověka tak, aby podle zobrazení bylo možné určit jeho totožnost, jen s jeho svolením. Svolení není třeba, pokud se podobizna nebo zvukový či obrazový záznam pořídí nebo použijí k výkonu nebo ochraně jiných práv nebo právem chráněných zájmů jiných osob (§ 88 odst. 1 občanského zákoníku)2 a svolení není třeba ani v případě, když se podobizna, písemnost osobní povahy nebo zvukový či obrazový záznam pořídí nebo použijí na základě zákona k úřednímu účelu nebo v případě, že někdo veřejně vystoupí v záležitosti veřejného zájmu (§ 88 odst. 2 nového občanského zákoníku). </a:t>
            </a:r>
          </a:p>
        </p:txBody>
      </p:sp>
    </p:spTree>
    <p:extLst>
      <p:ext uri="{BB962C8B-B14F-4D97-AF65-F5344CB8AC3E}">
        <p14:creationId xmlns:p14="http://schemas.microsoft.com/office/powerpoint/2010/main" val="41485529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a:bodyPr>
          <a:lstStyle/>
          <a:p>
            <a:pPr marL="0" indent="0" algn="ctr">
              <a:buNone/>
            </a:pPr>
            <a:endParaRPr lang="cs-CZ" sz="1600" b="1" dirty="0" smtClean="0"/>
          </a:p>
          <a:p>
            <a:pPr marL="0" indent="0" algn="ctr">
              <a:buNone/>
            </a:pPr>
            <a:r>
              <a:rPr lang="cs-CZ" sz="1800" b="1" dirty="0" smtClean="0"/>
              <a:t>Průzkum</a:t>
            </a:r>
          </a:p>
          <a:p>
            <a:pPr marL="0" indent="0" algn="ctr">
              <a:buNone/>
            </a:pPr>
            <a:endParaRPr lang="cs-CZ" sz="1800" b="1" dirty="0"/>
          </a:p>
          <a:p>
            <a:pPr marL="0" indent="0">
              <a:buNone/>
            </a:pPr>
            <a:r>
              <a:rPr lang="cs-CZ" sz="1600" b="1" dirty="0" smtClean="0">
                <a:solidFill>
                  <a:srgbClr val="FF0000"/>
                </a:solidFill>
              </a:rPr>
              <a:t>Při </a:t>
            </a:r>
            <a:r>
              <a:rPr lang="cs-CZ" sz="1600" b="1" i="1" dirty="0">
                <a:solidFill>
                  <a:srgbClr val="FF0000"/>
                </a:solidFill>
              </a:rPr>
              <a:t>průzkumu </a:t>
            </a:r>
            <a:r>
              <a:rPr lang="cs-CZ" sz="1600" b="1" dirty="0">
                <a:solidFill>
                  <a:srgbClr val="FF0000"/>
                </a:solidFill>
              </a:rPr>
              <a:t>je třeba vždy zajistit kontakt s obsluhou a získat informace o </a:t>
            </a:r>
            <a:r>
              <a:rPr lang="cs-CZ" sz="1600" b="1" dirty="0" smtClean="0">
                <a:solidFill>
                  <a:srgbClr val="FF0000"/>
                </a:solidFill>
              </a:rPr>
              <a:t>rozsahu požáru</a:t>
            </a:r>
            <a:r>
              <a:rPr lang="cs-CZ" sz="1600" dirty="0"/>
              <a:t>, druhu hořící látky, možnostech šíření požáru, ohrožení osob, případně </a:t>
            </a:r>
            <a:r>
              <a:rPr lang="cs-CZ" sz="1600" dirty="0" smtClean="0"/>
              <a:t>dalších zařízení </a:t>
            </a:r>
            <a:r>
              <a:rPr lang="cs-CZ" sz="1600" dirty="0"/>
              <a:t>a provozů a o nebezpečích na místě požáru. Je třeba také využít </a:t>
            </a:r>
            <a:r>
              <a:rPr lang="cs-CZ" sz="1600" dirty="0" smtClean="0"/>
              <a:t>dokumentaci zdolávání </a:t>
            </a:r>
            <a:r>
              <a:rPr lang="cs-CZ" sz="1600" dirty="0"/>
              <a:t>požáru a havarijní plány</a:t>
            </a:r>
            <a:r>
              <a:rPr lang="cs-CZ" sz="1600" dirty="0" smtClean="0"/>
              <a:t>.</a:t>
            </a:r>
          </a:p>
          <a:p>
            <a:pPr marL="0" indent="0">
              <a:buNone/>
            </a:pPr>
            <a:endParaRPr lang="cs-CZ" sz="1600" dirty="0"/>
          </a:p>
          <a:p>
            <a:pPr marL="0" indent="0">
              <a:buNone/>
            </a:pPr>
            <a:r>
              <a:rPr lang="cs-CZ" sz="1600" dirty="0" smtClean="0">
                <a:solidFill>
                  <a:srgbClr val="FF0000"/>
                </a:solidFill>
              </a:rPr>
              <a:t>Dále </a:t>
            </a:r>
            <a:r>
              <a:rPr lang="cs-CZ" sz="1600" dirty="0">
                <a:solidFill>
                  <a:srgbClr val="FF0000"/>
                </a:solidFill>
              </a:rPr>
              <a:t>je při požáru OTZ třeba zjistit kromě obvyklých informací následující skutečnosti:</a:t>
            </a:r>
          </a:p>
          <a:p>
            <a:r>
              <a:rPr lang="cs-CZ" sz="1600" dirty="0"/>
              <a:t>a) </a:t>
            </a:r>
            <a:r>
              <a:rPr lang="cs-CZ" sz="1600" dirty="0">
                <a:solidFill>
                  <a:srgbClr val="FF0000"/>
                </a:solidFill>
              </a:rPr>
              <a:t>prověřit spuštění a funkčnost SHZ nebo jiného obdobného zařízení </a:t>
            </a:r>
            <a:r>
              <a:rPr lang="cs-CZ" sz="1600" dirty="0"/>
              <a:t>(</a:t>
            </a:r>
            <a:r>
              <a:rPr lang="cs-CZ" sz="1600" dirty="0" err="1"/>
              <a:t>inertizace</a:t>
            </a:r>
            <a:r>
              <a:rPr lang="cs-CZ" sz="1600" dirty="0" smtClean="0"/>
              <a:t>), případně </a:t>
            </a:r>
            <a:r>
              <a:rPr lang="cs-CZ" sz="1600" dirty="0"/>
              <a:t>prostředků tepelné ochrany,</a:t>
            </a:r>
          </a:p>
          <a:p>
            <a:r>
              <a:rPr lang="cs-CZ" sz="1600" dirty="0"/>
              <a:t>b) </a:t>
            </a:r>
            <a:r>
              <a:rPr lang="cs-CZ" sz="1600" dirty="0">
                <a:solidFill>
                  <a:srgbClr val="FF0000"/>
                </a:solidFill>
              </a:rPr>
              <a:t>prověřit, zda byl zastaven přítok nebezpečných a ostatních látek do prostoru </a:t>
            </a:r>
            <a:r>
              <a:rPr lang="cs-CZ" sz="1600" dirty="0" smtClean="0">
                <a:solidFill>
                  <a:srgbClr val="FF0000"/>
                </a:solidFill>
              </a:rPr>
              <a:t>hoření</a:t>
            </a:r>
            <a:r>
              <a:rPr lang="cs-CZ" sz="1600" dirty="0" smtClean="0"/>
              <a:t>, případně </a:t>
            </a:r>
            <a:r>
              <a:rPr lang="cs-CZ" sz="1600" dirty="0"/>
              <a:t>možnosti odčerpání látek nebo přepuštění látek, které by mohly při </a:t>
            </a:r>
            <a:r>
              <a:rPr lang="cs-CZ" sz="1600" dirty="0" smtClean="0"/>
              <a:t>výronu ohrozit </a:t>
            </a:r>
            <a:r>
              <a:rPr lang="cs-CZ" sz="1600" dirty="0"/>
              <a:t>obsluhu i zasahující hasiče a posoudit možnosti jejich ochrany </a:t>
            </a:r>
            <a:r>
              <a:rPr lang="cs-CZ" sz="1600" dirty="0" smtClean="0"/>
              <a:t>případně evakuace </a:t>
            </a:r>
            <a:r>
              <a:rPr lang="cs-CZ" sz="1600" dirty="0"/>
              <a:t>z ohroženého prostoru</a:t>
            </a:r>
            <a:r>
              <a:rPr lang="cs-CZ" sz="1600" dirty="0" smtClean="0"/>
              <a:t>,</a:t>
            </a:r>
          </a:p>
          <a:p>
            <a:r>
              <a:rPr lang="cs-CZ" sz="1600" dirty="0"/>
              <a:t>c) </a:t>
            </a:r>
            <a:r>
              <a:rPr lang="cs-CZ" sz="1600" dirty="0">
                <a:solidFill>
                  <a:srgbClr val="FF0000"/>
                </a:solidFill>
              </a:rPr>
              <a:t>jsou-li v předpokládaném směru šíření požáru nebezpečné látky nebo zařízení</a:t>
            </a:r>
            <a:r>
              <a:rPr lang="cs-CZ" sz="1600" dirty="0"/>
              <a:t>, </a:t>
            </a:r>
            <a:r>
              <a:rPr lang="cs-CZ" sz="1600" dirty="0" smtClean="0"/>
              <a:t>která vlivem </a:t>
            </a:r>
            <a:r>
              <a:rPr lang="cs-CZ" sz="1600" dirty="0"/>
              <a:t>zvýšené teploty mohou být uvedena do havarijního stavu (výbuch, </a:t>
            </a:r>
            <a:r>
              <a:rPr lang="cs-CZ" sz="1600" dirty="0" smtClean="0"/>
              <a:t>únik nebezpečné </a:t>
            </a:r>
            <a:r>
              <a:rPr lang="cs-CZ" sz="1600" dirty="0"/>
              <a:t>látky),</a:t>
            </a:r>
          </a:p>
          <a:p>
            <a:r>
              <a:rPr lang="cs-CZ" sz="1600" dirty="0"/>
              <a:t>d) </a:t>
            </a:r>
            <a:r>
              <a:rPr lang="cs-CZ" sz="1600" dirty="0">
                <a:solidFill>
                  <a:srgbClr val="FF0000"/>
                </a:solidFill>
              </a:rPr>
              <a:t>nebezpečí rozšíření požáru na navazující technologické zařízení </a:t>
            </a:r>
            <a:r>
              <a:rPr lang="cs-CZ" sz="1600" dirty="0"/>
              <a:t>a sousední </a:t>
            </a:r>
            <a:r>
              <a:rPr lang="cs-CZ" sz="1600" dirty="0" smtClean="0"/>
              <a:t>provozy, případně </a:t>
            </a:r>
            <a:r>
              <a:rPr lang="cs-CZ" sz="1600" dirty="0"/>
              <a:t>zda hrozí nebezpečí i pro okolí, včetně dopravy a možnosti její regulace,</a:t>
            </a:r>
          </a:p>
          <a:p>
            <a:r>
              <a:rPr lang="cs-CZ" sz="1600" dirty="0"/>
              <a:t>e) </a:t>
            </a:r>
            <a:r>
              <a:rPr lang="cs-CZ" sz="1600" dirty="0">
                <a:solidFill>
                  <a:srgbClr val="FF0000"/>
                </a:solidFill>
              </a:rPr>
              <a:t>posoudit nutnost průběžně informovat obyvatele v okolí OTZ o situaci </a:t>
            </a:r>
            <a:r>
              <a:rPr lang="cs-CZ" sz="1600" dirty="0"/>
              <a:t>a předejít </a:t>
            </a:r>
            <a:r>
              <a:rPr lang="cs-CZ" sz="1600" dirty="0" smtClean="0"/>
              <a:t>tak možné </a:t>
            </a:r>
            <a:r>
              <a:rPr lang="cs-CZ" sz="1600" dirty="0"/>
              <a:t>panice (</a:t>
            </a:r>
            <a:r>
              <a:rPr lang="cs-CZ" sz="1600" i="1" dirty="0"/>
              <a:t>práce se sdělovacími prostředky</a:t>
            </a:r>
            <a:r>
              <a:rPr lang="cs-CZ" sz="1600" dirty="0"/>
              <a:t>), případně posoudit nutnost </a:t>
            </a:r>
            <a:r>
              <a:rPr lang="cs-CZ" sz="1600" dirty="0" smtClean="0"/>
              <a:t>varování nebo </a:t>
            </a:r>
            <a:r>
              <a:rPr lang="cs-CZ" sz="1600" dirty="0"/>
              <a:t>dalších opatření pro ochranu obyvatel</a:t>
            </a:r>
            <a:r>
              <a:rPr lang="cs-CZ" sz="1600" i="1" dirty="0" smtClean="0"/>
              <a:t>.</a:t>
            </a:r>
          </a:p>
          <a:p>
            <a:endParaRPr lang="cs-CZ" sz="1600" dirty="0"/>
          </a:p>
        </p:txBody>
      </p:sp>
    </p:spTree>
    <p:extLst>
      <p:ext uri="{BB962C8B-B14F-4D97-AF65-F5344CB8AC3E}">
        <p14:creationId xmlns:p14="http://schemas.microsoft.com/office/powerpoint/2010/main" val="34103987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23528" y="0"/>
            <a:ext cx="8363272" cy="6858000"/>
          </a:xfrm>
        </p:spPr>
        <p:txBody>
          <a:bodyPr>
            <a:normAutofit/>
          </a:bodyPr>
          <a:lstStyle/>
          <a:p>
            <a:pPr marL="0" indent="0" algn="ctr">
              <a:buNone/>
            </a:pPr>
            <a:r>
              <a:rPr lang="cs-CZ" sz="1800" b="1" dirty="0"/>
              <a:t>Lokalizace a likvidace požáru</a:t>
            </a:r>
          </a:p>
          <a:p>
            <a:pPr marL="0" indent="0">
              <a:buNone/>
            </a:pPr>
            <a:r>
              <a:rPr lang="cs-CZ" sz="1600" b="1" dirty="0" smtClean="0"/>
              <a:t>K </a:t>
            </a:r>
            <a:r>
              <a:rPr lang="cs-CZ" sz="1600" b="1" dirty="0"/>
              <a:t>lokalizaci a likvidaci požáru zajistit spolupráci a koordinovaný postup </a:t>
            </a:r>
            <a:r>
              <a:rPr lang="cs-CZ" sz="1600" b="1" dirty="0" smtClean="0"/>
              <a:t>jednotek s </a:t>
            </a:r>
            <a:r>
              <a:rPr lang="cs-CZ" sz="1600" b="1" dirty="0"/>
              <a:t>obsluhou zařízení, odpovědnými pracovníky provozu a specialisty podniku při:</a:t>
            </a:r>
          </a:p>
          <a:p>
            <a:r>
              <a:rPr lang="cs-CZ" sz="1600" dirty="0"/>
              <a:t>a) </a:t>
            </a:r>
            <a:r>
              <a:rPr lang="cs-CZ" sz="1600" b="1" dirty="0"/>
              <a:t>určení zón s charakteristickým nebezpečím </a:t>
            </a:r>
            <a:r>
              <a:rPr lang="cs-CZ" sz="1600" dirty="0"/>
              <a:t>a stanovení příslušného stupně </a:t>
            </a:r>
            <a:r>
              <a:rPr lang="cs-CZ" sz="1600" dirty="0" smtClean="0"/>
              <a:t>ochrany pro </a:t>
            </a:r>
            <a:r>
              <a:rPr lang="cs-CZ" sz="1600" dirty="0"/>
              <a:t>zasahující hasiče,</a:t>
            </a:r>
          </a:p>
          <a:p>
            <a:r>
              <a:rPr lang="cs-CZ" sz="1600" dirty="0"/>
              <a:t>b) </a:t>
            </a:r>
            <a:r>
              <a:rPr lang="cs-CZ" sz="1600" b="1" dirty="0"/>
              <a:t>záchraně nebo evakuaci osob</a:t>
            </a:r>
            <a:r>
              <a:rPr lang="cs-CZ" sz="1600" dirty="0"/>
              <a:t>,</a:t>
            </a:r>
          </a:p>
          <a:p>
            <a:r>
              <a:rPr lang="cs-CZ" sz="1600" dirty="0"/>
              <a:t>c) </a:t>
            </a:r>
            <a:r>
              <a:rPr lang="cs-CZ" sz="1600" b="1" dirty="0"/>
              <a:t>zastavení přítoku nebezpečných a ostatních látek do prostoru hoření</a:t>
            </a:r>
            <a:r>
              <a:rPr lang="cs-CZ" sz="1600" dirty="0"/>
              <a:t>, </a:t>
            </a:r>
            <a:r>
              <a:rPr lang="cs-CZ" sz="1600" dirty="0" smtClean="0"/>
              <a:t>případně možnosti </a:t>
            </a:r>
            <a:r>
              <a:rPr lang="cs-CZ" sz="1600" dirty="0"/>
              <a:t>odčerpání látek, přepuštění hořlavin, </a:t>
            </a:r>
            <a:r>
              <a:rPr lang="cs-CZ" sz="1600" dirty="0" err="1"/>
              <a:t>inertizaci</a:t>
            </a:r>
            <a:r>
              <a:rPr lang="cs-CZ" sz="1600" dirty="0"/>
              <a:t> a v případě </a:t>
            </a:r>
            <a:r>
              <a:rPr lang="cs-CZ" sz="1600" dirty="0" smtClean="0"/>
              <a:t>potřeby odstavení </a:t>
            </a:r>
            <a:r>
              <a:rPr lang="cs-CZ" sz="1600" dirty="0"/>
              <a:t>ohrožených technologií,</a:t>
            </a:r>
          </a:p>
          <a:p>
            <a:r>
              <a:rPr lang="cs-CZ" sz="1600" dirty="0"/>
              <a:t>d) </a:t>
            </a:r>
            <a:r>
              <a:rPr lang="cs-CZ" sz="1600" b="1" dirty="0"/>
              <a:t>zvolit účinnou a dostupnou hasební látku v potřebném množství</a:t>
            </a:r>
            <a:r>
              <a:rPr lang="cs-CZ" sz="1600" dirty="0"/>
              <a:t> a určit intenzitu </a:t>
            </a:r>
            <a:r>
              <a:rPr lang="cs-CZ" sz="1600" dirty="0" smtClean="0"/>
              <a:t>její dodávky </a:t>
            </a:r>
            <a:r>
              <a:rPr lang="cs-CZ" sz="1600" dirty="0"/>
              <a:t>a optimální způsob aplikace,</a:t>
            </a:r>
          </a:p>
          <a:p>
            <a:r>
              <a:rPr lang="cs-CZ" sz="1600" dirty="0"/>
              <a:t>e) </a:t>
            </a:r>
            <a:r>
              <a:rPr lang="cs-CZ" sz="1600" b="1" dirty="0"/>
              <a:t>provést prognózu vývoje požáru</a:t>
            </a:r>
            <a:r>
              <a:rPr lang="cs-CZ" sz="1600" dirty="0"/>
              <a:t> s ohledem na možnosti dalšího gradování, </a:t>
            </a:r>
            <a:r>
              <a:rPr lang="cs-CZ" sz="1600" dirty="0" smtClean="0"/>
              <a:t>včas přijmout </a:t>
            </a:r>
            <a:r>
              <a:rPr lang="cs-CZ" sz="1600" dirty="0"/>
              <a:t>potřebná preventivní opatření, vyrozumět určené orgány a instituce,</a:t>
            </a:r>
          </a:p>
          <a:p>
            <a:r>
              <a:rPr lang="cs-CZ" sz="1600" dirty="0"/>
              <a:t>f) </a:t>
            </a:r>
            <a:r>
              <a:rPr lang="cs-CZ" sz="1600" b="1" dirty="0"/>
              <a:t>posoudit vedlejší účinky zásahu na okolí </a:t>
            </a:r>
            <a:r>
              <a:rPr lang="cs-CZ" sz="1600" dirty="0"/>
              <a:t>(hasiva, vyplavení nebezpečných </a:t>
            </a:r>
            <a:r>
              <a:rPr lang="cs-CZ" sz="1600" dirty="0" smtClean="0"/>
              <a:t>látek, přetečení </a:t>
            </a:r>
            <a:r>
              <a:rPr lang="cs-CZ" sz="1600" dirty="0"/>
              <a:t>záchytných a havarijních jímek).</a:t>
            </a:r>
          </a:p>
          <a:p>
            <a:pPr marL="0" indent="0">
              <a:buNone/>
            </a:pPr>
            <a:r>
              <a:rPr lang="cs-CZ" sz="1600" dirty="0" smtClean="0">
                <a:solidFill>
                  <a:srgbClr val="0070C0"/>
                </a:solidFill>
              </a:rPr>
              <a:t>Organizovat </a:t>
            </a:r>
            <a:r>
              <a:rPr lang="cs-CZ" sz="1600" dirty="0">
                <a:solidFill>
                  <a:srgbClr val="0070C0"/>
                </a:solidFill>
              </a:rPr>
              <a:t>ochlazování technologického zařízení a k tomu využívat především </a:t>
            </a:r>
            <a:r>
              <a:rPr lang="cs-CZ" sz="1600" dirty="0" smtClean="0">
                <a:solidFill>
                  <a:srgbClr val="0070C0"/>
                </a:solidFill>
              </a:rPr>
              <a:t>stabilní prostředky</a:t>
            </a:r>
            <a:r>
              <a:rPr lang="cs-CZ" sz="1600" dirty="0">
                <a:solidFill>
                  <a:srgbClr val="0070C0"/>
                </a:solidFill>
              </a:rPr>
              <a:t>, případně nasadit na ochlazování potřebné síly a prostředky. Ochlazování </a:t>
            </a:r>
            <a:r>
              <a:rPr lang="cs-CZ" sz="1600" dirty="0" smtClean="0">
                <a:solidFill>
                  <a:srgbClr val="0070C0"/>
                </a:solidFill>
              </a:rPr>
              <a:t>je nutné </a:t>
            </a:r>
            <a:r>
              <a:rPr lang="cs-CZ" sz="1600" dirty="0">
                <a:solidFill>
                  <a:srgbClr val="0070C0"/>
                </a:solidFill>
              </a:rPr>
              <a:t>provádět v tomto pořadí:</a:t>
            </a:r>
          </a:p>
          <a:p>
            <a:r>
              <a:rPr lang="cs-CZ" sz="1600" dirty="0">
                <a:solidFill>
                  <a:srgbClr val="0070C0"/>
                </a:solidFill>
              </a:rPr>
              <a:t>a) nosné konstrukce přímo vystavené působení požáru,</a:t>
            </a:r>
          </a:p>
          <a:p>
            <a:r>
              <a:rPr lang="cs-CZ" sz="1600" dirty="0">
                <a:solidFill>
                  <a:srgbClr val="0070C0"/>
                </a:solidFill>
              </a:rPr>
              <a:t>b) zařízení, u kterých hrozí nebezpečí výbuchu,</a:t>
            </a:r>
          </a:p>
          <a:p>
            <a:r>
              <a:rPr lang="pl-PL" sz="1600" dirty="0">
                <a:solidFill>
                  <a:srgbClr val="0070C0"/>
                </a:solidFill>
              </a:rPr>
              <a:t>c) zařízení pracující pod tlakem,</a:t>
            </a:r>
          </a:p>
          <a:p>
            <a:r>
              <a:rPr lang="cs-CZ" sz="1600" dirty="0">
                <a:solidFill>
                  <a:srgbClr val="0070C0"/>
                </a:solidFill>
              </a:rPr>
              <a:t>d) zařízení, která obsahují toxické látky, které by při úniku mohly ohrozit obsluhu </a:t>
            </a:r>
            <a:r>
              <a:rPr lang="cs-CZ" sz="1600" dirty="0" smtClean="0">
                <a:solidFill>
                  <a:srgbClr val="0070C0"/>
                </a:solidFill>
              </a:rPr>
              <a:t>nebo zasahující </a:t>
            </a:r>
            <a:r>
              <a:rPr lang="cs-CZ" sz="1600" dirty="0">
                <a:solidFill>
                  <a:srgbClr val="0070C0"/>
                </a:solidFill>
              </a:rPr>
              <a:t>hasiče.</a:t>
            </a:r>
          </a:p>
          <a:p>
            <a:pPr marL="0" indent="0">
              <a:buNone/>
            </a:pPr>
            <a:r>
              <a:rPr lang="cs-CZ" sz="1600" b="1" dirty="0" smtClean="0">
                <a:solidFill>
                  <a:srgbClr val="FF0000"/>
                </a:solidFill>
              </a:rPr>
              <a:t>Do </a:t>
            </a:r>
            <a:r>
              <a:rPr lang="cs-CZ" sz="1600" b="1">
                <a:solidFill>
                  <a:srgbClr val="FF0000"/>
                </a:solidFill>
              </a:rPr>
              <a:t>soustředění </a:t>
            </a:r>
            <a:r>
              <a:rPr lang="cs-CZ" sz="1600" b="1" smtClean="0">
                <a:solidFill>
                  <a:srgbClr val="FF0000"/>
                </a:solidFill>
              </a:rPr>
              <a:t>potřebného </a:t>
            </a:r>
            <a:r>
              <a:rPr lang="cs-CZ" sz="1600" b="1" dirty="0">
                <a:solidFill>
                  <a:srgbClr val="FF0000"/>
                </a:solidFill>
              </a:rPr>
              <a:t>množství sil a prostředků provádět </a:t>
            </a:r>
            <a:r>
              <a:rPr lang="cs-CZ" sz="1600" b="1" i="1" dirty="0">
                <a:solidFill>
                  <a:srgbClr val="FF0000"/>
                </a:solidFill>
              </a:rPr>
              <a:t>požární obranu</a:t>
            </a:r>
            <a:r>
              <a:rPr lang="cs-CZ" sz="1600" b="1" dirty="0">
                <a:solidFill>
                  <a:srgbClr val="FF0000"/>
                </a:solidFill>
              </a:rPr>
              <a:t>.</a:t>
            </a:r>
          </a:p>
        </p:txBody>
      </p:sp>
    </p:spTree>
    <p:extLst>
      <p:ext uri="{BB962C8B-B14F-4D97-AF65-F5344CB8AC3E}">
        <p14:creationId xmlns:p14="http://schemas.microsoft.com/office/powerpoint/2010/main" val="40857549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23528" y="0"/>
            <a:ext cx="8363272" cy="6858000"/>
          </a:xfrm>
        </p:spPr>
        <p:txBody>
          <a:bodyPr>
            <a:normAutofit/>
          </a:bodyPr>
          <a:lstStyle/>
          <a:p>
            <a:pPr marL="0" indent="0">
              <a:buNone/>
            </a:pPr>
            <a:endParaRPr lang="cs-CZ" sz="1600" dirty="0" smtClean="0"/>
          </a:p>
          <a:p>
            <a:pPr marL="0" indent="0">
              <a:buNone/>
            </a:pPr>
            <a:endParaRPr lang="cs-CZ" sz="1600" dirty="0"/>
          </a:p>
          <a:p>
            <a:pPr marL="0" indent="0" algn="ctr">
              <a:buNone/>
            </a:pPr>
            <a:r>
              <a:rPr lang="cs-CZ" sz="1800" b="1" dirty="0"/>
              <a:t>Očekávané zvláštnosti</a:t>
            </a:r>
          </a:p>
          <a:p>
            <a:pPr marL="0" indent="0">
              <a:buNone/>
            </a:pPr>
            <a:endParaRPr lang="cs-CZ" sz="1600" dirty="0"/>
          </a:p>
          <a:p>
            <a:pPr marL="0" indent="0">
              <a:buNone/>
            </a:pPr>
            <a:r>
              <a:rPr lang="cs-CZ" sz="1600" dirty="0" smtClean="0"/>
              <a:t>Při </a:t>
            </a:r>
            <a:r>
              <a:rPr lang="cs-CZ" sz="1600" dirty="0"/>
              <a:t>požárech a haváriích OTZ je nutno počítat s následujícími komplikacemi:</a:t>
            </a:r>
          </a:p>
          <a:p>
            <a:r>
              <a:rPr lang="cs-CZ" sz="1600" dirty="0"/>
              <a:t>a) </a:t>
            </a:r>
            <a:r>
              <a:rPr lang="cs-CZ" sz="1600" b="1" dirty="0"/>
              <a:t>nedostatečná nebo chybějící spolupráce obsluhy technologického </a:t>
            </a:r>
            <a:r>
              <a:rPr lang="cs-CZ" sz="1600" b="1" dirty="0" smtClean="0"/>
              <a:t>zařízení s </a:t>
            </a:r>
            <a:r>
              <a:rPr lang="cs-CZ" sz="1600" b="1" dirty="0"/>
              <a:t>jednotkami</a:t>
            </a:r>
            <a:r>
              <a:rPr lang="cs-CZ" sz="1600" dirty="0"/>
              <a:t>. K této situaci dochází zejména v úvodní fázi zásahu, kdy </a:t>
            </a:r>
            <a:r>
              <a:rPr lang="cs-CZ" sz="1600" dirty="0" smtClean="0"/>
              <a:t>nutnost provedení </a:t>
            </a:r>
            <a:r>
              <a:rPr lang="cs-CZ" sz="1600" dirty="0"/>
              <a:t>nezbytných opatření při havarijním odstavování technologického </a:t>
            </a:r>
            <a:r>
              <a:rPr lang="cs-CZ" sz="1600" dirty="0" smtClean="0"/>
              <a:t>zařízení vždy </a:t>
            </a:r>
            <a:r>
              <a:rPr lang="cs-CZ" sz="1600" dirty="0"/>
              <a:t>koliduje s potřebou velitele zásahu získat potřebné informace a </a:t>
            </a:r>
            <a:r>
              <a:rPr lang="cs-CZ" sz="1600" dirty="0" smtClean="0"/>
              <a:t>koordinovat postup </a:t>
            </a:r>
            <a:r>
              <a:rPr lang="cs-CZ" sz="1600" dirty="0"/>
              <a:t>obsluhy a jednotek. V některých případech také na zaměstnance </a:t>
            </a:r>
            <a:r>
              <a:rPr lang="cs-CZ" sz="1600" dirty="0" smtClean="0"/>
              <a:t>negativně působí </a:t>
            </a:r>
            <a:r>
              <a:rPr lang="cs-CZ" sz="1600" dirty="0"/>
              <a:t>psychické zatížení vyvolané mimořádnou událostí,</a:t>
            </a:r>
          </a:p>
          <a:p>
            <a:r>
              <a:rPr lang="cs-CZ" sz="1600" dirty="0"/>
              <a:t>b) </a:t>
            </a:r>
            <a:r>
              <a:rPr lang="cs-CZ" sz="1600" b="1" dirty="0"/>
              <a:t>nedostatečné znalosti jednotek o provozu a technologickém zařízení</a:t>
            </a:r>
            <a:r>
              <a:rPr lang="cs-CZ" sz="1600" dirty="0"/>
              <a:t>,</a:t>
            </a:r>
          </a:p>
          <a:p>
            <a:r>
              <a:rPr lang="cs-CZ" sz="1600" dirty="0"/>
              <a:t>c) </a:t>
            </a:r>
            <a:r>
              <a:rPr lang="cs-CZ" sz="1600" b="1" dirty="0"/>
              <a:t>překročení kapacity záchytných a havarijních jímek</a:t>
            </a:r>
            <a:r>
              <a:rPr lang="cs-CZ" sz="1600" dirty="0"/>
              <a:t>, po zaplnění těchto jímek </a:t>
            </a:r>
            <a:r>
              <a:rPr lang="cs-CZ" sz="1600" dirty="0" smtClean="0"/>
              <a:t>dochází k </a:t>
            </a:r>
            <a:r>
              <a:rPr lang="cs-CZ" sz="1600" dirty="0"/>
              <a:t>roztékání hasební látky do okolí OTZ a k tvoření velkých louží použité </a:t>
            </a:r>
            <a:r>
              <a:rPr lang="cs-CZ" sz="1600" dirty="0" smtClean="0"/>
              <a:t>hasební látky</a:t>
            </a:r>
            <a:r>
              <a:rPr lang="cs-CZ" sz="1600" dirty="0"/>
              <a:t>, která je kontaminovaná látkami uniklými z technologického zařízení. </a:t>
            </a:r>
            <a:r>
              <a:rPr lang="cs-CZ" sz="1600" dirty="0" smtClean="0"/>
              <a:t>Může dojít </a:t>
            </a:r>
            <a:r>
              <a:rPr lang="cs-CZ" sz="1600" dirty="0"/>
              <a:t>k rozšíření požáru, resp. zvětšování jeho plochy,</a:t>
            </a:r>
          </a:p>
          <a:p>
            <a:r>
              <a:rPr lang="cs-CZ" sz="1600" dirty="0"/>
              <a:t>d) </a:t>
            </a:r>
            <a:r>
              <a:rPr lang="cs-CZ" sz="1600" b="1" dirty="0"/>
              <a:t>hrozí znečištění životního prostředí </a:t>
            </a:r>
            <a:r>
              <a:rPr lang="cs-CZ" sz="1600" dirty="0"/>
              <a:t>únikem znečištěné vody do </a:t>
            </a:r>
            <a:r>
              <a:rPr lang="cs-CZ" sz="1600" dirty="0" smtClean="0"/>
              <a:t>kanalizace, podzemních </a:t>
            </a:r>
            <a:r>
              <a:rPr lang="cs-CZ" sz="1600" dirty="0"/>
              <a:t>nebo povrchových vod,</a:t>
            </a:r>
          </a:p>
          <a:p>
            <a:r>
              <a:rPr lang="cs-CZ" sz="1600" dirty="0"/>
              <a:t>e) </a:t>
            </a:r>
            <a:r>
              <a:rPr lang="cs-CZ" sz="1600" b="1" dirty="0"/>
              <a:t>velké nároky na síly a prostředky</a:t>
            </a:r>
            <a:r>
              <a:rPr lang="cs-CZ" sz="1600" dirty="0"/>
              <a:t>, stravování, pohonné hmoty a hasiva </a:t>
            </a:r>
            <a:r>
              <a:rPr lang="cs-CZ" sz="1600" dirty="0" smtClean="0"/>
              <a:t>při dlouhotrvajícím </a:t>
            </a:r>
            <a:r>
              <a:rPr lang="cs-CZ" sz="1600" dirty="0"/>
              <a:t>zásahu, zvýšená poruchovost požární techniky.</a:t>
            </a:r>
            <a:endParaRPr lang="cs-CZ" sz="1600" dirty="0"/>
          </a:p>
        </p:txBody>
      </p:sp>
    </p:spTree>
    <p:extLst>
      <p:ext uri="{BB962C8B-B14F-4D97-AF65-F5344CB8AC3E}">
        <p14:creationId xmlns:p14="http://schemas.microsoft.com/office/powerpoint/2010/main" val="14002965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91264" cy="692696"/>
          </a:xfrm>
        </p:spPr>
        <p:txBody>
          <a:bodyPr>
            <a:normAutofit/>
          </a:bodyPr>
          <a:lstStyle/>
          <a:p>
            <a:r>
              <a:rPr lang="cs-CZ" sz="2400" b="1" dirty="0"/>
              <a:t>Požáry skládek tuhých odpadů</a:t>
            </a:r>
            <a:endParaRPr lang="cs-CZ" sz="2400" dirty="0"/>
          </a:p>
        </p:txBody>
      </p:sp>
      <p:sp>
        <p:nvSpPr>
          <p:cNvPr id="3" name="Zástupný symbol pro obsah 2"/>
          <p:cNvSpPr>
            <a:spLocks noGrp="1"/>
          </p:cNvSpPr>
          <p:nvPr>
            <p:ph idx="1"/>
          </p:nvPr>
        </p:nvSpPr>
        <p:spPr>
          <a:xfrm>
            <a:off x="395536" y="692696"/>
            <a:ext cx="8352928" cy="6165304"/>
          </a:xfrm>
        </p:spPr>
        <p:txBody>
          <a:bodyPr>
            <a:normAutofit fontScale="92500" lnSpcReduction="20000"/>
          </a:bodyPr>
          <a:lstStyle/>
          <a:p>
            <a:pPr marL="0" indent="0" algn="ctr">
              <a:buNone/>
            </a:pPr>
            <a:r>
              <a:rPr lang="cs-CZ" sz="1600" b="1" dirty="0"/>
              <a:t>Charakteristika</a:t>
            </a:r>
            <a:endParaRPr lang="cs-CZ" sz="1600" b="1" i="1" dirty="0" smtClean="0"/>
          </a:p>
          <a:p>
            <a:pPr marL="0" indent="0">
              <a:buNone/>
            </a:pPr>
            <a:r>
              <a:rPr lang="cs-CZ" sz="1600" b="1" i="1" dirty="0" smtClean="0"/>
              <a:t>Odpad </a:t>
            </a:r>
            <a:r>
              <a:rPr lang="cs-CZ" sz="1600" b="1" i="1" dirty="0"/>
              <a:t>je každá movitá věc, které se osoba zbavuje nebo má úmysl nebo povinnost se </a:t>
            </a:r>
            <a:r>
              <a:rPr lang="cs-CZ" sz="1600" b="1" i="1" dirty="0" smtClean="0"/>
              <a:t>jí zbavit.</a:t>
            </a:r>
          </a:p>
          <a:p>
            <a:pPr marL="0" indent="0">
              <a:buNone/>
            </a:pPr>
            <a:r>
              <a:rPr lang="cs-CZ" sz="1600" dirty="0"/>
              <a:t>Nebezpečný odpad je odpad, který má zpravidla jednu nebo více </a:t>
            </a:r>
            <a:r>
              <a:rPr lang="cs-CZ" sz="1600" dirty="0" smtClean="0"/>
              <a:t>nebezpečných vlastností</a:t>
            </a:r>
            <a:r>
              <a:rPr lang="cs-CZ" sz="1600" dirty="0"/>
              <a:t>:</a:t>
            </a:r>
          </a:p>
          <a:p>
            <a:r>
              <a:rPr lang="cs-CZ" sz="1600" dirty="0"/>
              <a:t>a) výbušnost,</a:t>
            </a:r>
          </a:p>
          <a:p>
            <a:r>
              <a:rPr lang="cs-CZ" sz="1600" dirty="0"/>
              <a:t>b) hořlavost,</a:t>
            </a:r>
          </a:p>
          <a:p>
            <a:r>
              <a:rPr lang="cs-CZ" sz="1600" dirty="0"/>
              <a:t>c) oxidační schopnost,</a:t>
            </a:r>
          </a:p>
          <a:p>
            <a:r>
              <a:rPr lang="cs-CZ" sz="1600" dirty="0"/>
              <a:t>d) tepelná nestálost organických peroxidů,</a:t>
            </a:r>
          </a:p>
          <a:p>
            <a:r>
              <a:rPr lang="cs-CZ" sz="1600" dirty="0"/>
              <a:t>e) schopnost odpadů uvolňovat při styku se vzduchem nebo vodou jedovaté plyny,</a:t>
            </a:r>
          </a:p>
          <a:p>
            <a:r>
              <a:rPr lang="cs-CZ" sz="1600" dirty="0"/>
              <a:t>f) </a:t>
            </a:r>
            <a:r>
              <a:rPr lang="cs-CZ" sz="1600" dirty="0" err="1"/>
              <a:t>ekotoxicita</a:t>
            </a:r>
            <a:r>
              <a:rPr lang="cs-CZ" sz="1600" dirty="0"/>
              <a:t>,</a:t>
            </a:r>
          </a:p>
          <a:p>
            <a:r>
              <a:rPr lang="cs-CZ" sz="1600" dirty="0"/>
              <a:t>g) následná nebezpečnost,</a:t>
            </a:r>
          </a:p>
          <a:p>
            <a:r>
              <a:rPr lang="cs-CZ" sz="1600" dirty="0"/>
              <a:t>h) akutní toxicita,</a:t>
            </a:r>
          </a:p>
          <a:p>
            <a:r>
              <a:rPr lang="cs-CZ" sz="1600" dirty="0"/>
              <a:t>i) pozdní účinek</a:t>
            </a:r>
            <a:r>
              <a:rPr lang="cs-CZ" sz="1600" dirty="0" smtClean="0"/>
              <a:t>,</a:t>
            </a:r>
          </a:p>
          <a:p>
            <a:r>
              <a:rPr lang="cs-CZ" sz="1600" dirty="0"/>
              <a:t>j) žíravost,</a:t>
            </a:r>
          </a:p>
          <a:p>
            <a:r>
              <a:rPr lang="cs-CZ" sz="1600" dirty="0"/>
              <a:t>k) infekčnost.</a:t>
            </a:r>
          </a:p>
          <a:p>
            <a:pPr marL="0" indent="0">
              <a:buNone/>
            </a:pPr>
            <a:r>
              <a:rPr lang="cs-CZ" sz="1600" b="1" dirty="0" smtClean="0"/>
              <a:t>Skládka </a:t>
            </a:r>
            <a:r>
              <a:rPr lang="cs-CZ" sz="1600" b="1" dirty="0"/>
              <a:t>odpadů je zařízení nebo místo, které je určeno k trvalému uložení odpadů </a:t>
            </a:r>
            <a:r>
              <a:rPr lang="cs-CZ" sz="1600" b="1" dirty="0" smtClean="0"/>
              <a:t>za účelem </a:t>
            </a:r>
            <a:r>
              <a:rPr lang="cs-CZ" sz="1600" b="1" dirty="0"/>
              <a:t>jejich zneškodnění.</a:t>
            </a:r>
          </a:p>
          <a:p>
            <a:pPr marL="0" indent="0">
              <a:buNone/>
            </a:pPr>
            <a:endParaRPr lang="cs-CZ" sz="1600" b="1" dirty="0" smtClean="0"/>
          </a:p>
          <a:p>
            <a:pPr marL="0" indent="0">
              <a:buNone/>
            </a:pPr>
            <a:r>
              <a:rPr lang="cs-CZ" sz="1600" b="1" dirty="0" smtClean="0"/>
              <a:t>Požáry </a:t>
            </a:r>
            <a:r>
              <a:rPr lang="cs-CZ" sz="1600" b="1" dirty="0"/>
              <a:t>skládek tuhých odpadů jsou charakteristické skrytými cestami šíření </a:t>
            </a:r>
            <a:r>
              <a:rPr lang="cs-CZ" sz="1600" b="1" dirty="0" smtClean="0"/>
              <a:t>požáru a </a:t>
            </a:r>
            <a:r>
              <a:rPr lang="cs-CZ" sz="1600" b="1" dirty="0"/>
              <a:t>skrytými (kaverny), obtížně přístupnými ohnisky pod povrchem, nedokonalým </a:t>
            </a:r>
            <a:r>
              <a:rPr lang="cs-CZ" sz="1600" b="1" dirty="0" smtClean="0"/>
              <a:t>hořením a </a:t>
            </a:r>
            <a:r>
              <a:rPr lang="cs-CZ" sz="1600" b="1" dirty="0"/>
              <a:t>vznikem toxických zplodin hoření a silným vývinem kouře.</a:t>
            </a:r>
          </a:p>
          <a:p>
            <a:pPr marL="0" indent="0">
              <a:buNone/>
            </a:pPr>
            <a:r>
              <a:rPr lang="cs-CZ" sz="1600" b="1" dirty="0" smtClean="0"/>
              <a:t>Pro </a:t>
            </a:r>
            <a:r>
              <a:rPr lang="cs-CZ" sz="1600" b="1" dirty="0"/>
              <a:t>jednotky je hašení komplikováno obtížnou přístupností k místu požáru</a:t>
            </a:r>
            <a:r>
              <a:rPr lang="cs-CZ" sz="1600" dirty="0"/>
              <a:t>, nejsou </a:t>
            </a:r>
            <a:r>
              <a:rPr lang="cs-CZ" sz="1600" dirty="0" smtClean="0"/>
              <a:t>zde zásahové </a:t>
            </a:r>
            <a:r>
              <a:rPr lang="cs-CZ" sz="1600" dirty="0"/>
              <a:t>cesty, hrozí poškození požární techniky (proříznutí </a:t>
            </a:r>
            <a:r>
              <a:rPr lang="cs-CZ" sz="1600" dirty="0" err="1"/>
              <a:t>pneu</a:t>
            </a:r>
            <a:r>
              <a:rPr lang="cs-CZ" sz="1600" dirty="0"/>
              <a:t>, hadic), </a:t>
            </a:r>
            <a:r>
              <a:rPr lang="cs-CZ" sz="1600" dirty="0" smtClean="0"/>
              <a:t>nebezpečí propadnutí</a:t>
            </a:r>
            <a:r>
              <a:rPr lang="cs-CZ" sz="1600" dirty="0"/>
              <a:t>, v okolí místa zásahu zpravidla nejsou přírodní vodní zdroje a účinnost </a:t>
            </a:r>
            <a:r>
              <a:rPr lang="cs-CZ" sz="1600" dirty="0" smtClean="0"/>
              <a:t>hasiv je </a:t>
            </a:r>
            <a:r>
              <a:rPr lang="cs-CZ" sz="1600" dirty="0"/>
              <a:t>malá vzhledem k nedostupnosti ohniska požáru a různorodosti hořících </a:t>
            </a:r>
            <a:r>
              <a:rPr lang="cs-CZ" sz="1600" dirty="0" smtClean="0"/>
              <a:t>materiálů (plasty</a:t>
            </a:r>
            <a:r>
              <a:rPr lang="cs-CZ" sz="1600" dirty="0"/>
              <a:t>). Hašení požáru je zdlouhavé a trvá až několik dnů, avšak také </a:t>
            </a:r>
            <a:r>
              <a:rPr lang="cs-CZ" sz="1600" dirty="0" smtClean="0"/>
              <a:t>nevyžaduje okamžité </a:t>
            </a:r>
            <a:r>
              <a:rPr lang="cs-CZ" sz="1600" dirty="0"/>
              <a:t>zahájení hasebního zásahu. </a:t>
            </a:r>
            <a:r>
              <a:rPr lang="cs-CZ" sz="1600" b="1" dirty="0"/>
              <a:t>Zpravidla se neprovádí záchranné práce.</a:t>
            </a:r>
          </a:p>
          <a:p>
            <a:pPr marL="0" indent="0">
              <a:buNone/>
            </a:pPr>
            <a:endParaRPr lang="cs-CZ" sz="1600" dirty="0" smtClean="0">
              <a:solidFill>
                <a:srgbClr val="FF0000"/>
              </a:solidFill>
            </a:endParaRPr>
          </a:p>
          <a:p>
            <a:pPr marL="0" indent="0">
              <a:buNone/>
            </a:pPr>
            <a:r>
              <a:rPr lang="cs-CZ" sz="1600" dirty="0" smtClean="0">
                <a:solidFill>
                  <a:srgbClr val="FF0000"/>
                </a:solidFill>
              </a:rPr>
              <a:t>Zvýšené </a:t>
            </a:r>
            <a:r>
              <a:rPr lang="cs-CZ" sz="1600" i="1" dirty="0">
                <a:solidFill>
                  <a:srgbClr val="FF0000"/>
                </a:solidFill>
              </a:rPr>
              <a:t>nebezpečí infekce </a:t>
            </a:r>
            <a:r>
              <a:rPr lang="cs-CZ" sz="1600" dirty="0">
                <a:solidFill>
                  <a:srgbClr val="FF0000"/>
                </a:solidFill>
              </a:rPr>
              <a:t>nebo vzniku vážných onemocnění i z drobných </a:t>
            </a:r>
            <a:r>
              <a:rPr lang="cs-CZ" sz="1600" dirty="0" smtClean="0">
                <a:solidFill>
                  <a:srgbClr val="FF0000"/>
                </a:solidFill>
              </a:rPr>
              <a:t>poranění, </a:t>
            </a:r>
            <a:r>
              <a:rPr lang="cs-CZ" sz="1600" i="1" dirty="0" smtClean="0">
                <a:solidFill>
                  <a:srgbClr val="FF0000"/>
                </a:solidFill>
              </a:rPr>
              <a:t>nebezpečí </a:t>
            </a:r>
            <a:r>
              <a:rPr lang="cs-CZ" sz="1600" i="1" dirty="0">
                <a:solidFill>
                  <a:srgbClr val="FF0000"/>
                </a:solidFill>
              </a:rPr>
              <a:t>propadnutí</a:t>
            </a:r>
            <a:r>
              <a:rPr lang="cs-CZ" sz="1600" dirty="0">
                <a:solidFill>
                  <a:srgbClr val="FF0000"/>
                </a:solidFill>
              </a:rPr>
              <a:t>, </a:t>
            </a:r>
            <a:r>
              <a:rPr lang="cs-CZ" sz="1600" i="1" dirty="0">
                <a:solidFill>
                  <a:srgbClr val="FF0000"/>
                </a:solidFill>
              </a:rPr>
              <a:t>popálení a otravy</a:t>
            </a:r>
            <a:r>
              <a:rPr lang="cs-CZ" sz="1600" dirty="0">
                <a:solidFill>
                  <a:srgbClr val="FF0000"/>
                </a:solidFill>
              </a:rPr>
              <a:t>.</a:t>
            </a:r>
            <a:endParaRPr lang="cs-CZ" sz="1600" dirty="0">
              <a:solidFill>
                <a:srgbClr val="FF0000"/>
              </a:solidFill>
            </a:endParaRPr>
          </a:p>
        </p:txBody>
      </p:sp>
    </p:spTree>
    <p:extLst>
      <p:ext uri="{BB962C8B-B14F-4D97-AF65-F5344CB8AC3E}">
        <p14:creationId xmlns:p14="http://schemas.microsoft.com/office/powerpoint/2010/main" val="15941742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a:bodyPr>
          <a:lstStyle/>
          <a:p>
            <a:pPr marL="0" indent="0" algn="ctr">
              <a:buNone/>
            </a:pPr>
            <a:r>
              <a:rPr lang="cs-CZ" sz="1800" b="1" dirty="0"/>
              <a:t>Úkoly a postup činnosti</a:t>
            </a:r>
          </a:p>
          <a:p>
            <a:pPr marL="0" indent="0">
              <a:buNone/>
            </a:pPr>
            <a:endParaRPr lang="cs-CZ" sz="1600" dirty="0" smtClean="0"/>
          </a:p>
          <a:p>
            <a:pPr marL="0" indent="0">
              <a:buNone/>
            </a:pPr>
            <a:endParaRPr lang="cs-CZ" sz="1600" dirty="0"/>
          </a:p>
          <a:p>
            <a:pPr marL="0" indent="0">
              <a:buNone/>
            </a:pPr>
            <a:r>
              <a:rPr lang="cs-CZ" sz="1600" b="1" dirty="0" smtClean="0"/>
              <a:t>Průzkumem </a:t>
            </a:r>
            <a:r>
              <a:rPr lang="cs-CZ" sz="1600" b="1" dirty="0"/>
              <a:t>se kromě obecných zásad zjistí</a:t>
            </a:r>
          </a:p>
          <a:p>
            <a:r>
              <a:rPr lang="cs-CZ" sz="1600" dirty="0"/>
              <a:t>a) </a:t>
            </a:r>
            <a:r>
              <a:rPr lang="cs-CZ" sz="1600" b="1" dirty="0"/>
              <a:t>alespoň přibližný rozsah požáru a charakter převažujícího hořícího </a:t>
            </a:r>
            <a:r>
              <a:rPr lang="cs-CZ" sz="1600" b="1" dirty="0" smtClean="0"/>
              <a:t>materiálu</a:t>
            </a:r>
            <a:r>
              <a:rPr lang="cs-CZ" sz="1600" dirty="0" smtClean="0"/>
              <a:t>. Detailní </a:t>
            </a:r>
            <a:r>
              <a:rPr lang="cs-CZ" sz="1600" dirty="0"/>
              <a:t>obsah skládek zpravidla nelze zjistit. Je třeba vyžádat si informace </a:t>
            </a:r>
            <a:r>
              <a:rPr lang="cs-CZ" sz="1600" dirty="0" smtClean="0"/>
              <a:t>a spolupráci </a:t>
            </a:r>
            <a:r>
              <a:rPr lang="cs-CZ" sz="1600" dirty="0"/>
              <a:t>pracovníků provozovatele skládky včetně informací o jeho </a:t>
            </a:r>
            <a:r>
              <a:rPr lang="cs-CZ" sz="1600" dirty="0" smtClean="0"/>
              <a:t>technice; informace</a:t>
            </a:r>
            <a:r>
              <a:rPr lang="cs-CZ" sz="1600" dirty="0"/>
              <a:t> </a:t>
            </a:r>
            <a:r>
              <a:rPr lang="cs-CZ" sz="1600" dirty="0" smtClean="0"/>
              <a:t>o </a:t>
            </a:r>
            <a:r>
              <a:rPr lang="cs-CZ" sz="1600" dirty="0"/>
              <a:t>skládce lze získat také u orgánů životního prostředí,</a:t>
            </a:r>
          </a:p>
          <a:p>
            <a:r>
              <a:rPr lang="cs-CZ" sz="1600" dirty="0"/>
              <a:t>b) </a:t>
            </a:r>
            <a:r>
              <a:rPr lang="cs-CZ" sz="1600" b="1" dirty="0"/>
              <a:t>směr šíření zplodin hoření a možnost ohrožení okolí a obyvatelstva </a:t>
            </a:r>
            <a:r>
              <a:rPr lang="cs-CZ" sz="1600" dirty="0"/>
              <a:t>s ohledem </a:t>
            </a:r>
            <a:r>
              <a:rPr lang="cs-CZ" sz="1600" dirty="0" smtClean="0"/>
              <a:t>na vývoj </a:t>
            </a:r>
            <a:r>
              <a:rPr lang="cs-CZ" sz="1600" dirty="0"/>
              <a:t>meteorologické situace (inverze, vítr, déšť),</a:t>
            </a:r>
          </a:p>
          <a:p>
            <a:r>
              <a:rPr lang="cs-CZ" sz="1600" dirty="0"/>
              <a:t>c) </a:t>
            </a:r>
            <a:r>
              <a:rPr lang="cs-CZ" sz="1600" b="1" dirty="0"/>
              <a:t>odtok hasební vody a nebezpečí znečistění povrchových nebo podzemních vod</a:t>
            </a:r>
            <a:r>
              <a:rPr lang="cs-CZ" sz="1600" dirty="0"/>
              <a:t>,</a:t>
            </a:r>
          </a:p>
          <a:p>
            <a:r>
              <a:rPr lang="cs-CZ" sz="1600" dirty="0"/>
              <a:t>d) </a:t>
            </a:r>
            <a:r>
              <a:rPr lang="cs-CZ" sz="1600" b="1" dirty="0"/>
              <a:t>možnosti pro dodávku hasební vody a nástupní plochy </a:t>
            </a:r>
            <a:r>
              <a:rPr lang="cs-CZ" sz="1600" dirty="0"/>
              <a:t>a zásahové cesty pro </a:t>
            </a:r>
            <a:r>
              <a:rPr lang="cs-CZ" sz="1600" dirty="0" smtClean="0"/>
              <a:t>jednotky se </a:t>
            </a:r>
            <a:r>
              <a:rPr lang="cs-CZ" sz="1600" dirty="0"/>
              <a:t>zaměřením na optimální nasazení jednotek a techniky.</a:t>
            </a:r>
          </a:p>
          <a:p>
            <a:pPr marL="0" indent="0">
              <a:buNone/>
            </a:pPr>
            <a:endParaRPr lang="cs-CZ" sz="1600" dirty="0" smtClean="0"/>
          </a:p>
          <a:p>
            <a:pPr marL="0" indent="0">
              <a:buNone/>
            </a:pPr>
            <a:endParaRPr lang="cs-CZ" sz="1600" dirty="0"/>
          </a:p>
          <a:p>
            <a:pPr marL="0" indent="0">
              <a:buNone/>
            </a:pPr>
            <a:r>
              <a:rPr lang="cs-CZ" sz="1600" dirty="0" smtClean="0">
                <a:solidFill>
                  <a:srgbClr val="FF0000"/>
                </a:solidFill>
              </a:rPr>
              <a:t>S </a:t>
            </a:r>
            <a:r>
              <a:rPr lang="cs-CZ" sz="1600" dirty="0">
                <a:solidFill>
                  <a:srgbClr val="FF0000"/>
                </a:solidFill>
              </a:rPr>
              <a:t>ohledem na možné ohrožení obyvatel nebo životní prostředí je nutno </a:t>
            </a:r>
            <a:r>
              <a:rPr lang="cs-CZ" sz="1600" dirty="0" smtClean="0">
                <a:solidFill>
                  <a:srgbClr val="FF0000"/>
                </a:solidFill>
              </a:rPr>
              <a:t>spolupracovat s </a:t>
            </a:r>
            <a:r>
              <a:rPr lang="cs-CZ" sz="1600" dirty="0">
                <a:solidFill>
                  <a:srgbClr val="FF0000"/>
                </a:solidFill>
              </a:rPr>
              <a:t>příslušnými orgány (státní dozor, obce, detekce unikajících látek, varování </a:t>
            </a:r>
            <a:r>
              <a:rPr lang="cs-CZ" sz="1600" dirty="0" smtClean="0">
                <a:solidFill>
                  <a:srgbClr val="FF0000"/>
                </a:solidFill>
              </a:rPr>
              <a:t>obyvatelstva, evakuace</a:t>
            </a:r>
            <a:r>
              <a:rPr lang="cs-CZ" sz="1600" dirty="0">
                <a:solidFill>
                  <a:srgbClr val="FF0000"/>
                </a:solidFill>
              </a:rPr>
              <a:t>).</a:t>
            </a:r>
          </a:p>
          <a:p>
            <a:pPr marL="0" indent="0">
              <a:buNone/>
            </a:pPr>
            <a:endParaRPr lang="cs-CZ" sz="1600" dirty="0" smtClean="0"/>
          </a:p>
        </p:txBody>
      </p:sp>
    </p:spTree>
    <p:extLst>
      <p:ext uri="{BB962C8B-B14F-4D97-AF65-F5344CB8AC3E}">
        <p14:creationId xmlns:p14="http://schemas.microsoft.com/office/powerpoint/2010/main" val="21512783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a:bodyPr>
          <a:lstStyle/>
          <a:p>
            <a:pPr marL="0" indent="0">
              <a:buNone/>
            </a:pPr>
            <a:endParaRPr lang="cs-CZ" sz="1600" b="1" dirty="0" smtClean="0"/>
          </a:p>
          <a:p>
            <a:pPr marL="0" indent="0">
              <a:buNone/>
            </a:pPr>
            <a:r>
              <a:rPr lang="cs-CZ" sz="1600" b="1" dirty="0" smtClean="0"/>
              <a:t>Hasební </a:t>
            </a:r>
            <a:r>
              <a:rPr lang="cs-CZ" sz="1600" b="1" dirty="0"/>
              <a:t>zásah při požáru skládek se provádí tak, že se nejprve provede </a:t>
            </a:r>
            <a:r>
              <a:rPr lang="cs-CZ" sz="1600" b="1" dirty="0" smtClean="0"/>
              <a:t>uhašení intenzivního </a:t>
            </a:r>
            <a:r>
              <a:rPr lang="cs-CZ" sz="1600" b="1" dirty="0"/>
              <a:t>plamenného hoření a následně se hasí zpravidla těmito způsoby</a:t>
            </a:r>
          </a:p>
          <a:p>
            <a:r>
              <a:rPr lang="cs-CZ" sz="1600" dirty="0"/>
              <a:t>a) </a:t>
            </a:r>
            <a:r>
              <a:rPr lang="cs-CZ" sz="1600" b="1" dirty="0"/>
              <a:t>zaplavením ohnisek požáru velkým množstvím vody </a:t>
            </a:r>
            <a:r>
              <a:rPr lang="cs-CZ" sz="1600" dirty="0"/>
              <a:t>i za použití smáčedel </a:t>
            </a:r>
            <a:r>
              <a:rPr lang="cs-CZ" sz="1600" dirty="0" smtClean="0"/>
              <a:t>nebo zaplavením </a:t>
            </a:r>
            <a:r>
              <a:rPr lang="cs-CZ" sz="1600" dirty="0"/>
              <a:t>inertním materiálem (popílek, kaly apod.), v odůvodněných případech </a:t>
            </a:r>
            <a:r>
              <a:rPr lang="cs-CZ" sz="1600" dirty="0" smtClean="0"/>
              <a:t>je možné </a:t>
            </a:r>
            <a:r>
              <a:rPr lang="cs-CZ" sz="1600" dirty="0"/>
              <a:t>využít i hašení pěnou,</a:t>
            </a:r>
          </a:p>
          <a:p>
            <a:r>
              <a:rPr lang="cs-CZ" sz="1600" dirty="0"/>
              <a:t>b) </a:t>
            </a:r>
            <a:r>
              <a:rPr lang="cs-CZ" sz="1600" b="1" dirty="0"/>
              <a:t>injektáží vody do tělesa skládky</a:t>
            </a:r>
            <a:r>
              <a:rPr lang="cs-CZ" sz="1600" dirty="0"/>
              <a:t>,</a:t>
            </a:r>
          </a:p>
          <a:p>
            <a:r>
              <a:rPr lang="cs-CZ" sz="1600" dirty="0"/>
              <a:t>c) </a:t>
            </a:r>
            <a:r>
              <a:rPr lang="cs-CZ" sz="1600" b="1" dirty="0"/>
              <a:t>rozrušením skládky </a:t>
            </a:r>
            <a:r>
              <a:rPr lang="cs-CZ" sz="1600" dirty="0"/>
              <a:t>pomocí mechanických účinků proudů vody na ohnisko požáru,</a:t>
            </a:r>
          </a:p>
          <a:p>
            <a:r>
              <a:rPr lang="cs-CZ" sz="1600" dirty="0"/>
              <a:t>d) </a:t>
            </a:r>
            <a:r>
              <a:rPr lang="cs-CZ" sz="1600" b="1" dirty="0"/>
              <a:t>vytváření proluky ve skládce </a:t>
            </a:r>
            <a:r>
              <a:rPr lang="cs-CZ" sz="1600" dirty="0"/>
              <a:t>odpadu zemní technikou a oddělení nehořícího </a:t>
            </a:r>
            <a:r>
              <a:rPr lang="cs-CZ" sz="1600" dirty="0" smtClean="0"/>
              <a:t>a hořícího </a:t>
            </a:r>
            <a:r>
              <a:rPr lang="cs-CZ" sz="1600" dirty="0"/>
              <a:t>odpadu, který se ponechá vyhořet,</a:t>
            </a:r>
          </a:p>
          <a:p>
            <a:r>
              <a:rPr lang="cs-CZ" sz="1600" dirty="0"/>
              <a:t>e)</a:t>
            </a:r>
            <a:r>
              <a:rPr lang="cs-CZ" sz="1600" b="1" dirty="0"/>
              <a:t> postupným rozebíráním </a:t>
            </a:r>
            <a:r>
              <a:rPr lang="cs-CZ" sz="1600" dirty="0"/>
              <a:t>mechanismy a zkrápěním vytěženého hořícího materiálu,</a:t>
            </a:r>
          </a:p>
          <a:p>
            <a:r>
              <a:rPr lang="cs-CZ" sz="1600" dirty="0"/>
              <a:t>f) </a:t>
            </a:r>
            <a:r>
              <a:rPr lang="cs-CZ" sz="1600" b="1" dirty="0"/>
              <a:t>zkropením nebo zaplavením povrchu skládky nad ohnisky požáru a </a:t>
            </a:r>
            <a:r>
              <a:rPr lang="cs-CZ" sz="1600" b="1" dirty="0" smtClean="0"/>
              <a:t>následným zhutněním </a:t>
            </a:r>
            <a:r>
              <a:rPr lang="cs-CZ" sz="1600" b="1" dirty="0"/>
              <a:t>pomocí těžkých mechanizmů,</a:t>
            </a:r>
          </a:p>
          <a:p>
            <a:r>
              <a:rPr lang="cs-CZ" sz="1600" dirty="0"/>
              <a:t>g) </a:t>
            </a:r>
            <a:r>
              <a:rPr lang="cs-CZ" sz="1600" b="1" dirty="0"/>
              <a:t>zavezením,</a:t>
            </a:r>
            <a:r>
              <a:rPr lang="cs-CZ" sz="1600" dirty="0"/>
              <a:t> tzn. pokrytím povrchu skládky zeminou a následným zhutněním</a:t>
            </a:r>
            <a:r>
              <a:rPr lang="cs-CZ" sz="1600" dirty="0" smtClean="0"/>
              <a:t>.</a:t>
            </a:r>
          </a:p>
          <a:p>
            <a:pPr marL="0" indent="0">
              <a:buNone/>
            </a:pPr>
            <a:endParaRPr lang="cs-CZ" sz="1600" dirty="0" smtClean="0"/>
          </a:p>
          <a:p>
            <a:pPr marL="0" indent="0">
              <a:buNone/>
            </a:pPr>
            <a:r>
              <a:rPr lang="cs-CZ" sz="1600" b="1" dirty="0" smtClean="0"/>
              <a:t>Hasební </a:t>
            </a:r>
            <a:r>
              <a:rPr lang="cs-CZ" sz="1600" b="1" dirty="0"/>
              <a:t>zásah při požáru skládek pneumatik se provádí zpravidla těmito způsoby</a:t>
            </a:r>
          </a:p>
          <a:p>
            <a:r>
              <a:rPr lang="cs-CZ" sz="1600" dirty="0"/>
              <a:t>a) </a:t>
            </a:r>
            <a:r>
              <a:rPr lang="cs-CZ" sz="1600" b="1" dirty="0"/>
              <a:t>zaplavením ohnisek požáru pěnou </a:t>
            </a:r>
            <a:r>
              <a:rPr lang="cs-CZ" sz="1600" dirty="0"/>
              <a:t>s dobrou přilnavostí k hořícímu materiálu </a:t>
            </a:r>
            <a:r>
              <a:rPr lang="cs-CZ" sz="1600" dirty="0" smtClean="0"/>
              <a:t>a tepelnou </a:t>
            </a:r>
            <a:r>
              <a:rPr lang="cs-CZ" sz="1600" dirty="0"/>
              <a:t>odolností s cílem zamezení přístupu vzduchu k hořícímu materiálu,</a:t>
            </a:r>
          </a:p>
          <a:p>
            <a:r>
              <a:rPr lang="cs-CZ" sz="1600" dirty="0"/>
              <a:t>b) </a:t>
            </a:r>
            <a:r>
              <a:rPr lang="cs-CZ" sz="1600" b="1" dirty="0"/>
              <a:t>velkým množstvím vody i za použití smáčedel,</a:t>
            </a:r>
          </a:p>
          <a:p>
            <a:r>
              <a:rPr lang="cs-CZ" sz="1600" dirty="0"/>
              <a:t>c) </a:t>
            </a:r>
            <a:r>
              <a:rPr lang="cs-CZ" sz="1600" b="1" dirty="0"/>
              <a:t>za použití zemní techniky - postupné máčení hořících pneumatik do </a:t>
            </a:r>
            <a:r>
              <a:rPr lang="cs-CZ" sz="1600" b="1" dirty="0" smtClean="0"/>
              <a:t>velkoobjemové nádrže </a:t>
            </a:r>
            <a:r>
              <a:rPr lang="cs-CZ" sz="1600" b="1" dirty="0"/>
              <a:t>s vodou se smáčedlem </a:t>
            </a:r>
            <a:r>
              <a:rPr lang="cs-CZ" sz="1600" dirty="0"/>
              <a:t>(např. utěsněný kontejner pro odpad). Po </a:t>
            </a:r>
            <a:r>
              <a:rPr lang="cs-CZ" sz="1600" dirty="0" smtClean="0"/>
              <a:t>přerušení hoření </a:t>
            </a:r>
            <a:r>
              <a:rPr lang="cs-CZ" sz="1600" dirty="0"/>
              <a:t>se zbytek pneumatik z nádrže vyjme. Jde o pracnější, ale nejúčinnější </a:t>
            </a:r>
            <a:r>
              <a:rPr lang="cs-CZ" sz="1600" dirty="0" smtClean="0"/>
              <a:t>metodu se </a:t>
            </a:r>
            <a:r>
              <a:rPr lang="cs-CZ" sz="1600" dirty="0"/>
              <a:t>zaručením přerušení hoření pneumatik s malými náklady na hasební vodu </a:t>
            </a:r>
            <a:r>
              <a:rPr lang="cs-CZ" sz="1600" dirty="0" smtClean="0"/>
              <a:t>a pěnidlo</a:t>
            </a:r>
            <a:r>
              <a:rPr lang="cs-CZ" sz="1600" dirty="0"/>
              <a:t>).</a:t>
            </a:r>
            <a:endParaRPr lang="cs-CZ" sz="1600" dirty="0"/>
          </a:p>
        </p:txBody>
      </p:sp>
    </p:spTree>
    <p:extLst>
      <p:ext uri="{BB962C8B-B14F-4D97-AF65-F5344CB8AC3E}">
        <p14:creationId xmlns:p14="http://schemas.microsoft.com/office/powerpoint/2010/main" val="2387421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a:bodyPr>
          <a:lstStyle/>
          <a:p>
            <a:pPr marL="0" indent="0">
              <a:buNone/>
            </a:pPr>
            <a:endParaRPr lang="cs-CZ" sz="1600" dirty="0" smtClean="0"/>
          </a:p>
          <a:p>
            <a:pPr marL="0" indent="0">
              <a:buNone/>
            </a:pPr>
            <a:endParaRPr lang="cs-CZ" sz="1600" dirty="0"/>
          </a:p>
          <a:p>
            <a:pPr marL="0" indent="0" algn="ctr">
              <a:buNone/>
            </a:pPr>
            <a:r>
              <a:rPr lang="cs-CZ" sz="1800" b="1" dirty="0"/>
              <a:t>Očekávané </a:t>
            </a:r>
            <a:r>
              <a:rPr lang="cs-CZ" sz="1800" b="1" dirty="0" smtClean="0"/>
              <a:t>zvláštnosti</a:t>
            </a:r>
          </a:p>
          <a:p>
            <a:pPr marL="0" indent="0" algn="ctr">
              <a:buNone/>
            </a:pPr>
            <a:endParaRPr lang="cs-CZ" sz="1800" b="1" dirty="0"/>
          </a:p>
          <a:p>
            <a:pPr marL="0" indent="0">
              <a:buNone/>
            </a:pPr>
            <a:r>
              <a:rPr lang="cs-CZ" sz="1600" b="1" dirty="0" smtClean="0"/>
              <a:t>Při </a:t>
            </a:r>
            <a:r>
              <a:rPr lang="cs-CZ" sz="1600" b="1" dirty="0"/>
              <a:t>požárech skládek tuhých odpadů je nutno počítat s následujícími komplikacemi</a:t>
            </a:r>
          </a:p>
          <a:p>
            <a:r>
              <a:rPr lang="cs-CZ" sz="1600" dirty="0"/>
              <a:t>a) </a:t>
            </a:r>
            <a:r>
              <a:rPr lang="cs-CZ" sz="1600" b="1" dirty="0"/>
              <a:t>nebezpečí při hoření, žhnutí a tepelném rozkladu plastických hmot, které </a:t>
            </a:r>
            <a:r>
              <a:rPr lang="cs-CZ" sz="1600" b="1" dirty="0" smtClean="0"/>
              <a:t>jsou podstatnou </a:t>
            </a:r>
            <a:r>
              <a:rPr lang="cs-CZ" sz="1600" b="1" dirty="0"/>
              <a:t>částí obsahu skládky,</a:t>
            </a:r>
          </a:p>
          <a:p>
            <a:r>
              <a:rPr lang="cs-CZ" sz="1600" dirty="0"/>
              <a:t>b) </a:t>
            </a:r>
            <a:r>
              <a:rPr lang="cs-CZ" sz="1600" b="1" dirty="0"/>
              <a:t>únik nebo hromadění skládkových plynů </a:t>
            </a:r>
            <a:r>
              <a:rPr lang="cs-CZ" sz="1600" dirty="0"/>
              <a:t>(CH4, H2S apod.), nebezpečí výbuchu,</a:t>
            </a:r>
          </a:p>
          <a:p>
            <a:r>
              <a:rPr lang="cs-CZ" sz="1600" dirty="0"/>
              <a:t>c) </a:t>
            </a:r>
            <a:r>
              <a:rPr lang="cs-CZ" sz="1600" b="1" dirty="0"/>
              <a:t>nebezpečí výbuchu uzavřených nádob a sprejů</a:t>
            </a:r>
            <a:r>
              <a:rPr lang="cs-CZ" sz="1600" dirty="0"/>
              <a:t>, které jsou zasaženy plameny,</a:t>
            </a:r>
          </a:p>
          <a:p>
            <a:r>
              <a:rPr lang="cs-CZ" sz="1600" dirty="0"/>
              <a:t>d) </a:t>
            </a:r>
            <a:r>
              <a:rPr lang="cs-CZ" sz="1600" b="1" dirty="0"/>
              <a:t>neočekávané chemické reakce látek na skládkách </a:t>
            </a:r>
            <a:r>
              <a:rPr lang="cs-CZ" sz="1600" dirty="0"/>
              <a:t>při styku s vodou nebo mezi sebou,</a:t>
            </a:r>
          </a:p>
          <a:p>
            <a:r>
              <a:rPr lang="cs-CZ" sz="1600" dirty="0"/>
              <a:t>e) </a:t>
            </a:r>
            <a:r>
              <a:rPr lang="cs-CZ" sz="1600" b="1" dirty="0"/>
              <a:t>nebezpečí poleptání od zbytků kyselin a louhů</a:t>
            </a:r>
            <a:r>
              <a:rPr lang="cs-CZ" sz="1600" dirty="0"/>
              <a:t>,</a:t>
            </a:r>
          </a:p>
          <a:p>
            <a:r>
              <a:rPr lang="cs-CZ" sz="1600" dirty="0"/>
              <a:t>f) </a:t>
            </a:r>
            <a:r>
              <a:rPr lang="cs-CZ" sz="1600" b="1" dirty="0"/>
              <a:t>nebezpečí infekčního onemocnění </a:t>
            </a:r>
            <a:r>
              <a:rPr lang="cs-CZ" sz="1600" dirty="0"/>
              <a:t>vzhledem k velikému množství různých </a:t>
            </a:r>
            <a:r>
              <a:rPr lang="cs-CZ" sz="1600" dirty="0" smtClean="0"/>
              <a:t>druhů živočichů </a:t>
            </a:r>
            <a:r>
              <a:rPr lang="cs-CZ" sz="1600" dirty="0"/>
              <a:t>zejména hlodavců a ptáků na skládkách,</a:t>
            </a:r>
          </a:p>
          <a:p>
            <a:r>
              <a:rPr lang="cs-CZ" sz="1600" dirty="0"/>
              <a:t>g) </a:t>
            </a:r>
            <a:r>
              <a:rPr lang="cs-CZ" sz="1600" b="1" dirty="0"/>
              <a:t>při použití plných proudů do vyhořelých prostor může dojít k expanzi páry</a:t>
            </a:r>
          </a:p>
          <a:p>
            <a:r>
              <a:rPr lang="cs-CZ" sz="1600" dirty="0"/>
              <a:t>h</a:t>
            </a:r>
            <a:r>
              <a:rPr lang="cs-CZ" sz="1600" b="1" dirty="0"/>
              <a:t>)požáry skládek, zejména pneumatik, jsou vlivem vývinu kouře značně </a:t>
            </a:r>
            <a:r>
              <a:rPr lang="cs-CZ" sz="1600" b="1" dirty="0" smtClean="0"/>
              <a:t>mediálně sledované</a:t>
            </a:r>
            <a:r>
              <a:rPr lang="cs-CZ" sz="1600" b="1" dirty="0"/>
              <a:t>,</a:t>
            </a:r>
          </a:p>
          <a:p>
            <a:r>
              <a:rPr lang="cs-CZ" sz="1600" dirty="0"/>
              <a:t>i) </a:t>
            </a:r>
            <a:r>
              <a:rPr lang="cs-CZ" sz="1600" b="1" dirty="0"/>
              <a:t>obvykle náklady na hašení skládek pneumatik převyšují škodu způsobenou požárem </a:t>
            </a:r>
            <a:r>
              <a:rPr lang="cs-CZ" sz="1600" dirty="0" smtClean="0"/>
              <a:t>– zvážit </a:t>
            </a:r>
            <a:r>
              <a:rPr lang="cs-CZ" sz="1600" dirty="0"/>
              <a:t>rozsah hasebních prací a použití pěnidla k hašení.</a:t>
            </a:r>
            <a:endParaRPr lang="cs-CZ" sz="1600" dirty="0"/>
          </a:p>
        </p:txBody>
      </p:sp>
    </p:spTree>
    <p:extLst>
      <p:ext uri="{BB962C8B-B14F-4D97-AF65-F5344CB8AC3E}">
        <p14:creationId xmlns:p14="http://schemas.microsoft.com/office/powerpoint/2010/main" val="6660768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692696"/>
          </a:xfrm>
        </p:spPr>
        <p:txBody>
          <a:bodyPr>
            <a:normAutofit fontScale="90000"/>
          </a:bodyPr>
          <a:lstStyle/>
          <a:p>
            <a:r>
              <a:rPr lang="cs-CZ" sz="2400" b="1" dirty="0"/>
              <a:t>Požáry hořlavých kapalin</a:t>
            </a:r>
            <a:br>
              <a:rPr lang="cs-CZ" sz="2400" b="1" dirty="0"/>
            </a:br>
            <a:r>
              <a:rPr lang="cs-CZ" sz="2400" b="1" dirty="0"/>
              <a:t>v nadzemních nádržích</a:t>
            </a:r>
            <a:endParaRPr lang="cs-CZ" sz="2400" dirty="0"/>
          </a:p>
        </p:txBody>
      </p:sp>
      <p:sp>
        <p:nvSpPr>
          <p:cNvPr id="3" name="Zástupný symbol pro obsah 2"/>
          <p:cNvSpPr>
            <a:spLocks noGrp="1"/>
          </p:cNvSpPr>
          <p:nvPr>
            <p:ph idx="1"/>
          </p:nvPr>
        </p:nvSpPr>
        <p:spPr>
          <a:xfrm>
            <a:off x="467544" y="692696"/>
            <a:ext cx="8219256" cy="6165304"/>
          </a:xfrm>
        </p:spPr>
        <p:txBody>
          <a:bodyPr>
            <a:normAutofit/>
          </a:bodyPr>
          <a:lstStyle/>
          <a:p>
            <a:pPr marL="0" indent="0" algn="ctr">
              <a:buNone/>
            </a:pPr>
            <a:r>
              <a:rPr lang="cs-CZ" sz="1800" b="1" dirty="0"/>
              <a:t>Charakteristika</a:t>
            </a:r>
          </a:p>
          <a:p>
            <a:pPr marL="0" indent="0">
              <a:buNone/>
            </a:pPr>
            <a:r>
              <a:rPr lang="cs-CZ" sz="1600" b="1" dirty="0" smtClean="0"/>
              <a:t>Nadzemní </a:t>
            </a:r>
            <a:r>
              <a:rPr lang="cs-CZ" sz="1600" b="1" dirty="0"/>
              <a:t>nádrže (dále jen „nádrže“) pro skladování hořlavých kapalin jsou kovové </a:t>
            </a:r>
            <a:r>
              <a:rPr lang="cs-CZ" sz="1600" b="1" dirty="0" smtClean="0"/>
              <a:t>nebo železobetonové </a:t>
            </a:r>
            <a:r>
              <a:rPr lang="cs-CZ" sz="1600" b="1" dirty="0"/>
              <a:t>konstrukce. Součástí nádrže je záchytná a havarijní jímka.</a:t>
            </a:r>
          </a:p>
          <a:p>
            <a:pPr marL="0" indent="0">
              <a:buNone/>
            </a:pPr>
            <a:r>
              <a:rPr lang="cs-CZ" sz="1600" dirty="0" smtClean="0"/>
              <a:t>Nádrže </a:t>
            </a:r>
            <a:r>
              <a:rPr lang="cs-CZ" sz="1600" dirty="0"/>
              <a:t>mají pevnou střechu nebo plovoucí střechu, která plave na hladině </a:t>
            </a:r>
            <a:r>
              <a:rPr lang="cs-CZ" sz="1600" dirty="0" smtClean="0"/>
              <a:t>skladované hořlavé </a:t>
            </a:r>
            <a:r>
              <a:rPr lang="cs-CZ" sz="1600" dirty="0"/>
              <a:t>kapaliny. Některé nádrže mají dvouplášťovou konstrukci (nádrž se </a:t>
            </a:r>
            <a:r>
              <a:rPr lang="cs-CZ" sz="1600" dirty="0" smtClean="0"/>
              <a:t>zdvojeným pláštěm</a:t>
            </a:r>
            <a:r>
              <a:rPr lang="cs-CZ" sz="1600" dirty="0"/>
              <a:t>, přičemž vnější plášť plní funkci havarijní jímky). Plášť některých nádrží </a:t>
            </a:r>
            <a:r>
              <a:rPr lang="cs-CZ" sz="1600" dirty="0" smtClean="0"/>
              <a:t>může být </a:t>
            </a:r>
            <a:r>
              <a:rPr lang="cs-CZ" sz="1600" dirty="0"/>
              <a:t>opatřen tepelnou izolací. Nádrže mohou být opatřeny požárně </a:t>
            </a:r>
            <a:r>
              <a:rPr lang="cs-CZ" sz="1600" dirty="0" smtClean="0"/>
              <a:t>bezpečnostním zařízením </a:t>
            </a:r>
            <a:r>
              <a:rPr lang="cs-CZ" sz="1600" dirty="0"/>
              <a:t>(stabilní nebo </a:t>
            </a:r>
            <a:r>
              <a:rPr lang="cs-CZ" sz="1600" dirty="0" err="1"/>
              <a:t>polostabilní</a:t>
            </a:r>
            <a:r>
              <a:rPr lang="cs-CZ" sz="1600" dirty="0"/>
              <a:t> hasící zařízení nebo zařízení pro chlazení </a:t>
            </a:r>
            <a:r>
              <a:rPr lang="cs-CZ" sz="1600" dirty="0" smtClean="0"/>
              <a:t>pláště nádrže</a:t>
            </a:r>
            <a:r>
              <a:rPr lang="cs-CZ" sz="1600" dirty="0"/>
              <a:t>). Nádrže mohou být i ležaté - válcového tvaru.</a:t>
            </a:r>
          </a:p>
          <a:p>
            <a:pPr marL="0" indent="0">
              <a:buNone/>
            </a:pPr>
            <a:endParaRPr lang="cs-CZ" sz="1600" dirty="0"/>
          </a:p>
          <a:p>
            <a:pPr marL="0" indent="0">
              <a:buNone/>
            </a:pPr>
            <a:r>
              <a:rPr lang="cs-CZ" sz="1600" b="1" i="1" dirty="0" smtClean="0"/>
              <a:t>Výrobní </a:t>
            </a:r>
            <a:r>
              <a:rPr lang="cs-CZ" sz="1600" b="1" i="1" dirty="0"/>
              <a:t>prostory, otevřená technologická zařízení a sklady hořlavých kapalin musí </a:t>
            </a:r>
            <a:r>
              <a:rPr lang="cs-CZ" sz="1600" b="1" i="1" dirty="0" smtClean="0"/>
              <a:t>být vybaveny </a:t>
            </a:r>
            <a:r>
              <a:rPr lang="cs-CZ" sz="1600" b="1" i="1" dirty="0"/>
              <a:t>havarijními jímkami nebo záchytnými jímkami, které jsou trvale napojeny </a:t>
            </a:r>
            <a:r>
              <a:rPr lang="cs-CZ" sz="1600" b="1" i="1" dirty="0" smtClean="0"/>
              <a:t>na havarijní </a:t>
            </a:r>
            <a:r>
              <a:rPr lang="cs-CZ" sz="1600" b="1" i="1" dirty="0"/>
              <a:t>jímky. Potrubí odvádějící hořlavé kapaliny ze záchytných jímek do </a:t>
            </a:r>
            <a:r>
              <a:rPr lang="cs-CZ" sz="1600" b="1" i="1" dirty="0" smtClean="0"/>
              <a:t>havarijních jímek </a:t>
            </a:r>
            <a:r>
              <a:rPr lang="cs-CZ" sz="1600" b="1" i="1" dirty="0"/>
              <a:t>musí mít trvale účinné kapalinové uzávěry a nesmí mít uzavírací </a:t>
            </a:r>
            <a:r>
              <a:rPr lang="cs-CZ" sz="1600" b="1" i="1" dirty="0" smtClean="0"/>
              <a:t>armatury znemožňující </a:t>
            </a:r>
            <a:r>
              <a:rPr lang="cs-CZ" sz="1600" b="1" i="1" dirty="0"/>
              <a:t>samočinný odtok hořlavých kapalin 1.</a:t>
            </a:r>
          </a:p>
          <a:p>
            <a:pPr marL="0" indent="0">
              <a:buNone/>
            </a:pPr>
            <a:endParaRPr lang="cs-CZ" sz="1600" dirty="0" smtClean="0"/>
          </a:p>
          <a:p>
            <a:pPr marL="0" indent="0">
              <a:buNone/>
            </a:pPr>
            <a:r>
              <a:rPr lang="cs-CZ" sz="1600" b="1" dirty="0" smtClean="0"/>
              <a:t>Záchytná </a:t>
            </a:r>
            <a:r>
              <a:rPr lang="cs-CZ" sz="1600" b="1" dirty="0"/>
              <a:t>jímka </a:t>
            </a:r>
            <a:r>
              <a:rPr lang="cs-CZ" sz="1600" dirty="0"/>
              <a:t>slouží pro zachycení běžně uniklých kapalin v důsledku netěsností </a:t>
            </a:r>
            <a:r>
              <a:rPr lang="cs-CZ" sz="1600" dirty="0" smtClean="0"/>
              <a:t>nádrže. </a:t>
            </a:r>
            <a:r>
              <a:rPr lang="pt-BR" sz="1600" dirty="0" smtClean="0"/>
              <a:t>Je </a:t>
            </a:r>
            <a:r>
              <a:rPr lang="pt-BR" sz="1600" dirty="0"/>
              <a:t>zpravidla svedena do havarijní jímky.</a:t>
            </a:r>
          </a:p>
          <a:p>
            <a:pPr marL="0" indent="0">
              <a:buNone/>
            </a:pPr>
            <a:endParaRPr lang="cs-CZ" sz="1600" dirty="0" smtClean="0"/>
          </a:p>
          <a:p>
            <a:pPr marL="0" indent="0">
              <a:buNone/>
            </a:pPr>
            <a:r>
              <a:rPr lang="cs-CZ" sz="1600" b="1" dirty="0" smtClean="0"/>
              <a:t>Havarijní </a:t>
            </a:r>
            <a:r>
              <a:rPr lang="cs-CZ" sz="1600" b="1" dirty="0"/>
              <a:t>jímka slouží k zadržení uniklých kapalin při havarijních stavech</a:t>
            </a:r>
            <a:r>
              <a:rPr lang="cs-CZ" sz="1600" dirty="0"/>
              <a:t>, </a:t>
            </a:r>
            <a:r>
              <a:rPr lang="cs-CZ" sz="1600" dirty="0" smtClean="0"/>
              <a:t>je dimenzována </a:t>
            </a:r>
            <a:r>
              <a:rPr lang="cs-CZ" sz="1600" dirty="0"/>
              <a:t>nejméně na užitný objem největší nádrže technologického </a:t>
            </a:r>
            <a:r>
              <a:rPr lang="cs-CZ" sz="1600" dirty="0" smtClean="0"/>
              <a:t>zařízení, kontejneru </a:t>
            </a:r>
            <a:r>
              <a:rPr lang="cs-CZ" sz="1600" dirty="0"/>
              <a:t>nebo přepravního obalu, v nichž se vyskytuje hořlavá kapalina, která </a:t>
            </a:r>
            <a:r>
              <a:rPr lang="cs-CZ" sz="1600" dirty="0" smtClean="0"/>
              <a:t>je sváděná </a:t>
            </a:r>
            <a:r>
              <a:rPr lang="cs-CZ" sz="1600" dirty="0"/>
              <a:t>do havarijní jímky, nejméně však na 10 % objemu všech nádrží do </a:t>
            </a:r>
            <a:r>
              <a:rPr lang="cs-CZ" sz="1600" dirty="0" smtClean="0"/>
              <a:t>jímky sváděných</a:t>
            </a:r>
            <a:r>
              <a:rPr lang="cs-CZ" sz="1600" dirty="0"/>
              <a:t>. Dno havarijní jímky je spádováno do sběrné jímky.</a:t>
            </a:r>
            <a:endParaRPr lang="cs-CZ" sz="1600" dirty="0"/>
          </a:p>
        </p:txBody>
      </p:sp>
    </p:spTree>
    <p:extLst>
      <p:ext uri="{BB962C8B-B14F-4D97-AF65-F5344CB8AC3E}">
        <p14:creationId xmlns:p14="http://schemas.microsoft.com/office/powerpoint/2010/main" val="12729636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a:bodyPr>
          <a:lstStyle/>
          <a:p>
            <a:pPr marL="0" indent="0">
              <a:buNone/>
            </a:pPr>
            <a:r>
              <a:rPr lang="cs-CZ" sz="1600" b="1" dirty="0"/>
              <a:t>Požáry hořlavých kapalin v nádržích obvykle začínají vznícením směsi par se </a:t>
            </a:r>
            <a:r>
              <a:rPr lang="cs-CZ" sz="1600" b="1" dirty="0" smtClean="0"/>
              <a:t>vzduchem </a:t>
            </a:r>
            <a:r>
              <a:rPr lang="cs-CZ" sz="1600" dirty="0" smtClean="0"/>
              <a:t>v </a:t>
            </a:r>
            <a:r>
              <a:rPr lang="cs-CZ" sz="1600" dirty="0"/>
              <a:t>prostoru nad hladinou kapaliny s následným částečným nebo úplným </a:t>
            </a:r>
            <a:r>
              <a:rPr lang="cs-CZ" sz="1600" dirty="0" smtClean="0"/>
              <a:t>narušením konstrukce </a:t>
            </a:r>
            <a:r>
              <a:rPr lang="cs-CZ" sz="1600" dirty="0"/>
              <a:t>nádrže. </a:t>
            </a:r>
            <a:r>
              <a:rPr lang="cs-CZ" sz="1600" dirty="0" smtClean="0"/>
              <a:t>  </a:t>
            </a:r>
            <a:r>
              <a:rPr lang="cs-CZ" sz="1600" b="1" dirty="0"/>
              <a:t>Přitom mohou nastat zejména tyto případy:</a:t>
            </a:r>
          </a:p>
          <a:p>
            <a:r>
              <a:rPr lang="cs-CZ" sz="1600" dirty="0"/>
              <a:t>a) </a:t>
            </a:r>
            <a:r>
              <a:rPr lang="cs-CZ" sz="1600" b="1" dirty="0"/>
              <a:t>narušeným pláštěm nebo provozními otvory ve střeše nádrže vyšlehují </a:t>
            </a:r>
            <a:r>
              <a:rPr lang="cs-CZ" sz="1600" b="1" dirty="0" smtClean="0"/>
              <a:t>žíhavé plameny</a:t>
            </a:r>
            <a:r>
              <a:rPr lang="cs-CZ" sz="1600" b="1" dirty="0"/>
              <a:t>,</a:t>
            </a:r>
          </a:p>
          <a:p>
            <a:r>
              <a:rPr lang="cs-CZ" sz="1600" dirty="0"/>
              <a:t>b) </a:t>
            </a:r>
            <a:r>
              <a:rPr lang="cs-CZ" sz="1600" b="1" dirty="0"/>
              <a:t>střecha nádrže je úplně odtržena a odhozena do strany</a:t>
            </a:r>
            <a:r>
              <a:rPr lang="cs-CZ" sz="1600" dirty="0"/>
              <a:t>, kapalina hoří na celém </a:t>
            </a:r>
            <a:r>
              <a:rPr lang="cs-CZ" sz="1600" dirty="0" smtClean="0"/>
              <a:t>povrchu nádrže</a:t>
            </a:r>
            <a:r>
              <a:rPr lang="cs-CZ" sz="1600" dirty="0"/>
              <a:t>,</a:t>
            </a:r>
          </a:p>
          <a:p>
            <a:r>
              <a:rPr lang="cs-CZ" sz="1600" dirty="0"/>
              <a:t>c) </a:t>
            </a:r>
            <a:r>
              <a:rPr lang="cs-CZ" sz="1600" b="1" dirty="0"/>
              <a:t>střecha nádrže je nadzdvižena a z části ponořena v nádrži</a:t>
            </a:r>
            <a:r>
              <a:rPr lang="cs-CZ" sz="1600" dirty="0"/>
              <a:t>,</a:t>
            </a:r>
          </a:p>
          <a:p>
            <a:r>
              <a:rPr lang="cs-CZ" sz="1600" dirty="0"/>
              <a:t>d) </a:t>
            </a:r>
            <a:r>
              <a:rPr lang="cs-CZ" sz="1600" b="1" dirty="0"/>
              <a:t>nádrž je deformována </a:t>
            </a:r>
            <a:r>
              <a:rPr lang="cs-CZ" sz="1600" dirty="0"/>
              <a:t>a došlo k vytvoření trhlin v plášti nádrže nebo k </a:t>
            </a:r>
            <a:r>
              <a:rPr lang="cs-CZ" sz="1600" dirty="0" smtClean="0"/>
              <a:t>poškození armatur</a:t>
            </a:r>
            <a:r>
              <a:rPr lang="cs-CZ" sz="1600" dirty="0"/>
              <a:t>, dochází k úniku hořlavé kapaliny do záchytné nebo havarijní jímky,</a:t>
            </a:r>
          </a:p>
          <a:p>
            <a:r>
              <a:rPr lang="cs-CZ" sz="1600" dirty="0"/>
              <a:t>e) </a:t>
            </a:r>
            <a:r>
              <a:rPr lang="cs-CZ" sz="1600" b="1" dirty="0"/>
              <a:t>kapalina hoří v záchytné nebo havarijní jímce</a:t>
            </a:r>
            <a:r>
              <a:rPr lang="cs-CZ" sz="1600" b="1" dirty="0" smtClean="0"/>
              <a:t>.</a:t>
            </a:r>
          </a:p>
          <a:p>
            <a:pPr marL="0" indent="0">
              <a:buNone/>
            </a:pPr>
            <a:endParaRPr lang="cs-CZ" sz="1600" b="1" dirty="0" smtClean="0"/>
          </a:p>
          <a:p>
            <a:pPr marL="0" indent="0">
              <a:buNone/>
            </a:pPr>
            <a:r>
              <a:rPr lang="cs-CZ" sz="1600" dirty="0">
                <a:solidFill>
                  <a:srgbClr val="00B0F0"/>
                </a:solidFill>
              </a:rPr>
              <a:t>Při hoření nádrže dochází k ohřevu jejího obsahu. Pokud obsahuje hořlavá </a:t>
            </a:r>
            <a:r>
              <a:rPr lang="cs-CZ" sz="1600" dirty="0" smtClean="0">
                <a:solidFill>
                  <a:srgbClr val="00B0F0"/>
                </a:solidFill>
              </a:rPr>
              <a:t>kapalina rozptýlenou </a:t>
            </a:r>
            <a:r>
              <a:rPr lang="cs-CZ" sz="1600" dirty="0">
                <a:solidFill>
                  <a:srgbClr val="00B0F0"/>
                </a:solidFill>
              </a:rPr>
              <a:t>vodu, dochází při ohřevu v důsledku vypaření částic vody k napěnění, </a:t>
            </a:r>
            <a:r>
              <a:rPr lang="cs-CZ" sz="1600" dirty="0" smtClean="0">
                <a:solidFill>
                  <a:srgbClr val="00B0F0"/>
                </a:solidFill>
              </a:rPr>
              <a:t>nárůstu objemu </a:t>
            </a:r>
            <a:r>
              <a:rPr lang="cs-CZ" sz="1600" dirty="0">
                <a:solidFill>
                  <a:srgbClr val="00B0F0"/>
                </a:solidFill>
              </a:rPr>
              <a:t>(až 3 krát) a postupnému zvedání hladiny hořlavé kapaliny v nádrži (</a:t>
            </a:r>
            <a:r>
              <a:rPr lang="cs-CZ" sz="1600" dirty="0" smtClean="0">
                <a:solidFill>
                  <a:srgbClr val="FF0000"/>
                </a:solidFill>
              </a:rPr>
              <a:t>tzv. </a:t>
            </a:r>
            <a:r>
              <a:rPr lang="cs-CZ" sz="1600" b="1" dirty="0" smtClean="0">
                <a:solidFill>
                  <a:srgbClr val="FF0000"/>
                </a:solidFill>
              </a:rPr>
              <a:t>vzkypění</a:t>
            </a:r>
            <a:r>
              <a:rPr lang="cs-CZ" sz="1600" b="1" dirty="0">
                <a:solidFill>
                  <a:srgbClr val="00B0F0"/>
                </a:solidFill>
              </a:rPr>
              <a:t>) </a:t>
            </a:r>
            <a:r>
              <a:rPr lang="cs-CZ" sz="1600" dirty="0">
                <a:solidFill>
                  <a:srgbClr val="00B0F0"/>
                </a:solidFill>
              </a:rPr>
              <a:t>a přelití nádrže.</a:t>
            </a:r>
          </a:p>
          <a:p>
            <a:pPr marL="0" indent="0">
              <a:buNone/>
            </a:pPr>
            <a:endParaRPr lang="cs-CZ" sz="1600" dirty="0">
              <a:solidFill>
                <a:srgbClr val="00B0F0"/>
              </a:solidFill>
            </a:endParaRPr>
          </a:p>
          <a:p>
            <a:pPr marL="0" indent="0">
              <a:buNone/>
            </a:pPr>
            <a:r>
              <a:rPr lang="cs-CZ" sz="1600" dirty="0" smtClean="0">
                <a:solidFill>
                  <a:srgbClr val="00B0F0"/>
                </a:solidFill>
              </a:rPr>
              <a:t>Je-li </a:t>
            </a:r>
            <a:r>
              <a:rPr lang="cs-CZ" sz="1600" dirty="0">
                <a:solidFill>
                  <a:srgbClr val="00B0F0"/>
                </a:solidFill>
              </a:rPr>
              <a:t>na dně nádrže vodní polštář, může dojít vlivem varu vody k přeměně vody v </a:t>
            </a:r>
            <a:r>
              <a:rPr lang="cs-CZ" sz="1600" dirty="0" smtClean="0">
                <a:solidFill>
                  <a:srgbClr val="00B0F0"/>
                </a:solidFill>
              </a:rPr>
              <a:t>páru a </a:t>
            </a:r>
            <a:r>
              <a:rPr lang="cs-CZ" sz="1600" dirty="0">
                <a:solidFill>
                  <a:srgbClr val="FF0000"/>
                </a:solidFill>
              </a:rPr>
              <a:t>k </a:t>
            </a:r>
            <a:r>
              <a:rPr lang="cs-CZ" sz="1600" b="1" dirty="0">
                <a:solidFill>
                  <a:srgbClr val="FF0000"/>
                </a:solidFill>
              </a:rPr>
              <a:t>vyvržení </a:t>
            </a:r>
            <a:r>
              <a:rPr lang="cs-CZ" sz="1600" dirty="0">
                <a:solidFill>
                  <a:srgbClr val="00B0F0"/>
                </a:solidFill>
              </a:rPr>
              <a:t>hořlavé kapaliny do okolí nádrže.</a:t>
            </a:r>
            <a:r>
              <a:rPr lang="cs-CZ" sz="1600" dirty="0"/>
              <a:t> Začátek vyvržení je doprovázen </a:t>
            </a:r>
            <a:r>
              <a:rPr lang="cs-CZ" sz="1600" dirty="0" smtClean="0"/>
              <a:t>značným hlukem</a:t>
            </a:r>
            <a:r>
              <a:rPr lang="cs-CZ" sz="1600" dirty="0"/>
              <a:t>, vibracemi konstrukce nádrže a bouřlivým varem hořlavé kapaliny. Jsou </a:t>
            </a:r>
            <a:r>
              <a:rPr lang="cs-CZ" sz="1600" dirty="0" smtClean="0"/>
              <a:t>známy případy </a:t>
            </a:r>
            <a:r>
              <a:rPr lang="cs-CZ" sz="1600" dirty="0"/>
              <a:t>vyvržení hořlavé kapaliny o hmotnosti 100 t do vzdálenosti 100 m. </a:t>
            </a:r>
            <a:r>
              <a:rPr lang="cs-CZ" sz="1600" dirty="0" smtClean="0"/>
              <a:t>Vzkypění nebo </a:t>
            </a:r>
            <a:r>
              <a:rPr lang="cs-CZ" sz="1600" dirty="0"/>
              <a:t>vyvržení vždy předchází velmi intenzivní hoření a změna barvy (</a:t>
            </a:r>
            <a:r>
              <a:rPr lang="cs-CZ" sz="1600" dirty="0" smtClean="0"/>
              <a:t>zesvětlání) a </a:t>
            </a:r>
            <a:r>
              <a:rPr lang="cs-CZ" sz="1600" dirty="0"/>
              <a:t>objemu kouře. Oba tyto jevy mohou nastat pouze u hořlavých kapalin, jejichž </a:t>
            </a:r>
            <a:r>
              <a:rPr lang="cs-CZ" sz="1600" dirty="0" smtClean="0"/>
              <a:t>rychlost vyhořívání </a:t>
            </a:r>
            <a:r>
              <a:rPr lang="cs-CZ" sz="1600" dirty="0"/>
              <a:t>je menší než rychlost jejich </a:t>
            </a:r>
            <a:r>
              <a:rPr lang="cs-CZ" sz="1600" dirty="0" err="1"/>
              <a:t>prohřevu</a:t>
            </a:r>
            <a:r>
              <a:rPr lang="cs-CZ" sz="1600" dirty="0"/>
              <a:t> (hořlavé kaliny II. a vyšší </a:t>
            </a:r>
            <a:r>
              <a:rPr lang="cs-CZ" sz="1600" dirty="0" smtClean="0"/>
              <a:t>třídy nebezpečnosti</a:t>
            </a:r>
            <a:r>
              <a:rPr lang="cs-CZ" sz="1600" dirty="0"/>
              <a:t>, např. ropa a těžké ropné produkty).</a:t>
            </a:r>
            <a:endParaRPr lang="cs-CZ" sz="1600" b="1" dirty="0"/>
          </a:p>
        </p:txBody>
      </p:sp>
    </p:spTree>
    <p:extLst>
      <p:ext uri="{BB962C8B-B14F-4D97-AF65-F5344CB8AC3E}">
        <p14:creationId xmlns:p14="http://schemas.microsoft.com/office/powerpoint/2010/main" val="617429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lnSpcReduction="10000"/>
          </a:bodyPr>
          <a:lstStyle/>
          <a:p>
            <a:pPr marL="0" indent="0">
              <a:buNone/>
            </a:pPr>
            <a:r>
              <a:rPr lang="cs-CZ" sz="1600" b="1" dirty="0"/>
              <a:t>Hašení požárů hořlavých kapalin v nádržích může být ztíženo</a:t>
            </a:r>
            <a:r>
              <a:rPr lang="cs-CZ" sz="1600" dirty="0"/>
              <a:t>:</a:t>
            </a:r>
          </a:p>
          <a:p>
            <a:r>
              <a:rPr lang="cs-CZ" sz="1600" dirty="0"/>
              <a:t>a) </a:t>
            </a:r>
            <a:r>
              <a:rPr lang="cs-CZ" sz="1600" b="1" dirty="0"/>
              <a:t>poškozením stabilního nebo </a:t>
            </a:r>
            <a:r>
              <a:rPr lang="cs-CZ" sz="1600" b="1" dirty="0" err="1"/>
              <a:t>polostabilního</a:t>
            </a:r>
            <a:r>
              <a:rPr lang="cs-CZ" sz="1600" b="1" dirty="0"/>
              <a:t> hasicího zařízení </a:t>
            </a:r>
            <a:r>
              <a:rPr lang="cs-CZ" sz="1600" dirty="0"/>
              <a:t>nebo systému </a:t>
            </a:r>
            <a:r>
              <a:rPr lang="cs-CZ" sz="1600" dirty="0" smtClean="0"/>
              <a:t>pro zajištění </a:t>
            </a:r>
            <a:r>
              <a:rPr lang="cs-CZ" sz="1600" dirty="0"/>
              <a:t>ochlazování nádrže,</a:t>
            </a:r>
          </a:p>
          <a:p>
            <a:r>
              <a:rPr lang="cs-CZ" sz="1600" dirty="0"/>
              <a:t>b) </a:t>
            </a:r>
            <a:r>
              <a:rPr lang="cs-CZ" sz="1600" b="1" dirty="0"/>
              <a:t>zřícením střechy a poškozením nádrže </a:t>
            </a:r>
            <a:r>
              <a:rPr lang="cs-CZ" sz="1600" dirty="0"/>
              <a:t>a vytvářením tzv. hluchých prostor pro </a:t>
            </a:r>
            <a:r>
              <a:rPr lang="cs-CZ" sz="1600" dirty="0" smtClean="0"/>
              <a:t>hašení pod </a:t>
            </a:r>
            <a:r>
              <a:rPr lang="cs-CZ" sz="1600" dirty="0"/>
              <a:t>poškozenou střechou,</a:t>
            </a:r>
          </a:p>
          <a:p>
            <a:r>
              <a:rPr lang="cs-CZ" sz="1600" dirty="0"/>
              <a:t>c) </a:t>
            </a:r>
            <a:r>
              <a:rPr lang="cs-CZ" sz="1600" b="1" dirty="0"/>
              <a:t>vytékáním hořící kapaliny </a:t>
            </a:r>
            <a:r>
              <a:rPr lang="cs-CZ" sz="1600" dirty="0"/>
              <a:t>popřípadě jejím stékáním po plášti nádrže,</a:t>
            </a:r>
          </a:p>
          <a:p>
            <a:r>
              <a:rPr lang="cs-CZ" sz="1600" dirty="0"/>
              <a:t>d) </a:t>
            </a:r>
            <a:r>
              <a:rPr lang="cs-CZ" sz="1600" b="1" dirty="0"/>
              <a:t>deformací a porušením nadzemních rozvodů </a:t>
            </a:r>
            <a:r>
              <a:rPr lang="cs-CZ" sz="1600" dirty="0"/>
              <a:t>s následným únikem velkých </a:t>
            </a:r>
            <a:r>
              <a:rPr lang="cs-CZ" sz="1600" dirty="0" smtClean="0"/>
              <a:t>množství hořlavých </a:t>
            </a:r>
            <a:r>
              <a:rPr lang="cs-CZ" sz="1600" dirty="0"/>
              <a:t>kapalin,</a:t>
            </a:r>
          </a:p>
          <a:p>
            <a:r>
              <a:rPr lang="cs-CZ" sz="1600" dirty="0"/>
              <a:t>e) </a:t>
            </a:r>
            <a:r>
              <a:rPr lang="cs-CZ" sz="1600" b="1" dirty="0"/>
              <a:t>potopením plovoucí střechy </a:t>
            </a:r>
            <a:r>
              <a:rPr lang="cs-CZ" sz="1600" dirty="0"/>
              <a:t>(např. použitím velké intenzity dodávky hasebních látek),</a:t>
            </a:r>
          </a:p>
          <a:p>
            <a:r>
              <a:rPr lang="cs-CZ" sz="1600" dirty="0"/>
              <a:t>f) </a:t>
            </a:r>
            <a:r>
              <a:rPr lang="cs-CZ" sz="1600" b="1" dirty="0"/>
              <a:t>nebezpečím vzkypění nebo vyvržení hořící kapali</a:t>
            </a:r>
            <a:r>
              <a:rPr lang="cs-CZ" sz="1600" dirty="0"/>
              <a:t>ny, jejíž rychlost vyhořívání je </a:t>
            </a:r>
            <a:r>
              <a:rPr lang="cs-CZ" sz="1600" dirty="0" smtClean="0"/>
              <a:t>menší než </a:t>
            </a:r>
            <a:r>
              <a:rPr lang="cs-CZ" sz="1600" dirty="0"/>
              <a:t>rychlost jejich </a:t>
            </a:r>
            <a:r>
              <a:rPr lang="cs-CZ" sz="1600" dirty="0" err="1"/>
              <a:t>prohřevu</a:t>
            </a:r>
            <a:r>
              <a:rPr lang="cs-CZ" sz="1600" dirty="0"/>
              <a:t> (např. ropa a tmavé ropné produkty),</a:t>
            </a:r>
          </a:p>
          <a:p>
            <a:r>
              <a:rPr lang="cs-CZ" sz="1600" dirty="0"/>
              <a:t>g) </a:t>
            </a:r>
            <a:r>
              <a:rPr lang="cs-CZ" sz="1600" b="1" dirty="0"/>
              <a:t>nerovnoměrným ohřevem konstrukce nádrže </a:t>
            </a:r>
            <a:r>
              <a:rPr lang="cs-CZ" sz="1600" dirty="0"/>
              <a:t>(pláště) nad hořící hladinou a </a:t>
            </a:r>
            <a:r>
              <a:rPr lang="cs-CZ" sz="1600" dirty="0" smtClean="0"/>
              <a:t>jeho rychlou </a:t>
            </a:r>
            <a:r>
              <a:rPr lang="cs-CZ" sz="1600" dirty="0"/>
              <a:t>deformací.</a:t>
            </a:r>
          </a:p>
          <a:p>
            <a:pPr marL="0" indent="0">
              <a:buNone/>
            </a:pPr>
            <a:endParaRPr lang="cs-CZ" sz="1600" b="1" dirty="0"/>
          </a:p>
          <a:p>
            <a:pPr marL="0" indent="0" algn="ctr">
              <a:buNone/>
            </a:pPr>
            <a:r>
              <a:rPr lang="cs-CZ" sz="1700" b="1" dirty="0"/>
              <a:t>Úkoly a postup činnosti</a:t>
            </a:r>
          </a:p>
          <a:p>
            <a:pPr marL="0" indent="0">
              <a:buNone/>
            </a:pPr>
            <a:r>
              <a:rPr lang="cs-CZ" sz="1600" b="1" dirty="0" smtClean="0"/>
              <a:t>Při </a:t>
            </a:r>
            <a:r>
              <a:rPr lang="cs-CZ" sz="1600" b="1" dirty="0"/>
              <a:t>průzkumu je třeba mimo obvyklých úkolů dále zjistit:</a:t>
            </a:r>
          </a:p>
          <a:p>
            <a:r>
              <a:rPr lang="cs-CZ" sz="1600" dirty="0"/>
              <a:t>a) </a:t>
            </a:r>
            <a:r>
              <a:rPr lang="cs-CZ" sz="1600" b="1" dirty="0"/>
              <a:t>druh, množství a výšku hladiny kapaliny v hořící nádrži a v okolních nádržích</a:t>
            </a:r>
            <a:r>
              <a:rPr lang="cs-CZ" sz="1600" dirty="0"/>
              <a:t>,</a:t>
            </a:r>
          </a:p>
          <a:p>
            <a:r>
              <a:rPr lang="cs-CZ" sz="1600" dirty="0"/>
              <a:t>b) </a:t>
            </a:r>
            <a:r>
              <a:rPr lang="cs-CZ" sz="1600" b="1" dirty="0"/>
              <a:t>konstrukci a stav hořících a přilehlých nádrží</a:t>
            </a:r>
            <a:r>
              <a:rPr lang="cs-CZ" sz="1600" dirty="0"/>
              <a:t>, včetně armatur a potrubí,</a:t>
            </a:r>
          </a:p>
          <a:p>
            <a:r>
              <a:rPr lang="cs-CZ" sz="1600" dirty="0"/>
              <a:t>c) </a:t>
            </a:r>
            <a:r>
              <a:rPr lang="cs-CZ" sz="1600" b="1" dirty="0"/>
              <a:t>druh a funkčnost hasících a ochlazovacích zařízení </a:t>
            </a:r>
            <a:r>
              <a:rPr lang="cs-CZ" sz="1600" dirty="0"/>
              <a:t>a možnosti zásobování </a:t>
            </a:r>
            <a:r>
              <a:rPr lang="cs-CZ" sz="1600" dirty="0" smtClean="0"/>
              <a:t>vodou a </a:t>
            </a:r>
            <a:r>
              <a:rPr lang="cs-CZ" sz="1600" dirty="0"/>
              <a:t>speciálními hasivy,</a:t>
            </a:r>
          </a:p>
          <a:p>
            <a:r>
              <a:rPr lang="cs-CZ" sz="1600" dirty="0"/>
              <a:t>d) </a:t>
            </a:r>
            <a:r>
              <a:rPr lang="cs-CZ" sz="1600" b="1" dirty="0"/>
              <a:t>dobu trvání hoření </a:t>
            </a:r>
            <a:r>
              <a:rPr lang="cs-CZ" sz="1600" dirty="0"/>
              <a:t>(tepelná odolnost pláště nádrže, nebezpečí vzkypění nebo </a:t>
            </a:r>
            <a:r>
              <a:rPr lang="cs-CZ" sz="1600" dirty="0" smtClean="0"/>
              <a:t>vyvržení hořlavé </a:t>
            </a:r>
            <a:r>
              <a:rPr lang="cs-CZ" sz="1600" dirty="0"/>
              <a:t>kapaliny),</a:t>
            </a:r>
          </a:p>
          <a:p>
            <a:r>
              <a:rPr lang="cs-CZ" sz="1600" dirty="0"/>
              <a:t>e) </a:t>
            </a:r>
            <a:r>
              <a:rPr lang="cs-CZ" sz="1600" b="1" dirty="0"/>
              <a:t>možnost odčerpání hořlavé kapaliny z hořící nádrže </a:t>
            </a:r>
            <a:r>
              <a:rPr lang="cs-CZ" sz="1600" dirty="0"/>
              <a:t>nebo čerpání vody do </a:t>
            </a:r>
            <a:r>
              <a:rPr lang="cs-CZ" sz="1600" dirty="0" smtClean="0"/>
              <a:t>hořící nádrže </a:t>
            </a:r>
            <a:r>
              <a:rPr lang="cs-CZ" sz="1600" dirty="0"/>
              <a:t>pro zvýšení hladiny hořlavé kapaliny,</a:t>
            </a:r>
          </a:p>
          <a:p>
            <a:r>
              <a:rPr lang="cs-CZ" sz="1600" dirty="0"/>
              <a:t>f) </a:t>
            </a:r>
            <a:r>
              <a:rPr lang="cs-CZ" sz="1600" b="1" dirty="0"/>
              <a:t>v případě požáru ropných produktů možnost vzkypění nebo vyvržení hořící </a:t>
            </a:r>
            <a:r>
              <a:rPr lang="cs-CZ" sz="1600" b="1" dirty="0" smtClean="0"/>
              <a:t>kapaliny </a:t>
            </a:r>
            <a:r>
              <a:rPr lang="cs-CZ" sz="1600" dirty="0" smtClean="0"/>
              <a:t>z </a:t>
            </a:r>
            <a:r>
              <a:rPr lang="cs-CZ" sz="1600" dirty="0"/>
              <a:t>nádrže s ohledem na dobu požáru, jakož i charakter místa a směr, kterým </a:t>
            </a:r>
            <a:r>
              <a:rPr lang="cs-CZ" sz="1600" dirty="0" smtClean="0"/>
              <a:t>může hořlavá </a:t>
            </a:r>
            <a:r>
              <a:rPr lang="cs-CZ" sz="1600" dirty="0"/>
              <a:t>kapalina vytékat.</a:t>
            </a:r>
            <a:endParaRPr lang="cs-CZ" sz="1600" dirty="0"/>
          </a:p>
        </p:txBody>
      </p:sp>
    </p:spTree>
    <p:extLst>
      <p:ext uri="{BB962C8B-B14F-4D97-AF65-F5344CB8AC3E}">
        <p14:creationId xmlns:p14="http://schemas.microsoft.com/office/powerpoint/2010/main" val="3199634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lnSpcReduction="10000"/>
          </a:bodyPr>
          <a:lstStyle/>
          <a:p>
            <a:pPr marL="0" indent="0">
              <a:buNone/>
            </a:pPr>
            <a:endParaRPr lang="cs-CZ" sz="1600" dirty="0" smtClean="0"/>
          </a:p>
          <a:p>
            <a:pPr marL="0" indent="0">
              <a:buNone/>
            </a:pPr>
            <a:r>
              <a:rPr lang="cs-CZ" sz="1600" b="1" dirty="0"/>
              <a:t>Činnost jednotky požární ochrany </a:t>
            </a:r>
            <a:r>
              <a:rPr lang="cs-CZ" sz="1600" dirty="0"/>
              <a:t>(dále i „jednotka PO“) </a:t>
            </a:r>
            <a:r>
              <a:rPr lang="cs-CZ" sz="1600" b="1" dirty="0"/>
              <a:t>spočívá v plnění základních úkolů </a:t>
            </a:r>
            <a:r>
              <a:rPr lang="cs-CZ" sz="1600" dirty="0"/>
              <a:t>dle § 70 zákona č. 133/1985 Sb., o požární ochraně, ve znění pozdějších předpisů (dále jen „zákon o požární ochraně“), </a:t>
            </a:r>
            <a:r>
              <a:rPr lang="cs-CZ" sz="1600" b="1" dirty="0"/>
              <a:t>zejména v provádění požárního zásahu, záchranných prací při živelních pohromách a jiných mimořádných událostech a v podílu na plnění úkolů ochrany obyvatelstva. </a:t>
            </a:r>
            <a:r>
              <a:rPr lang="cs-CZ" sz="1600" dirty="0"/>
              <a:t>Pro posouzení výjimky, kdy je zásah do zákonem chráněných složek lidské osobnosti dovolen přímo zákonem, </a:t>
            </a:r>
            <a:r>
              <a:rPr lang="cs-CZ" sz="1600" b="1" dirty="0"/>
              <a:t>je nutné rozlišovat, zda je záznam pořízen Hasičským záchranným sborem České republiky</a:t>
            </a:r>
            <a:r>
              <a:rPr lang="cs-CZ" sz="1600" dirty="0"/>
              <a:t> (dále i „HZS ČR“) ve smyslu zákona č. 320/2015 Sb., o Hasičském záchranném sboru České republiky a o změně některých zákonů (zákon o hasičském záchranném sboru), </a:t>
            </a:r>
            <a:r>
              <a:rPr lang="cs-CZ" sz="1600" b="1" dirty="0"/>
              <a:t>nebo jinou jednotkou požární ochrany (jednotka SDH obce, jednotka SDH podniku, jednotka HZS podniku).  </a:t>
            </a:r>
          </a:p>
          <a:p>
            <a:pPr marL="0" indent="0">
              <a:buNone/>
            </a:pPr>
            <a:r>
              <a:rPr lang="cs-CZ" sz="1600" dirty="0"/>
              <a:t> Zákonná ustanovení, která umožňuji příslušníkům HZS ČR pořizovat záznamy včetně podoby osob a  zveřejnovat některé osobní údaje bez jejich svolení jsou dle zákona  o hasičském záchranném sboru následující: </a:t>
            </a:r>
            <a:endParaRPr lang="cs-CZ" sz="1600" dirty="0" smtClean="0"/>
          </a:p>
          <a:p>
            <a:pPr marL="0" indent="0" algn="ctr">
              <a:buNone/>
            </a:pPr>
            <a:endParaRPr lang="cs-CZ" sz="1800" b="1" dirty="0" smtClean="0"/>
          </a:p>
          <a:p>
            <a:pPr marL="0" indent="0" algn="ctr">
              <a:buNone/>
            </a:pPr>
            <a:r>
              <a:rPr lang="cs-CZ" sz="1800" b="1" dirty="0" smtClean="0"/>
              <a:t>Pořizování </a:t>
            </a:r>
            <a:r>
              <a:rPr lang="cs-CZ" sz="1800" b="1" dirty="0"/>
              <a:t>záznamů  </a:t>
            </a:r>
            <a:r>
              <a:rPr lang="cs-CZ" sz="1600" dirty="0" smtClean="0"/>
              <a:t> </a:t>
            </a:r>
            <a:endParaRPr lang="cs-CZ" sz="1600" dirty="0"/>
          </a:p>
          <a:p>
            <a:pPr marL="0" indent="0">
              <a:buNone/>
            </a:pPr>
            <a:r>
              <a:rPr lang="cs-CZ" sz="1600" dirty="0"/>
              <a:t> (1) Hasičský záchranný sbor může pořizovat zvukový, obrazový nebo jiný záznam  a) osob a věcí, které se nacházejí na místech veřejně přístupných, pro účely plnění konkrétního úkolu,  b) zpráv a s nimi spojených provozních a lokalizačních údajů, které se přenášejí prostřednictvím sítí a služeb elektronických komunikací na operačním a informačním středisku, nebo  c) jiného konkrétního úkolu.  </a:t>
            </a:r>
          </a:p>
          <a:p>
            <a:pPr marL="0" indent="0" algn="ctr">
              <a:buNone/>
            </a:pPr>
            <a:endParaRPr lang="cs-CZ" sz="1800" dirty="0" smtClean="0"/>
          </a:p>
          <a:p>
            <a:pPr marL="0" indent="0" algn="ctr">
              <a:buNone/>
            </a:pPr>
            <a:r>
              <a:rPr lang="cs-CZ" sz="1800" dirty="0" smtClean="0"/>
              <a:t> </a:t>
            </a:r>
            <a:r>
              <a:rPr lang="cs-CZ" sz="1800" b="1" dirty="0"/>
              <a:t>Žádost o informace související s mimořádnou událostí nebo krizovou situací  </a:t>
            </a:r>
            <a:endParaRPr lang="cs-CZ" sz="1600" b="1" dirty="0"/>
          </a:p>
          <a:p>
            <a:pPr marL="0" indent="0">
              <a:buNone/>
            </a:pPr>
            <a:r>
              <a:rPr lang="cs-CZ" sz="1600" dirty="0"/>
              <a:t>Hasičský záchranný sbor může v návaznosti na řešení mimořádné události nebo krizové situace žádat informace související s příčinami, průběhem a následky mimořádné události nebo krizové situace. </a:t>
            </a:r>
          </a:p>
        </p:txBody>
      </p:sp>
    </p:spTree>
    <p:extLst>
      <p:ext uri="{BB962C8B-B14F-4D97-AF65-F5344CB8AC3E}">
        <p14:creationId xmlns:p14="http://schemas.microsoft.com/office/powerpoint/2010/main" val="28671001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a:bodyPr>
          <a:lstStyle/>
          <a:p>
            <a:pPr marL="0" indent="0">
              <a:buNone/>
            </a:pPr>
            <a:r>
              <a:rPr lang="cs-CZ" sz="1600" b="1" dirty="0"/>
              <a:t>Při hašení požárů hořlavých kapalin v nádržích je třeba:</a:t>
            </a:r>
          </a:p>
          <a:p>
            <a:r>
              <a:rPr lang="cs-CZ" sz="1600" dirty="0"/>
              <a:t>a) </a:t>
            </a:r>
            <a:r>
              <a:rPr lang="cs-CZ" sz="1600" b="1" dirty="0"/>
              <a:t>zajistit od okamžiku příjezdu, během dodávky pěny a následně až do likvidace </a:t>
            </a:r>
            <a:r>
              <a:rPr lang="cs-CZ" sz="1600" b="1" dirty="0" smtClean="0"/>
              <a:t>požáru stálé </a:t>
            </a:r>
            <a:r>
              <a:rPr lang="cs-CZ" sz="1600" b="1" dirty="0"/>
              <a:t>ochlazování zejména tepelně namáhaných konstrukcí hořící nádrže </a:t>
            </a:r>
            <a:r>
              <a:rPr lang="cs-CZ" sz="1600" dirty="0"/>
              <a:t>(pokud </a:t>
            </a:r>
            <a:r>
              <a:rPr lang="cs-CZ" sz="1600" dirty="0" smtClean="0"/>
              <a:t>jsou neizolované</a:t>
            </a:r>
            <a:r>
              <a:rPr lang="cs-CZ" sz="1600" dirty="0"/>
              <a:t>) a ohrožených sousedních nádrží, případně havarijní jímky; k tomu </a:t>
            </a:r>
            <a:r>
              <a:rPr lang="cs-CZ" sz="1600" dirty="0" smtClean="0"/>
              <a:t>využít především </a:t>
            </a:r>
            <a:r>
              <a:rPr lang="cs-CZ" sz="1600" dirty="0"/>
              <a:t>stabilních systémů tepelné ochrany nádrží, pokud jsou instalovány a </a:t>
            </a:r>
            <a:r>
              <a:rPr lang="cs-CZ" sz="1600" dirty="0" smtClean="0"/>
              <a:t>jsou funkční</a:t>
            </a:r>
            <a:r>
              <a:rPr lang="cs-CZ" sz="1600" dirty="0"/>
              <a:t>,</a:t>
            </a:r>
          </a:p>
          <a:p>
            <a:r>
              <a:rPr lang="cs-CZ" sz="1600" dirty="0"/>
              <a:t>b) </a:t>
            </a:r>
            <a:r>
              <a:rPr lang="cs-CZ" sz="1600" b="1" dirty="0"/>
              <a:t>zajistit uzavření přívodních i vypouštěcích potrubí u hořící nádrže</a:t>
            </a:r>
            <a:r>
              <a:rPr lang="cs-CZ" sz="1600" dirty="0" smtClean="0"/>
              <a:t>,</a:t>
            </a:r>
          </a:p>
          <a:p>
            <a:r>
              <a:rPr lang="cs-CZ" sz="1600" dirty="0"/>
              <a:t>c) </a:t>
            </a:r>
            <a:r>
              <a:rPr lang="cs-CZ" sz="1600" b="1" dirty="0"/>
              <a:t>soustředit a připravit k nasazení nezbytné množství sil a prostředků k </a:t>
            </a:r>
            <a:r>
              <a:rPr lang="cs-CZ" sz="1600" b="1" dirty="0" smtClean="0"/>
              <a:t>zajištění nepřetržité </a:t>
            </a:r>
            <a:r>
              <a:rPr lang="cs-CZ" sz="1600" b="1" dirty="0"/>
              <a:t>potřebné dodávky pěny </a:t>
            </a:r>
            <a:r>
              <a:rPr lang="cs-CZ" sz="1600" dirty="0"/>
              <a:t>po dobu 10 minut na hořící nádrž a zajistit na </a:t>
            </a:r>
            <a:r>
              <a:rPr lang="cs-CZ" sz="1600" dirty="0" smtClean="0"/>
              <a:t>místě zásahu </a:t>
            </a:r>
            <a:r>
              <a:rPr lang="cs-CZ" sz="1600" dirty="0"/>
              <a:t>trojnásobnou zásobu pěnidla potřebného k hašení,</a:t>
            </a:r>
          </a:p>
          <a:p>
            <a:r>
              <a:rPr lang="cs-CZ" sz="1600" dirty="0"/>
              <a:t>d) </a:t>
            </a:r>
            <a:r>
              <a:rPr lang="cs-CZ" sz="1600" b="1" dirty="0"/>
              <a:t>zajistit, aby pěnový útok byl proveden současně určeným počtem pěnových </a:t>
            </a:r>
            <a:r>
              <a:rPr lang="cs-CZ" sz="1600" b="1" dirty="0" smtClean="0"/>
              <a:t>proudů tak</a:t>
            </a:r>
            <a:r>
              <a:rPr lang="cs-CZ" sz="1600" b="1" dirty="0"/>
              <a:t>, aby byla zajištěna potřebná intenzita dodávky hasební látky na plochu </a:t>
            </a:r>
            <a:r>
              <a:rPr lang="cs-CZ" sz="1600" b="1" dirty="0" smtClean="0"/>
              <a:t>hořen</a:t>
            </a:r>
            <a:r>
              <a:rPr lang="cs-CZ" sz="1600" dirty="0" smtClean="0"/>
              <a:t>í, hašení </a:t>
            </a:r>
            <a:r>
              <a:rPr lang="cs-CZ" sz="1600" dirty="0"/>
              <a:t>se provádí nepřetržitě po dobu 10 minut; pokud není po deseti </a:t>
            </a:r>
            <a:r>
              <a:rPr lang="cs-CZ" sz="1600" dirty="0" smtClean="0"/>
              <a:t>minutách pěnový </a:t>
            </a:r>
            <a:r>
              <a:rPr lang="cs-CZ" sz="1600" dirty="0"/>
              <a:t>útok účinný, vyhodnotit účinnost hašení a intenzitu dodávky hasební </a:t>
            </a:r>
            <a:r>
              <a:rPr lang="cs-CZ" sz="1600" dirty="0" smtClean="0"/>
              <a:t>látky, případně </a:t>
            </a:r>
            <a:r>
              <a:rPr lang="cs-CZ" sz="1600" dirty="0"/>
              <a:t>přerušit hašení a provést nové soustředění sil a prostředků, případně </a:t>
            </a:r>
            <a:r>
              <a:rPr lang="cs-CZ" sz="1600" dirty="0" smtClean="0"/>
              <a:t>jejich přeskupení</a:t>
            </a:r>
            <a:r>
              <a:rPr lang="cs-CZ" sz="1600" dirty="0"/>
              <a:t>,</a:t>
            </a:r>
          </a:p>
          <a:p>
            <a:r>
              <a:rPr lang="cs-CZ" sz="1600" dirty="0"/>
              <a:t>e) </a:t>
            </a:r>
            <a:r>
              <a:rPr lang="cs-CZ" sz="1600" b="1" dirty="0"/>
              <a:t>zvážit možnost využití výškové techniky </a:t>
            </a:r>
            <a:r>
              <a:rPr lang="cs-CZ" sz="1600" dirty="0"/>
              <a:t>pro dodávku pěny na hořící </a:t>
            </a:r>
            <a:r>
              <a:rPr lang="cs-CZ" sz="1600" dirty="0" smtClean="0"/>
              <a:t>kapalinu; technika </a:t>
            </a:r>
            <a:r>
              <a:rPr lang="cs-CZ" sz="1600" dirty="0"/>
              <a:t>nesmí být vysunuta nad nádrž, aby ji sálavé teplo a plameny nepoškodily,</a:t>
            </a:r>
          </a:p>
          <a:p>
            <a:r>
              <a:rPr lang="cs-CZ" sz="1600" dirty="0"/>
              <a:t>f) </a:t>
            </a:r>
            <a:r>
              <a:rPr lang="cs-CZ" sz="1600" b="1" dirty="0"/>
              <a:t>nasazovat do okolí hořící nádrže pouze nezbytné množství sil a prostředků</a:t>
            </a:r>
            <a:r>
              <a:rPr lang="cs-CZ" sz="1600" dirty="0"/>
              <a:t>,</a:t>
            </a:r>
          </a:p>
          <a:p>
            <a:r>
              <a:rPr lang="cs-CZ" sz="1600" dirty="0"/>
              <a:t>g) </a:t>
            </a:r>
            <a:r>
              <a:rPr lang="cs-CZ" sz="1600" b="1" dirty="0"/>
              <a:t>zabránit potopení plovoucí střechy v hořlavé kapalině</a:t>
            </a:r>
            <a:r>
              <a:rPr lang="cs-CZ" sz="1600" dirty="0"/>
              <a:t>, kontrolovat skutečnou </a:t>
            </a:r>
            <a:r>
              <a:rPr lang="cs-CZ" sz="1600" dirty="0" smtClean="0"/>
              <a:t>plochu požáru </a:t>
            </a:r>
            <a:r>
              <a:rPr lang="cs-CZ" sz="1600" dirty="0"/>
              <a:t>a dodávku hasební látky,</a:t>
            </a:r>
          </a:p>
          <a:p>
            <a:r>
              <a:rPr lang="cs-CZ" sz="1600" dirty="0"/>
              <a:t>h) </a:t>
            </a:r>
            <a:r>
              <a:rPr lang="cs-CZ" sz="1600" b="1" dirty="0"/>
              <a:t>zajistit prioritně hašení jímky, pokud současně hoří nádrž i jímka</a:t>
            </a:r>
            <a:r>
              <a:rPr lang="cs-CZ" sz="1600" b="1" dirty="0" smtClean="0"/>
              <a:t>.</a:t>
            </a:r>
          </a:p>
          <a:p>
            <a:pPr marL="0" indent="0">
              <a:buNone/>
            </a:pPr>
            <a:r>
              <a:rPr lang="cs-CZ" sz="1600" b="1" dirty="0"/>
              <a:t>Pěnu je třeba pokládat na hladinu hořlavé kapaliny od vnitřní stěny nádrže</a:t>
            </a:r>
            <a:r>
              <a:rPr lang="cs-CZ" sz="1600" b="1" dirty="0" smtClean="0"/>
              <a:t>. Stále chladit</a:t>
            </a:r>
          </a:p>
          <a:p>
            <a:pPr marL="0" indent="0">
              <a:buNone/>
            </a:pPr>
            <a:endParaRPr lang="cs-CZ" sz="1600" b="1" dirty="0" smtClean="0"/>
          </a:p>
          <a:p>
            <a:pPr marL="0" indent="0">
              <a:buNone/>
            </a:pPr>
            <a:r>
              <a:rPr lang="cs-CZ" sz="1600" b="1" dirty="0"/>
              <a:t>Sledovat množství vody v havarijní jímce a včas zajistit její odčerpávání, aby </a:t>
            </a:r>
            <a:r>
              <a:rPr lang="cs-CZ" sz="1600" b="1" dirty="0" smtClean="0"/>
              <a:t>byla zachována </a:t>
            </a:r>
            <a:r>
              <a:rPr lang="cs-CZ" sz="1600" b="1" dirty="0"/>
              <a:t>funkčnost havarijní jímky.</a:t>
            </a:r>
            <a:endParaRPr lang="cs-CZ" sz="1600" b="1" dirty="0"/>
          </a:p>
        </p:txBody>
      </p:sp>
    </p:spTree>
    <p:extLst>
      <p:ext uri="{BB962C8B-B14F-4D97-AF65-F5344CB8AC3E}">
        <p14:creationId xmlns:p14="http://schemas.microsoft.com/office/powerpoint/2010/main" val="34599658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fontScale="92500"/>
          </a:bodyPr>
          <a:lstStyle/>
          <a:p>
            <a:pPr marL="0" indent="0" algn="ctr">
              <a:buNone/>
            </a:pPr>
            <a:r>
              <a:rPr lang="cs-CZ" sz="1900" b="1" dirty="0"/>
              <a:t>Očekávané zvláštnosti</a:t>
            </a:r>
          </a:p>
          <a:p>
            <a:pPr marL="0" indent="0">
              <a:buNone/>
            </a:pPr>
            <a:r>
              <a:rPr lang="cs-CZ" sz="1600" b="1" dirty="0" smtClean="0"/>
              <a:t>Při </a:t>
            </a:r>
            <a:r>
              <a:rPr lang="cs-CZ" sz="1600" b="1" dirty="0"/>
              <a:t>požáru hořlavých kapalin v nádržích je nutné počítat s následujícími komplikacemi:</a:t>
            </a:r>
          </a:p>
          <a:p>
            <a:r>
              <a:rPr lang="cs-CZ" sz="1600" dirty="0"/>
              <a:t>a) </a:t>
            </a:r>
            <a:r>
              <a:rPr lang="cs-CZ" sz="1600" b="1" dirty="0"/>
              <a:t>nelze zjistit množství hořlavé kapaliny v nádrži a množství vody na dně nádrže</a:t>
            </a:r>
            <a:r>
              <a:rPr lang="cs-CZ" sz="1600" dirty="0"/>
              <a:t>,</a:t>
            </a:r>
          </a:p>
          <a:p>
            <a:r>
              <a:rPr lang="cs-CZ" sz="1600" dirty="0"/>
              <a:t>b) </a:t>
            </a:r>
            <a:r>
              <a:rPr lang="cs-CZ" sz="1600" b="1" dirty="0"/>
              <a:t>nedostatek sil a prostředků nebo jejich chybný odhad,</a:t>
            </a:r>
          </a:p>
          <a:p>
            <a:r>
              <a:rPr lang="cs-CZ" sz="1600" dirty="0"/>
              <a:t>c) </a:t>
            </a:r>
            <a:r>
              <a:rPr lang="cs-CZ" sz="1600" b="1" dirty="0"/>
              <a:t>pokud se zaplaví havarijní jímka, např. chladící vodou, může dojít k utržení nádrže </a:t>
            </a:r>
            <a:r>
              <a:rPr lang="cs-CZ" sz="1600" b="1" dirty="0" smtClean="0"/>
              <a:t>od kotvení </a:t>
            </a:r>
            <a:r>
              <a:rPr lang="cs-CZ" sz="1600" dirty="0"/>
              <a:t>a přívodních potrubí a „vyplavání“ nádrže, pokud je nádrž prázdná nebo </a:t>
            </a:r>
            <a:r>
              <a:rPr lang="cs-CZ" sz="1600" dirty="0" smtClean="0"/>
              <a:t>jen částečně </a:t>
            </a:r>
            <a:r>
              <a:rPr lang="cs-CZ" sz="1600" dirty="0"/>
              <a:t>naplněná,</a:t>
            </a:r>
          </a:p>
          <a:p>
            <a:r>
              <a:rPr lang="cs-CZ" sz="1600" dirty="0"/>
              <a:t>d) </a:t>
            </a:r>
            <a:r>
              <a:rPr lang="cs-CZ" sz="1600" b="1" dirty="0"/>
              <a:t>nedostatek potřebného množství vhodného druhu pěnidla </a:t>
            </a:r>
            <a:r>
              <a:rPr lang="cs-CZ" sz="1600" dirty="0"/>
              <a:t>(hašení polárních kapalin</a:t>
            </a:r>
            <a:r>
              <a:rPr lang="cs-CZ" sz="1600" dirty="0" smtClean="0"/>
              <a:t>), použití </a:t>
            </a:r>
            <a:r>
              <a:rPr lang="cs-CZ" sz="1600" dirty="0"/>
              <a:t>různých druhů pěnidel, potíže se zabezpečením nepřetržité </a:t>
            </a:r>
            <a:r>
              <a:rPr lang="cs-CZ" sz="1600" dirty="0" smtClean="0"/>
              <a:t>dodávky potřebného </a:t>
            </a:r>
            <a:r>
              <a:rPr lang="cs-CZ" sz="1600" dirty="0"/>
              <a:t>množství pěnidla,</a:t>
            </a:r>
          </a:p>
          <a:p>
            <a:r>
              <a:rPr lang="cs-CZ" sz="1600" dirty="0"/>
              <a:t>e) </a:t>
            </a:r>
            <a:r>
              <a:rPr lang="cs-CZ" sz="1600" b="1" dirty="0"/>
              <a:t>při dodávce pěny na hladinu hořící kapaliny</a:t>
            </a:r>
            <a:r>
              <a:rPr lang="cs-CZ" sz="1600" dirty="0"/>
              <a:t>, např. pomocí monitorů, </a:t>
            </a:r>
            <a:r>
              <a:rPr lang="cs-CZ" sz="1600" b="1" dirty="0" smtClean="0"/>
              <a:t>dochází v </a:t>
            </a:r>
            <a:r>
              <a:rPr lang="cs-CZ" sz="1600" b="1" dirty="0"/>
              <a:t>některých případech ke značným ztrátám pěny;</a:t>
            </a:r>
            <a:r>
              <a:rPr lang="cs-CZ" sz="1600" dirty="0"/>
              <a:t> větší ztráty hasebních látek </a:t>
            </a:r>
            <a:r>
              <a:rPr lang="cs-CZ" sz="1600" dirty="0" smtClean="0"/>
              <a:t>při velkých </a:t>
            </a:r>
            <a:r>
              <a:rPr lang="cs-CZ" sz="1600" dirty="0"/>
              <a:t>vzdálenostech a převýšení při jejich dodávce (snížení kvality pěny a </a:t>
            </a:r>
            <a:r>
              <a:rPr lang="cs-CZ" sz="1600" dirty="0" smtClean="0"/>
              <a:t>snížení účinnosti </a:t>
            </a:r>
            <a:r>
              <a:rPr lang="cs-CZ" sz="1600" dirty="0"/>
              <a:t>hašení),</a:t>
            </a:r>
          </a:p>
          <a:p>
            <a:r>
              <a:rPr lang="cs-CZ" sz="1600" dirty="0"/>
              <a:t>f) u hořících izolovaných nádrží se podstatně snižuje účinnost ochlazování; u </a:t>
            </a:r>
            <a:r>
              <a:rPr lang="cs-CZ" sz="1600" dirty="0" smtClean="0"/>
              <a:t>těchto nádrží </a:t>
            </a:r>
            <a:r>
              <a:rPr lang="cs-CZ" sz="1600" dirty="0"/>
              <a:t>zpravidla dochází i přes chlazení pláště nádrže k deformacím a zborcení </a:t>
            </a:r>
            <a:r>
              <a:rPr lang="cs-CZ" sz="1600" dirty="0" smtClean="0"/>
              <a:t>nádrže (u </a:t>
            </a:r>
            <a:r>
              <a:rPr lang="cs-CZ" sz="1600" dirty="0"/>
              <a:t>nehořících sousedních nádrží tepelná izolace snižuje přestup tepla),</a:t>
            </a:r>
          </a:p>
          <a:p>
            <a:r>
              <a:rPr lang="cs-CZ" sz="1600" dirty="0"/>
              <a:t>g) </a:t>
            </a:r>
            <a:r>
              <a:rPr lang="cs-CZ" sz="1600" b="1" dirty="0"/>
              <a:t>nepříznivý vliv povětrnostních podmínek </a:t>
            </a:r>
            <a:r>
              <a:rPr lang="cs-CZ" sz="1600" dirty="0"/>
              <a:t>(silný vítr) pro účinnou aplikaci pěny </a:t>
            </a:r>
            <a:r>
              <a:rPr lang="cs-CZ" sz="1600" dirty="0" smtClean="0"/>
              <a:t>na hladinu </a:t>
            </a:r>
            <a:r>
              <a:rPr lang="cs-CZ" sz="1600" dirty="0"/>
              <a:t>hořící kapaliny,</a:t>
            </a:r>
          </a:p>
          <a:p>
            <a:r>
              <a:rPr lang="cs-CZ" sz="1600" dirty="0"/>
              <a:t>h) obtížné určení vhodného místa, odkud je možné zajistit optimální dodávku pěny </a:t>
            </a:r>
            <a:r>
              <a:rPr lang="cs-CZ" sz="1600" dirty="0" smtClean="0"/>
              <a:t>do nádrže</a:t>
            </a:r>
            <a:r>
              <a:rPr lang="cs-CZ" sz="1600" dirty="0"/>
              <a:t>, v důsledku špatné dosažitelnosti nádrže ze země (nástupní plochy </a:t>
            </a:r>
            <a:r>
              <a:rPr lang="cs-CZ" sz="1600" dirty="0" smtClean="0"/>
              <a:t>pro výškovou </a:t>
            </a:r>
            <a:r>
              <a:rPr lang="cs-CZ" sz="1600" dirty="0"/>
              <a:t>techniku).</a:t>
            </a:r>
          </a:p>
          <a:p>
            <a:r>
              <a:rPr lang="cs-CZ" sz="1600" dirty="0"/>
              <a:t>i) </a:t>
            </a:r>
            <a:r>
              <a:rPr lang="cs-CZ" sz="1600" b="1" dirty="0"/>
              <a:t>nelze uzavřít přívod hořlavé kapaliny do nádrže</a:t>
            </a:r>
            <a:r>
              <a:rPr lang="cs-CZ" sz="1600" dirty="0"/>
              <a:t>,</a:t>
            </a:r>
          </a:p>
          <a:p>
            <a:r>
              <a:rPr lang="cs-CZ" sz="1600" dirty="0"/>
              <a:t>j) </a:t>
            </a:r>
            <a:r>
              <a:rPr lang="cs-CZ" sz="1600" b="1" dirty="0"/>
              <a:t>nedostatečná spolupráce s obsluhou zařízení</a:t>
            </a:r>
            <a:r>
              <a:rPr lang="cs-CZ" sz="1600" dirty="0"/>
              <a:t>,</a:t>
            </a:r>
          </a:p>
          <a:p>
            <a:r>
              <a:rPr lang="cs-CZ" sz="1600" dirty="0"/>
              <a:t>k) </a:t>
            </a:r>
            <a:r>
              <a:rPr lang="cs-CZ" sz="1600" b="1" dirty="0"/>
              <a:t>zvukové efekty vlivem tepelného namáhání konstrukce nádrže</a:t>
            </a:r>
            <a:r>
              <a:rPr lang="cs-CZ" sz="1600" dirty="0"/>
              <a:t> (pnutí),</a:t>
            </a:r>
          </a:p>
          <a:p>
            <a:r>
              <a:rPr lang="cs-CZ" sz="1600" dirty="0"/>
              <a:t>l) </a:t>
            </a:r>
            <a:r>
              <a:rPr lang="cs-CZ" sz="1600" b="1" dirty="0"/>
              <a:t>mísitelnost hasiva a hořlavé kapaliny </a:t>
            </a:r>
            <a:r>
              <a:rPr lang="cs-CZ" sz="1600" dirty="0"/>
              <a:t>(např. líh</a:t>
            </a:r>
            <a:r>
              <a:rPr lang="cs-CZ" sz="1600" dirty="0" smtClean="0"/>
              <a:t>),</a:t>
            </a:r>
          </a:p>
          <a:p>
            <a:r>
              <a:rPr lang="cs-CZ" sz="1600" dirty="0"/>
              <a:t>m) </a:t>
            </a:r>
            <a:r>
              <a:rPr lang="cs-CZ" sz="1600" b="1" dirty="0"/>
              <a:t>zvýšení rychlosti </a:t>
            </a:r>
            <a:r>
              <a:rPr lang="cs-CZ" sz="1600" b="1" dirty="0" err="1"/>
              <a:t>prohřevu</a:t>
            </a:r>
            <a:r>
              <a:rPr lang="cs-CZ" sz="1600" b="1" dirty="0"/>
              <a:t> hořlavé kapaliny </a:t>
            </a:r>
            <a:r>
              <a:rPr lang="cs-CZ" sz="1600" dirty="0"/>
              <a:t>vlivem tepelně namáhaných </a:t>
            </a:r>
            <a:r>
              <a:rPr lang="cs-CZ" sz="1600" dirty="0" smtClean="0"/>
              <a:t>kovových konstrukcí </a:t>
            </a:r>
            <a:r>
              <a:rPr lang="cs-CZ" sz="1600" dirty="0"/>
              <a:t>vnořených do hořlavé kapaliny,</a:t>
            </a:r>
          </a:p>
          <a:p>
            <a:r>
              <a:rPr lang="cs-CZ" sz="1600" dirty="0"/>
              <a:t>n) </a:t>
            </a:r>
            <a:r>
              <a:rPr lang="cs-CZ" sz="1600" b="1" dirty="0"/>
              <a:t>porušení zařízení pro parní ohřev hořlavé kapaliny v nádrži </a:t>
            </a:r>
            <a:r>
              <a:rPr lang="cs-CZ" sz="1600" dirty="0"/>
              <a:t>(např. nádrže s asfaltem).</a:t>
            </a:r>
            <a:endParaRPr lang="cs-CZ" sz="1600" dirty="0"/>
          </a:p>
        </p:txBody>
      </p:sp>
    </p:spTree>
    <p:extLst>
      <p:ext uri="{BB962C8B-B14F-4D97-AF65-F5344CB8AC3E}">
        <p14:creationId xmlns:p14="http://schemas.microsoft.com/office/powerpoint/2010/main" val="28026544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548680"/>
          </a:xfrm>
        </p:spPr>
        <p:txBody>
          <a:bodyPr>
            <a:normAutofit/>
          </a:bodyPr>
          <a:lstStyle/>
          <a:p>
            <a:r>
              <a:rPr lang="cs-CZ" sz="2000" b="1" dirty="0"/>
              <a:t>Požáry s přítomností tlakových láhví s acetylénem</a:t>
            </a:r>
            <a:endParaRPr lang="cs-CZ" sz="2000" dirty="0"/>
          </a:p>
        </p:txBody>
      </p:sp>
      <p:sp>
        <p:nvSpPr>
          <p:cNvPr id="3" name="Zástupný symbol pro obsah 2"/>
          <p:cNvSpPr>
            <a:spLocks noGrp="1"/>
          </p:cNvSpPr>
          <p:nvPr>
            <p:ph idx="1"/>
          </p:nvPr>
        </p:nvSpPr>
        <p:spPr>
          <a:xfrm>
            <a:off x="467544" y="548680"/>
            <a:ext cx="8219256" cy="6309320"/>
          </a:xfrm>
        </p:spPr>
        <p:txBody>
          <a:bodyPr>
            <a:normAutofit/>
          </a:bodyPr>
          <a:lstStyle/>
          <a:p>
            <a:pPr marL="0" indent="0">
              <a:buNone/>
            </a:pPr>
            <a:r>
              <a:rPr lang="cs-CZ" sz="1600" b="1" dirty="0">
                <a:solidFill>
                  <a:srgbClr val="FF0000"/>
                </a:solidFill>
              </a:rPr>
              <a:t>Požárně technické vlastnosti acetylenu:</a:t>
            </a:r>
          </a:p>
          <a:p>
            <a:pPr marL="0" indent="0">
              <a:buNone/>
            </a:pPr>
            <a:endParaRPr lang="cs-CZ" sz="1600" b="1" dirty="0">
              <a:solidFill>
                <a:srgbClr val="FF0000"/>
              </a:solidFill>
            </a:endParaRPr>
          </a:p>
          <a:p>
            <a:pPr marL="0" indent="0">
              <a:buNone/>
            </a:pPr>
            <a:endParaRPr lang="cs-CZ" sz="1600" dirty="0"/>
          </a:p>
          <a:p>
            <a:endParaRPr lang="cs-CZ"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65" y="1124744"/>
            <a:ext cx="8427228"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52411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124744"/>
            <a:ext cx="8064896"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4037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a:bodyPr>
          <a:lstStyle/>
          <a:p>
            <a:endParaRPr lang="cs-CZ" sz="2000" dirty="0" smtClean="0"/>
          </a:p>
          <a:p>
            <a:pPr marL="0" indent="0">
              <a:buNone/>
            </a:pPr>
            <a:r>
              <a:rPr lang="cs-CZ" sz="2000" dirty="0"/>
              <a:t>Tlakové láhve musí být opatřeny předepsaným základním nátěrem. </a:t>
            </a:r>
            <a:r>
              <a:rPr lang="cs-CZ" sz="2000" dirty="0" smtClean="0"/>
              <a:t>Doplňkovým označením </a:t>
            </a:r>
            <a:r>
              <a:rPr lang="cs-CZ" sz="2000" dirty="0"/>
              <a:t>tlakových láhví jsou barevné pruhy:</a:t>
            </a:r>
          </a:p>
          <a:p>
            <a:endParaRPr lang="cs-CZ" sz="2000" dirty="0"/>
          </a:p>
          <a:p>
            <a:endParaRPr lang="cs-CZ" sz="2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00808"/>
            <a:ext cx="7776864"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5842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496944" cy="6858000"/>
          </a:xfrm>
        </p:spPr>
        <p:txBody>
          <a:bodyPr>
            <a:normAutofit fontScale="85000" lnSpcReduction="10000"/>
          </a:bodyPr>
          <a:lstStyle/>
          <a:p>
            <a:pPr marL="0" indent="0">
              <a:buNone/>
            </a:pPr>
            <a:endParaRPr lang="cs-CZ" sz="2100" b="1" dirty="0" smtClean="0">
              <a:solidFill>
                <a:srgbClr val="FF0000"/>
              </a:solidFill>
            </a:endParaRPr>
          </a:p>
          <a:p>
            <a:pPr marL="0" indent="0">
              <a:buNone/>
            </a:pPr>
            <a:r>
              <a:rPr lang="cs-CZ" sz="2100" b="1" dirty="0" smtClean="0">
                <a:solidFill>
                  <a:srgbClr val="FF0000"/>
                </a:solidFill>
              </a:rPr>
              <a:t>Za </a:t>
            </a:r>
            <a:r>
              <a:rPr lang="cs-CZ" sz="2100" b="1" dirty="0">
                <a:solidFill>
                  <a:srgbClr val="FF0000"/>
                </a:solidFill>
              </a:rPr>
              <a:t>riziková místa je nutné považovat sklepy v rodinných a rekreačních domech, garáže,</a:t>
            </a:r>
          </a:p>
          <a:p>
            <a:pPr marL="0" indent="0">
              <a:buNone/>
            </a:pPr>
            <a:r>
              <a:rPr lang="cs-CZ" sz="2100" b="1" dirty="0">
                <a:solidFill>
                  <a:srgbClr val="FF0000"/>
                </a:solidFill>
              </a:rPr>
              <a:t>dílny, autodílny, pojízdné dílny, místa, kde se provádějí instalatérské práce, sváří se</a:t>
            </a:r>
          </a:p>
          <a:p>
            <a:pPr marL="0" indent="0">
              <a:buNone/>
            </a:pPr>
            <a:r>
              <a:rPr lang="cs-CZ" sz="2100" b="1" dirty="0">
                <a:solidFill>
                  <a:srgbClr val="FF0000"/>
                </a:solidFill>
              </a:rPr>
              <a:t>a řežou se kovy (např. kovošrot, staveniště, demolice).</a:t>
            </a:r>
          </a:p>
          <a:p>
            <a:pPr marL="0" indent="0">
              <a:buNone/>
            </a:pPr>
            <a:endParaRPr lang="cs-CZ" sz="2100" dirty="0"/>
          </a:p>
          <a:p>
            <a:pPr marL="0" indent="0">
              <a:buNone/>
            </a:pPr>
            <a:r>
              <a:rPr lang="cs-CZ" sz="2100" b="1" dirty="0"/>
              <a:t>Při hašení požárů s přítomností tlakových láhví s acetylénem lze očekávat na místě</a:t>
            </a:r>
          </a:p>
          <a:p>
            <a:pPr marL="0" indent="0">
              <a:buNone/>
            </a:pPr>
            <a:r>
              <a:rPr lang="cs-CZ" sz="2100" b="1" dirty="0"/>
              <a:t>zásahu následující charakteristická nebezpečí:</a:t>
            </a:r>
            <a:r>
              <a:rPr lang="cs-CZ" sz="2100" b="1" i="1" dirty="0"/>
              <a:t> fyzikálního výbuchu a explozivního hoření,</a:t>
            </a:r>
          </a:p>
          <a:p>
            <a:pPr marL="0" indent="0">
              <a:buNone/>
            </a:pPr>
            <a:r>
              <a:rPr lang="cs-CZ" sz="2100" b="1" i="1" dirty="0"/>
              <a:t>popálení, </a:t>
            </a:r>
            <a:r>
              <a:rPr lang="cs-CZ" sz="2100" b="1" dirty="0"/>
              <a:t>rychlého a nekontrolovatelného šíření požáru,</a:t>
            </a:r>
            <a:r>
              <a:rPr lang="cs-CZ" sz="2100" b="1" i="1" dirty="0"/>
              <a:t> zřícení konstrukcí,</a:t>
            </a:r>
            <a:r>
              <a:rPr lang="cs-CZ" sz="2100" b="1" dirty="0"/>
              <a:t> </a:t>
            </a:r>
            <a:r>
              <a:rPr lang="cs-CZ" sz="2100" b="1" i="1" dirty="0"/>
              <a:t>intoxikace,</a:t>
            </a:r>
            <a:r>
              <a:rPr lang="cs-CZ" sz="2100" b="1" dirty="0"/>
              <a:t> </a:t>
            </a:r>
            <a:r>
              <a:rPr lang="cs-CZ" sz="2100" b="1" i="1" dirty="0"/>
              <a:t>udušení.</a:t>
            </a:r>
          </a:p>
          <a:p>
            <a:pPr marL="0" indent="0">
              <a:buNone/>
            </a:pPr>
            <a:endParaRPr lang="cs-CZ" sz="2100" dirty="0"/>
          </a:p>
          <a:p>
            <a:pPr marL="0" indent="0">
              <a:buNone/>
            </a:pPr>
            <a:r>
              <a:rPr lang="cs-CZ" sz="2100" b="1" dirty="0">
                <a:solidFill>
                  <a:srgbClr val="0070C0"/>
                </a:solidFill>
              </a:rPr>
              <a:t>Tlaková láhev s acetylénem obsahuje acetylén rozpuštěný pod tlakem v acetonu nebo</a:t>
            </a:r>
          </a:p>
          <a:p>
            <a:pPr marL="0" indent="0">
              <a:buNone/>
            </a:pPr>
            <a:r>
              <a:rPr lang="cs-CZ" sz="2100" b="1" dirty="0" err="1">
                <a:solidFill>
                  <a:srgbClr val="0070C0"/>
                </a:solidFill>
              </a:rPr>
              <a:t>dimethylformamidu</a:t>
            </a:r>
            <a:r>
              <a:rPr lang="cs-CZ" sz="2100" b="1" dirty="0">
                <a:solidFill>
                  <a:srgbClr val="0070C0"/>
                </a:solidFill>
              </a:rPr>
              <a:t> v porézní hmotě.</a:t>
            </a:r>
          </a:p>
          <a:p>
            <a:pPr marL="0" indent="0">
              <a:buNone/>
            </a:pPr>
            <a:endParaRPr lang="cs-CZ" sz="2100" dirty="0"/>
          </a:p>
          <a:p>
            <a:pPr marL="0" indent="0">
              <a:buNone/>
            </a:pPr>
            <a:r>
              <a:rPr lang="cs-CZ" sz="2100" b="1" dirty="0">
                <a:solidFill>
                  <a:srgbClr val="0070C0"/>
                </a:solidFill>
              </a:rPr>
              <a:t>V podmínkách požáru dochází v tlakové láhvi (dále jen „láhev“) působením tepla</a:t>
            </a:r>
          </a:p>
          <a:p>
            <a:pPr marL="0" indent="0">
              <a:buNone/>
            </a:pPr>
            <a:r>
              <a:rPr lang="cs-CZ" sz="2100" b="1" dirty="0">
                <a:solidFill>
                  <a:srgbClr val="0070C0"/>
                </a:solidFill>
              </a:rPr>
              <a:t>k vytěsnění acetylenu z acetonu a následně k rozkladu acetylenu na uhlík a vodík. </a:t>
            </a:r>
            <a:r>
              <a:rPr lang="cs-CZ" sz="2100" dirty="0"/>
              <a:t>Tento</a:t>
            </a:r>
          </a:p>
          <a:p>
            <a:pPr marL="0" indent="0">
              <a:buNone/>
            </a:pPr>
            <a:r>
              <a:rPr lang="cs-CZ" sz="2100" dirty="0"/>
              <a:t>rozklad je rychlý a doprovázený značným vývinem tepla. Tepelným namáháním pláště</a:t>
            </a:r>
          </a:p>
          <a:p>
            <a:pPr marL="0" indent="0">
              <a:buNone/>
            </a:pPr>
            <a:r>
              <a:rPr lang="cs-CZ" sz="2100" dirty="0"/>
              <a:t>láhve klesá jeho pevnost. S rostoucí teplotou narůst á tlak uvnitř láhve. S nárůstem tlaku</a:t>
            </a:r>
          </a:p>
          <a:p>
            <a:pPr marL="0" indent="0">
              <a:buNone/>
            </a:pPr>
            <a:r>
              <a:rPr lang="cs-CZ" sz="2100" dirty="0"/>
              <a:t>a teploty se dále zrychluje rozklad acetylenu a tím se zvyšuje rychlost nárůstu tlaku</a:t>
            </a:r>
          </a:p>
          <a:p>
            <a:pPr marL="0" indent="0">
              <a:buNone/>
            </a:pPr>
            <a:r>
              <a:rPr lang="cs-CZ" sz="2100" dirty="0"/>
              <a:t>a teploty. </a:t>
            </a:r>
            <a:r>
              <a:rPr lang="cs-CZ" sz="2100" b="1" dirty="0">
                <a:solidFill>
                  <a:srgbClr val="0070C0"/>
                </a:solidFill>
              </a:rPr>
              <a:t>Z délky a teploty plamene hořícího acetylenu unikajícího z láhve lze usuzovat</a:t>
            </a:r>
          </a:p>
          <a:p>
            <a:pPr marL="0" indent="0">
              <a:buNone/>
            </a:pPr>
            <a:r>
              <a:rPr lang="cs-CZ" sz="2100" b="1" dirty="0">
                <a:solidFill>
                  <a:srgbClr val="0070C0"/>
                </a:solidFill>
              </a:rPr>
              <a:t>velikost tlaku v láhvi. Pokud délka a teplota plamene narůstá, je pravděpodobné, že </a:t>
            </a:r>
            <a:r>
              <a:rPr lang="cs-CZ" sz="2100" b="1" dirty="0" smtClean="0">
                <a:solidFill>
                  <a:srgbClr val="0070C0"/>
                </a:solidFill>
              </a:rPr>
              <a:t>došlo k </a:t>
            </a:r>
            <a:r>
              <a:rPr lang="cs-CZ" sz="2100" b="1" dirty="0">
                <a:solidFill>
                  <a:srgbClr val="0070C0"/>
                </a:solidFill>
              </a:rPr>
              <a:t>tepelnému rozkladu acetylenu v láhvi.</a:t>
            </a:r>
          </a:p>
          <a:p>
            <a:endParaRPr lang="cs-CZ" sz="2000" dirty="0"/>
          </a:p>
        </p:txBody>
      </p:sp>
    </p:spTree>
    <p:extLst>
      <p:ext uri="{BB962C8B-B14F-4D97-AF65-F5344CB8AC3E}">
        <p14:creationId xmlns:p14="http://schemas.microsoft.com/office/powerpoint/2010/main" val="23795740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a:bodyPr>
          <a:lstStyle/>
          <a:p>
            <a:pPr marL="0" indent="0">
              <a:buNone/>
            </a:pPr>
            <a:r>
              <a:rPr lang="cs-CZ" sz="1600" dirty="0"/>
              <a:t>Pokud není rozklad acetylenu včas zpomalen nebo zastaven a není snížena teplota pláště</a:t>
            </a:r>
          </a:p>
          <a:p>
            <a:pPr marL="0" indent="0">
              <a:buNone/>
            </a:pPr>
            <a:r>
              <a:rPr lang="cs-CZ" sz="1600" dirty="0"/>
              <a:t>láhve, dojde nárůstem tlaku k porušení těsnosti láhve nebo k jejímu fyzikálnímu</a:t>
            </a:r>
          </a:p>
          <a:p>
            <a:pPr marL="0" indent="0">
              <a:buNone/>
            </a:pPr>
            <a:r>
              <a:rPr lang="cs-CZ" sz="1600" dirty="0"/>
              <a:t>výbuchu. </a:t>
            </a:r>
            <a:r>
              <a:rPr lang="cs-CZ" sz="1600" dirty="0" smtClean="0"/>
              <a:t> viz </a:t>
            </a:r>
            <a:r>
              <a:rPr lang="cs-CZ" sz="1600" i="1" dirty="0"/>
              <a:t>nebezpečí výbuchu výbušných látek a pyrotechnických směsí</a:t>
            </a:r>
            <a:r>
              <a:rPr lang="cs-CZ" sz="1600" dirty="0"/>
              <a:t>.</a:t>
            </a:r>
          </a:p>
          <a:p>
            <a:pPr marL="0" indent="0">
              <a:buNone/>
            </a:pPr>
            <a:r>
              <a:rPr lang="cs-CZ" sz="1600" dirty="0" smtClean="0"/>
              <a:t>Tepelný </a:t>
            </a:r>
            <a:r>
              <a:rPr lang="cs-CZ" sz="1600" dirty="0"/>
              <a:t>rozklad acetylenu může být iniciován také při prošlehnutí plamene do láhve,</a:t>
            </a:r>
          </a:p>
          <a:p>
            <a:pPr marL="0" indent="0">
              <a:buNone/>
            </a:pPr>
            <a:r>
              <a:rPr lang="cs-CZ" sz="1600" dirty="0"/>
              <a:t>např. při svařování. Dochází k tomu, že láhev „hoří uvnitř“. Příznaky jsou zvýšená</a:t>
            </a:r>
          </a:p>
          <a:p>
            <a:pPr marL="0" indent="0">
              <a:buNone/>
            </a:pPr>
            <a:r>
              <a:rPr lang="cs-CZ" sz="1600" dirty="0"/>
              <a:t>povrchová teplota láhve v její horní části a také to, že láhev „čadí“.</a:t>
            </a:r>
          </a:p>
          <a:p>
            <a:pPr marL="0" indent="0">
              <a:buNone/>
            </a:pPr>
            <a:r>
              <a:rPr lang="cs-CZ" sz="1600" i="1" dirty="0" smtClean="0"/>
              <a:t>Nebezpečí </a:t>
            </a:r>
            <a:r>
              <a:rPr lang="cs-CZ" sz="1600" i="1" dirty="0"/>
              <a:t>fyzikálního výbuchu a explozivního hoření </a:t>
            </a:r>
            <a:r>
              <a:rPr lang="cs-CZ" sz="1600" dirty="0"/>
              <a:t>- při destrukci láhve dojde k výronu</a:t>
            </a:r>
          </a:p>
          <a:p>
            <a:pPr marL="0" indent="0">
              <a:buNone/>
            </a:pPr>
            <a:r>
              <a:rPr lang="cs-CZ" sz="1600" dirty="0"/>
              <a:t>plynu do prostoru, rozletu střepin láhve až do vzdálenosti 300 m, rozletu dalších</a:t>
            </a:r>
          </a:p>
          <a:p>
            <a:pPr marL="0" indent="0">
              <a:buNone/>
            </a:pPr>
            <a:r>
              <a:rPr lang="cs-CZ" sz="1600" dirty="0" smtClean="0"/>
              <a:t>Předmětů </a:t>
            </a:r>
            <a:r>
              <a:rPr lang="cs-CZ" sz="1600" dirty="0"/>
              <a:t>a poškození stavebních konstrukcí. </a:t>
            </a:r>
            <a:r>
              <a:rPr lang="cs-CZ" sz="1600" dirty="0" smtClean="0"/>
              <a:t> </a:t>
            </a:r>
          </a:p>
          <a:p>
            <a:pPr marL="0" indent="0">
              <a:buNone/>
            </a:pPr>
            <a:endParaRPr lang="cs-CZ"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865" y="2708920"/>
            <a:ext cx="8165207"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9664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251520" y="19294"/>
            <a:ext cx="8568952" cy="6858000"/>
          </a:xfrm>
        </p:spPr>
        <p:txBody>
          <a:bodyPr>
            <a:normAutofit lnSpcReduction="10000"/>
          </a:bodyPr>
          <a:lstStyle/>
          <a:p>
            <a:pPr marL="0" indent="0">
              <a:buNone/>
            </a:pPr>
            <a:r>
              <a:rPr lang="cs-CZ" sz="2000" b="1" dirty="0"/>
              <a:t>Nebezpečná teplota a působení tepla na láhve – nebezpečná teplota povrchu láhve </a:t>
            </a:r>
            <a:r>
              <a:rPr lang="cs-CZ" sz="2000" b="1" dirty="0" smtClean="0"/>
              <a:t>je 65°C</a:t>
            </a:r>
            <a:r>
              <a:rPr lang="cs-CZ" sz="2000" b="1" dirty="0"/>
              <a:t>, nad touto teplotou již dochází ke spontánnímu uvolnění acetylenu z acetonu </a:t>
            </a:r>
            <a:r>
              <a:rPr lang="cs-CZ" sz="2000" b="1" dirty="0" smtClean="0"/>
              <a:t>a k </a:t>
            </a:r>
            <a:r>
              <a:rPr lang="cs-CZ" sz="2000" b="1" dirty="0"/>
              <a:t>rozkladu acetylenu.</a:t>
            </a:r>
          </a:p>
          <a:p>
            <a:pPr marL="0" indent="0">
              <a:buNone/>
            </a:pPr>
            <a:r>
              <a:rPr lang="cs-CZ" sz="2000" b="1" dirty="0"/>
              <a:t>Láhev s acetylenem tvoří s láhví s kyslíkem svařovací soupravu. Dojde-li k </a:t>
            </a:r>
            <a:r>
              <a:rPr lang="cs-CZ" sz="2000" b="1" dirty="0" smtClean="0"/>
              <a:t>destrukci acetylenové </a:t>
            </a:r>
            <a:r>
              <a:rPr lang="cs-CZ" sz="2000" b="1" dirty="0"/>
              <a:t>láhve, bude pravděpodobně poškozena i láhev kyslíková. Únik kyslíku </a:t>
            </a:r>
            <a:r>
              <a:rPr lang="cs-CZ" sz="2000" b="1" dirty="0" smtClean="0"/>
              <a:t>posílí výbuchové </a:t>
            </a:r>
            <a:r>
              <a:rPr lang="cs-CZ" sz="2000" b="1" dirty="0"/>
              <a:t>parametry, rychlost odhořívání a šíření požáru.</a:t>
            </a:r>
          </a:p>
          <a:p>
            <a:pPr marL="0" indent="0">
              <a:buNone/>
            </a:pPr>
            <a:r>
              <a:rPr lang="cs-CZ" sz="2000" b="1" dirty="0">
                <a:solidFill>
                  <a:srgbClr val="0070C0"/>
                </a:solidFill>
              </a:rPr>
              <a:t>Na základě průzkumu se stanoví nebezpečná zóna. Doporučenou velikost </a:t>
            </a:r>
            <a:r>
              <a:rPr lang="cs-CZ" sz="2000" b="1" dirty="0" smtClean="0">
                <a:solidFill>
                  <a:srgbClr val="0070C0"/>
                </a:solidFill>
              </a:rPr>
              <a:t>nebezpečné zóny </a:t>
            </a:r>
            <a:r>
              <a:rPr lang="cs-CZ" sz="2000" b="1" dirty="0">
                <a:solidFill>
                  <a:srgbClr val="0070C0"/>
                </a:solidFill>
              </a:rPr>
              <a:t>uvádí tabulka „Doporučené bezpečné vzdálenosti“.</a:t>
            </a:r>
          </a:p>
          <a:p>
            <a:pPr marL="0" indent="0">
              <a:buNone/>
            </a:pPr>
            <a:r>
              <a:rPr lang="cs-CZ" sz="2000" b="1" dirty="0">
                <a:solidFill>
                  <a:srgbClr val="FF0000"/>
                </a:solidFill>
              </a:rPr>
              <a:t>Kromě dodržení obecných zásad hašení je při hašení požárů s přítomností láhví</a:t>
            </a:r>
          </a:p>
          <a:p>
            <a:pPr marL="0" indent="0">
              <a:buNone/>
            </a:pPr>
            <a:r>
              <a:rPr lang="cs-CZ" sz="2000" b="1" dirty="0">
                <a:solidFill>
                  <a:srgbClr val="FF0000"/>
                </a:solidFill>
              </a:rPr>
              <a:t>s acetylénem třeba:</a:t>
            </a:r>
          </a:p>
          <a:p>
            <a:pPr marL="0" indent="0">
              <a:buNone/>
            </a:pPr>
            <a:r>
              <a:rPr lang="cs-CZ" sz="2000" b="1" dirty="0">
                <a:solidFill>
                  <a:srgbClr val="FF0000"/>
                </a:solidFill>
              </a:rPr>
              <a:t>a) zasahovat v dýchací technice a pokud je to nutné i v oděvech chránících před</a:t>
            </a:r>
          </a:p>
          <a:p>
            <a:pPr marL="0" indent="0">
              <a:buNone/>
            </a:pPr>
            <a:r>
              <a:rPr lang="cs-CZ" sz="2000" b="1" dirty="0">
                <a:solidFill>
                  <a:srgbClr val="FF0000"/>
                </a:solidFill>
              </a:rPr>
              <a:t>působením sálavého tepla,</a:t>
            </a:r>
          </a:p>
          <a:p>
            <a:pPr marL="0" indent="0">
              <a:buNone/>
            </a:pPr>
            <a:r>
              <a:rPr lang="cs-CZ" sz="2000" b="1" dirty="0">
                <a:solidFill>
                  <a:srgbClr val="FF0000"/>
                </a:solidFill>
              </a:rPr>
              <a:t>b) minimalizovat možné ohrožení hasičů,</a:t>
            </a:r>
          </a:p>
          <a:p>
            <a:pPr marL="0" indent="0">
              <a:buNone/>
            </a:pPr>
            <a:r>
              <a:rPr lang="cs-CZ" sz="2000" b="1" dirty="0">
                <a:solidFill>
                  <a:srgbClr val="FF0000"/>
                </a:solidFill>
              </a:rPr>
              <a:t>c) zvážit možnost evakuace láhví ohrožených požárem,</a:t>
            </a:r>
          </a:p>
          <a:p>
            <a:pPr marL="0" indent="0">
              <a:buNone/>
            </a:pPr>
            <a:r>
              <a:rPr lang="cs-CZ" sz="2000" b="1" dirty="0">
                <a:solidFill>
                  <a:srgbClr val="FF0000"/>
                </a:solidFill>
              </a:rPr>
              <a:t>d) bránit šíření požáru ve směru uložených láhví a bránit přímému styku láhve</a:t>
            </a:r>
          </a:p>
          <a:p>
            <a:pPr marL="0" indent="0">
              <a:buNone/>
            </a:pPr>
            <a:r>
              <a:rPr lang="pt-BR" sz="2000" b="1" dirty="0">
                <a:solidFill>
                  <a:srgbClr val="FF0000"/>
                </a:solidFill>
              </a:rPr>
              <a:t>s plamenem a působení sálavého tepla,</a:t>
            </a:r>
          </a:p>
          <a:p>
            <a:pPr marL="0" indent="0">
              <a:buNone/>
            </a:pPr>
            <a:r>
              <a:rPr lang="cs-CZ" sz="2000" b="1" dirty="0">
                <a:solidFill>
                  <a:srgbClr val="FF0000"/>
                </a:solidFill>
              </a:rPr>
              <a:t>e) zjišťovat teplotu povrchu láhví,</a:t>
            </a:r>
          </a:p>
          <a:p>
            <a:pPr marL="0" indent="0">
              <a:buNone/>
            </a:pPr>
            <a:r>
              <a:rPr lang="cs-CZ" sz="2000" b="1" dirty="0">
                <a:solidFill>
                  <a:srgbClr val="FF0000"/>
                </a:solidFill>
              </a:rPr>
              <a:t>f) chladit láhve s acetylenem, zpomalit vytěsnění a rozklad acetylenu a zabránit</a:t>
            </a:r>
          </a:p>
          <a:p>
            <a:pPr marL="0" indent="0">
              <a:buNone/>
            </a:pPr>
            <a:r>
              <a:rPr lang="cs-CZ" sz="2000" b="1" dirty="0">
                <a:solidFill>
                  <a:srgbClr val="FF0000"/>
                </a:solidFill>
              </a:rPr>
              <a:t>fyzikálnímu výbuchu,</a:t>
            </a:r>
          </a:p>
          <a:p>
            <a:pPr marL="0" indent="0">
              <a:buNone/>
            </a:pPr>
            <a:r>
              <a:rPr lang="cs-CZ" sz="2000" b="1" dirty="0">
                <a:solidFill>
                  <a:srgbClr val="FF0000"/>
                </a:solidFill>
              </a:rPr>
              <a:t>g) zabránit vzniku nebezpečných koncentrací unikajícího plynu.</a:t>
            </a:r>
            <a:endParaRPr lang="cs-CZ" sz="2000" dirty="0"/>
          </a:p>
        </p:txBody>
      </p:sp>
    </p:spTree>
    <p:extLst>
      <p:ext uri="{BB962C8B-B14F-4D97-AF65-F5344CB8AC3E}">
        <p14:creationId xmlns:p14="http://schemas.microsoft.com/office/powerpoint/2010/main" val="1242840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a:bodyPr>
          <a:lstStyle/>
          <a:p>
            <a:pPr marL="0" indent="0" algn="ctr">
              <a:buNone/>
            </a:pPr>
            <a:r>
              <a:rPr lang="cs-CZ" sz="1600" dirty="0">
                <a:solidFill>
                  <a:srgbClr val="FF0000"/>
                </a:solidFill>
              </a:rPr>
              <a:t>Minimalizace možného ohrožení hasičů:</a:t>
            </a:r>
          </a:p>
          <a:p>
            <a:r>
              <a:rPr lang="cs-CZ" sz="1600" dirty="0"/>
              <a:t>a) nasadit nejmenší možný počet hasičů,</a:t>
            </a:r>
          </a:p>
          <a:p>
            <a:r>
              <a:rPr lang="cs-CZ" sz="1600" dirty="0"/>
              <a:t>b) krýt se před účinky možného výbuchu, pohybovat se rychle a při zemi,</a:t>
            </a:r>
          </a:p>
          <a:p>
            <a:r>
              <a:rPr lang="cs-CZ" sz="1600" dirty="0"/>
              <a:t>c) přibližovat se k ležícím láhvím pokud možno kolmo na jejich podélnou osu (z boku),</a:t>
            </a:r>
          </a:p>
          <a:p>
            <a:r>
              <a:rPr lang="cs-CZ" sz="1600" dirty="0"/>
              <a:t>d) nasadit k účinnému ochlazování láhví proudnice s velkým dostřikem nebo monitory</a:t>
            </a:r>
          </a:p>
          <a:p>
            <a:r>
              <a:rPr lang="cs-CZ" sz="1600" dirty="0"/>
              <a:t>tak, aby vodní proud dopadající na ochlazovanou láhev byl roztříštěný,</a:t>
            </a:r>
          </a:p>
          <a:p>
            <a:r>
              <a:rPr lang="cs-CZ" sz="1600" dirty="0"/>
              <a:t>e) využít technické prostředky dovolující ovládání na dálku, např. robota,</a:t>
            </a:r>
          </a:p>
          <a:p>
            <a:r>
              <a:rPr lang="cs-CZ" sz="1600" dirty="0"/>
              <a:t>f) organizovat jištění hasičů zasahujících v prostoru možného působením případného</a:t>
            </a:r>
          </a:p>
          <a:p>
            <a:r>
              <a:rPr lang="cs-CZ" sz="1600" dirty="0"/>
              <a:t>výbuchu láhví jistícími skupinami</a:t>
            </a:r>
            <a:r>
              <a:rPr lang="cs-CZ" sz="1600" dirty="0" smtClean="0"/>
              <a:t>.</a:t>
            </a:r>
          </a:p>
          <a:p>
            <a:endParaRPr lang="cs-CZ" sz="1600" dirty="0"/>
          </a:p>
          <a:p>
            <a:pPr marL="0" indent="0" algn="ctr">
              <a:buNone/>
            </a:pPr>
            <a:r>
              <a:rPr lang="cs-CZ" sz="1600" dirty="0">
                <a:solidFill>
                  <a:srgbClr val="FF0000"/>
                </a:solidFill>
              </a:rPr>
              <a:t>Evakuace láhví:</a:t>
            </a:r>
          </a:p>
          <a:p>
            <a:r>
              <a:rPr lang="cs-CZ" sz="1600" dirty="0"/>
              <a:t>a) je velmi nebezpečné s láhvemi hýbat, pokud nemáme bezpečné informace o tom, že</a:t>
            </a:r>
          </a:p>
          <a:p>
            <a:r>
              <a:rPr lang="pt-BR" sz="1600" dirty="0"/>
              <a:t>láhev je těsná a chladná na celém povrchu,</a:t>
            </a:r>
          </a:p>
          <a:p>
            <a:r>
              <a:rPr lang="cs-CZ" sz="1600" dirty="0"/>
              <a:t>b) evakuovat lze jen láhve s teplotou pláště nižší než 65 °C (nebezpečná teplota),</a:t>
            </a:r>
          </a:p>
          <a:p>
            <a:r>
              <a:rPr lang="cs-CZ" sz="1600" dirty="0"/>
              <a:t>c) láhve se mají transportovat s kloboučky, nemají narážet na sebe navzájem a na jiné</a:t>
            </a:r>
          </a:p>
          <a:p>
            <a:r>
              <a:rPr lang="cs-CZ" sz="1600" dirty="0"/>
              <a:t>předměty a nemají se poškodit jejich ventily,</a:t>
            </a:r>
          </a:p>
          <a:p>
            <a:r>
              <a:rPr lang="cs-CZ" sz="1600" dirty="0"/>
              <a:t>d) láhve nesmí hasiči za sebou táhnout; pokud je to nevyhnutelné, je možné láhev</a:t>
            </a:r>
          </a:p>
          <a:p>
            <a:r>
              <a:rPr lang="cs-CZ" sz="1600" dirty="0"/>
              <a:t>táhnout na laně z bezpečné vzdálenosti,</a:t>
            </a:r>
          </a:p>
          <a:p>
            <a:r>
              <a:rPr lang="cs-CZ" sz="1600" dirty="0"/>
              <a:t>e) láhve se nosí z boku, nikdy ne ventilem nebo patou k tělu,</a:t>
            </a:r>
          </a:p>
          <a:p>
            <a:r>
              <a:rPr lang="cs-CZ" sz="1600" dirty="0"/>
              <a:t>f) k dalšímu ochlazení lze láhev ponořit do nádrže s velkým množstvím vody; láhve,</a:t>
            </a:r>
          </a:p>
          <a:p>
            <a:r>
              <a:rPr lang="cs-CZ" sz="1600" dirty="0"/>
              <a:t>které byly vystaveny účinkům požáru, je nutné chladit nejméně 24 hodin.</a:t>
            </a:r>
          </a:p>
        </p:txBody>
      </p:sp>
    </p:spTree>
    <p:extLst>
      <p:ext uri="{BB962C8B-B14F-4D97-AF65-F5344CB8AC3E}">
        <p14:creationId xmlns:p14="http://schemas.microsoft.com/office/powerpoint/2010/main" val="4839425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fontScale="85000" lnSpcReduction="10000"/>
          </a:bodyPr>
          <a:lstStyle/>
          <a:p>
            <a:pPr marL="0" indent="0">
              <a:buNone/>
            </a:pPr>
            <a:r>
              <a:rPr lang="cs-CZ" sz="2000" b="1" dirty="0">
                <a:solidFill>
                  <a:srgbClr val="FF0000"/>
                </a:solidFill>
              </a:rPr>
              <a:t>Láhve ohřáté nad nebezpečnou teplotu je třeba účinně chladit a všemi dostupnými</a:t>
            </a:r>
          </a:p>
          <a:p>
            <a:pPr marL="0" indent="0">
              <a:buNone/>
            </a:pPr>
            <a:r>
              <a:rPr lang="cs-CZ" sz="2000" b="1" dirty="0">
                <a:solidFill>
                  <a:srgbClr val="FF0000"/>
                </a:solidFill>
              </a:rPr>
              <a:t>prostředky je chránit před účinky sálavého tepla. Při nasazení kompaktních proudů je</a:t>
            </a:r>
          </a:p>
          <a:p>
            <a:pPr marL="0" indent="0">
              <a:buNone/>
            </a:pPr>
            <a:r>
              <a:rPr lang="cs-CZ" sz="2000" b="1" dirty="0">
                <a:solidFill>
                  <a:srgbClr val="FF0000"/>
                </a:solidFill>
              </a:rPr>
              <a:t>třeba se vyvarovat posunutí nebo poražení láhve.</a:t>
            </a:r>
          </a:p>
          <a:p>
            <a:pPr marL="0" indent="0">
              <a:buNone/>
            </a:pPr>
            <a:endParaRPr lang="cs-CZ" sz="2000" dirty="0"/>
          </a:p>
          <a:p>
            <a:pPr marL="0" indent="0">
              <a:buNone/>
            </a:pPr>
            <a:r>
              <a:rPr lang="cs-CZ" sz="2000" b="1" dirty="0">
                <a:solidFill>
                  <a:srgbClr val="FF0000"/>
                </a:solidFill>
              </a:rPr>
              <a:t>Láhve s teplotou blížící se nebezpečné teplotě je třeba před vynesením účinně ochlazovat.</a:t>
            </a:r>
          </a:p>
          <a:p>
            <a:pPr marL="0" indent="0">
              <a:buNone/>
            </a:pPr>
            <a:r>
              <a:rPr lang="cs-CZ" sz="2000" b="1" dirty="0">
                <a:solidFill>
                  <a:srgbClr val="FF0000"/>
                </a:solidFill>
              </a:rPr>
              <a:t>S láhví vystavené účinkům požáru se nedoporučuje manipulovat. Láhev je třeba chladit</a:t>
            </a:r>
          </a:p>
          <a:p>
            <a:pPr marL="0" indent="0">
              <a:buNone/>
            </a:pPr>
            <a:r>
              <a:rPr lang="pl-PL" sz="2000" b="1" dirty="0">
                <a:solidFill>
                  <a:srgbClr val="FF0000"/>
                </a:solidFill>
              </a:rPr>
              <a:t>na místě po dobu 24 hodin.</a:t>
            </a:r>
          </a:p>
          <a:p>
            <a:pPr marL="0" indent="0">
              <a:buNone/>
            </a:pPr>
            <a:endParaRPr lang="pl-PL" sz="2000" dirty="0"/>
          </a:p>
          <a:p>
            <a:pPr marL="0" indent="0">
              <a:buNone/>
            </a:pPr>
            <a:r>
              <a:rPr lang="cs-CZ" sz="2000" dirty="0"/>
              <a:t>Je nutné se vyvarovat manipulace s láhvemi, jejichž plášť se po ochlazení znovu ohřívá.</a:t>
            </a:r>
          </a:p>
          <a:p>
            <a:pPr marL="0" indent="0">
              <a:buNone/>
            </a:pPr>
            <a:r>
              <a:rPr lang="cs-CZ" sz="2000" dirty="0"/>
              <a:t>V takové láhvi s největší pravděpodobností probíhá rozklad acetylenu a hrozí její výbuch.</a:t>
            </a:r>
          </a:p>
          <a:p>
            <a:pPr marL="0" indent="0">
              <a:buNone/>
            </a:pPr>
            <a:r>
              <a:rPr lang="cs-CZ" sz="2000" dirty="0"/>
              <a:t>Hoří-li láhev u ventilu a působí-li plamen na jinou láhev, nebo na hořlavé látky</a:t>
            </a:r>
          </a:p>
          <a:p>
            <a:pPr marL="0" indent="0">
              <a:buNone/>
            </a:pPr>
            <a:r>
              <a:rPr lang="cs-CZ" sz="2000" dirty="0"/>
              <a:t>v sousedství láhve, je třeba láhev i její okolí ochladit a plamen uhasit, např. jeho sražením</a:t>
            </a:r>
          </a:p>
          <a:p>
            <a:pPr marL="0" indent="0">
              <a:buNone/>
            </a:pPr>
            <a:r>
              <a:rPr lang="cs-CZ" sz="2000" dirty="0"/>
              <a:t>nebo překrytím ventilu mokrým hadrem. Ventil se nesmí zavírat</a:t>
            </a:r>
            <a:r>
              <a:rPr lang="cs-CZ" sz="2000" dirty="0" smtClean="0"/>
              <a:t>.</a:t>
            </a:r>
            <a:r>
              <a:rPr lang="cs-CZ" sz="1800" dirty="0"/>
              <a:t> Nejprve je však </a:t>
            </a:r>
            <a:r>
              <a:rPr lang="cs-CZ" sz="1800" dirty="0" smtClean="0"/>
              <a:t>třeba ověřit </a:t>
            </a:r>
          </a:p>
          <a:p>
            <a:pPr marL="0" indent="0">
              <a:buNone/>
            </a:pPr>
            <a:r>
              <a:rPr lang="cs-CZ" sz="1800" dirty="0" smtClean="0"/>
              <a:t>možnost </a:t>
            </a:r>
            <a:r>
              <a:rPr lang="cs-CZ" sz="1800" dirty="0"/>
              <a:t>evakuace láhve na volné prostranství nebo jiný způsob zabránění </a:t>
            </a:r>
            <a:r>
              <a:rPr lang="cs-CZ" sz="1800" dirty="0" smtClean="0"/>
              <a:t>vzniku nebezpečných </a:t>
            </a:r>
          </a:p>
          <a:p>
            <a:pPr marL="0" indent="0">
              <a:buNone/>
            </a:pPr>
            <a:r>
              <a:rPr lang="cs-CZ" sz="1800" dirty="0" smtClean="0"/>
              <a:t>koncentrací</a:t>
            </a:r>
            <a:r>
              <a:rPr lang="cs-CZ" sz="1800" dirty="0"/>
              <a:t>, např. plášť láhve nesmí mít teplotu vyšší jak 65 °C.</a:t>
            </a:r>
            <a:endParaRPr lang="cs-CZ" sz="2000" dirty="0"/>
          </a:p>
          <a:p>
            <a:pPr marL="0" indent="0">
              <a:buNone/>
            </a:pPr>
            <a:endParaRPr lang="cs-CZ" sz="2000" dirty="0"/>
          </a:p>
          <a:p>
            <a:pPr marL="0" indent="0">
              <a:buNone/>
            </a:pPr>
            <a:r>
              <a:rPr lang="cs-CZ" sz="2000" dirty="0"/>
              <a:t>Pro zamezení vzniku nebezpečných koncentrací unikajícího plynu je třeba odvětrat</a:t>
            </a:r>
          </a:p>
          <a:p>
            <a:pPr marL="0" indent="0">
              <a:buNone/>
            </a:pPr>
            <a:r>
              <a:rPr lang="cs-CZ" sz="2000" dirty="0"/>
              <a:t>ohrožený prostor, evakuovat láhve u nichž nehrozí bezprostřední nebezpečí výbuchu na</a:t>
            </a:r>
          </a:p>
          <a:p>
            <a:pPr marL="0" indent="0">
              <a:buNone/>
            </a:pPr>
            <a:r>
              <a:rPr lang="cs-CZ" sz="2000" dirty="0"/>
              <a:t>volné prostranství nebo zamezit úniku plynu z láhve.</a:t>
            </a:r>
          </a:p>
          <a:p>
            <a:pPr marL="0" indent="0">
              <a:buNone/>
            </a:pPr>
            <a:r>
              <a:rPr lang="cs-CZ" sz="2000" dirty="0"/>
              <a:t>Acetylen je třeba vypouštět jen na volném prostranství. Pokud to není možné, lze</a:t>
            </a:r>
          </a:p>
          <a:p>
            <a:pPr marL="0" indent="0">
              <a:buNone/>
            </a:pPr>
            <a:r>
              <a:rPr lang="cs-CZ" sz="2000" dirty="0"/>
              <a:t>unikající plyn odvést na volné prostranství hadicemi těsně spojenými s armaturou láhve.</a:t>
            </a:r>
          </a:p>
          <a:p>
            <a:pPr marL="0" indent="0">
              <a:buNone/>
            </a:pPr>
            <a:r>
              <a:rPr lang="cs-CZ" sz="2000" dirty="0"/>
              <a:t>Vypouštění plynu z láhve může v závislosti na jejím obsahu trvat i několik hodin.</a:t>
            </a:r>
          </a:p>
          <a:p>
            <a:pPr marL="0" indent="0">
              <a:buNone/>
            </a:pPr>
            <a:endParaRPr lang="cs-CZ" sz="2000" dirty="0"/>
          </a:p>
        </p:txBody>
      </p:sp>
    </p:spTree>
    <p:extLst>
      <p:ext uri="{BB962C8B-B14F-4D97-AF65-F5344CB8AC3E}">
        <p14:creationId xmlns:p14="http://schemas.microsoft.com/office/powerpoint/2010/main" val="3412661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lnSpcReduction="10000"/>
          </a:bodyPr>
          <a:lstStyle/>
          <a:p>
            <a:pPr marL="0" indent="0">
              <a:buNone/>
            </a:pPr>
            <a:endParaRPr lang="cs-CZ" sz="1600" dirty="0" smtClean="0"/>
          </a:p>
          <a:p>
            <a:pPr marL="0" indent="0" algn="ctr">
              <a:buNone/>
            </a:pPr>
            <a:r>
              <a:rPr lang="cs-CZ" sz="1800" b="1" dirty="0"/>
              <a:t>Osobní </a:t>
            </a:r>
            <a:r>
              <a:rPr lang="cs-CZ" sz="1800" b="1" dirty="0" smtClean="0"/>
              <a:t>údaje</a:t>
            </a:r>
          </a:p>
          <a:p>
            <a:pPr marL="0" indent="0">
              <a:buNone/>
            </a:pPr>
            <a:r>
              <a:rPr lang="cs-CZ" sz="1800" i="1" dirty="0"/>
              <a:t>Hasičský záchranný sbor může při řešení mimořádné události nebo krizové situace zpracovávat citlivé údaje bez souhlasu osoby, jsou-li potřebné pro plnění konkrétního úkolu hasičského záchranného sboru. Zpracovávat bez souhlasu osoby lze i citlivé údaje, které jsou součástí záznamu podle § 30 odst. 1 písm</a:t>
            </a:r>
            <a:r>
              <a:rPr lang="cs-CZ" sz="1800" i="1" dirty="0" smtClean="0"/>
              <a:t>. </a:t>
            </a:r>
            <a:r>
              <a:rPr lang="cs-CZ" sz="1800" i="1" dirty="0"/>
              <a:t>b). </a:t>
            </a:r>
            <a:endParaRPr lang="cs-CZ" sz="1800" i="1" dirty="0" smtClean="0"/>
          </a:p>
          <a:p>
            <a:pPr marL="0" indent="0">
              <a:buNone/>
            </a:pPr>
            <a:endParaRPr lang="cs-CZ" sz="1800" i="1" dirty="0" smtClean="0"/>
          </a:p>
          <a:p>
            <a:pPr marL="0" indent="0">
              <a:buNone/>
            </a:pPr>
            <a:r>
              <a:rPr lang="cs-CZ" sz="1800" i="1" dirty="0" smtClean="0"/>
              <a:t>Osobní </a:t>
            </a:r>
            <a:r>
              <a:rPr lang="cs-CZ" sz="1800" i="1" dirty="0"/>
              <a:t>údaje lze předat nebo zpřístupnit orgánu veřejné moci v rozsahu nezbytném pro výkon působnosti tohoto orgánu</a:t>
            </a:r>
            <a:r>
              <a:rPr lang="cs-CZ" sz="1800" i="1" dirty="0" smtClean="0"/>
              <a:t>.</a:t>
            </a:r>
          </a:p>
          <a:p>
            <a:pPr marL="0" indent="0">
              <a:buNone/>
            </a:pPr>
            <a:endParaRPr lang="cs-CZ" sz="1800" i="1" dirty="0" smtClean="0"/>
          </a:p>
          <a:p>
            <a:pPr marL="0" indent="0">
              <a:buNone/>
            </a:pPr>
            <a:r>
              <a:rPr lang="cs-CZ" sz="1800" i="1" dirty="0" smtClean="0"/>
              <a:t>Hasičský </a:t>
            </a:r>
            <a:r>
              <a:rPr lang="cs-CZ" sz="1800" i="1" dirty="0"/>
              <a:t>záchranný sbor může přiměřeným způsobem zveřejňovat osobní údaje evakuovaných osob a osob umístěných v zařízeních pro nouzové přežití obyvatelstva v rozsahu jméno, popřípadě jména, příjmení, datum narození a adresa místa trvalého pobytu nebo adresa místa hlášeného pobytu na území České republiky, jde-li o cizince. </a:t>
            </a:r>
            <a:endParaRPr lang="cs-CZ" sz="1800" i="1" dirty="0" smtClean="0"/>
          </a:p>
          <a:p>
            <a:pPr marL="0" indent="0">
              <a:buNone/>
            </a:pPr>
            <a:endParaRPr lang="cs-CZ" sz="1800" i="1" dirty="0" smtClean="0">
              <a:solidFill>
                <a:srgbClr val="FF0000"/>
              </a:solidFill>
            </a:endParaRPr>
          </a:p>
          <a:p>
            <a:pPr marL="0" indent="0">
              <a:buNone/>
            </a:pPr>
            <a:r>
              <a:rPr lang="cs-CZ" sz="1800" i="1" dirty="0" smtClean="0">
                <a:solidFill>
                  <a:srgbClr val="FF0000"/>
                </a:solidFill>
              </a:rPr>
              <a:t>Pro </a:t>
            </a:r>
            <a:r>
              <a:rPr lang="cs-CZ" sz="1800" i="1" dirty="0">
                <a:solidFill>
                  <a:srgbClr val="FF0000"/>
                </a:solidFill>
              </a:rPr>
              <a:t>členy (jednotka SDH obce, jednotka SDH podniku) a zaměstnance (jednotka HZS podniku) ostatních jednotek PO zákon o požární ochraně ani žádný jiný zákon obecně žádnou výjimku, ve smyslu pořizování záznamu k úřednímu účelu nestanoví a proto nemohou pořizovat, natož pak zveřejňovat záznamy, z nichž by byla patrná podoba člověka, nebo kterými by zasáhli do osobnostních práv člověka bez jeho souhlasu. </a:t>
            </a:r>
            <a:endParaRPr lang="cs-CZ" sz="1800" i="1" dirty="0" smtClean="0">
              <a:solidFill>
                <a:srgbClr val="FF0000"/>
              </a:solidFill>
            </a:endParaRPr>
          </a:p>
          <a:p>
            <a:pPr marL="0" indent="0">
              <a:buNone/>
            </a:pPr>
            <a:endParaRPr lang="cs-CZ" sz="1800" b="1" i="1" dirty="0" smtClean="0">
              <a:solidFill>
                <a:srgbClr val="FF0000"/>
              </a:solidFill>
            </a:endParaRPr>
          </a:p>
          <a:p>
            <a:pPr marL="0" indent="0">
              <a:buNone/>
            </a:pPr>
            <a:r>
              <a:rPr lang="cs-CZ" sz="1800" b="1" i="1" dirty="0" smtClean="0">
                <a:solidFill>
                  <a:srgbClr val="FF0000"/>
                </a:solidFill>
              </a:rPr>
              <a:t>Záznamy</a:t>
            </a:r>
            <a:r>
              <a:rPr lang="cs-CZ" sz="1800" b="1" i="1" dirty="0">
                <a:solidFill>
                  <a:srgbClr val="FF0000"/>
                </a:solidFill>
              </a:rPr>
              <a:t>, z nichž je patrná podoba člověka, nebo které jinak zasahují do osobnostních práv člověka, nesmí členové a zaměstnanci v jednotkách PO pořizovat bez souhlasu dotčeného člověka. </a:t>
            </a:r>
          </a:p>
        </p:txBody>
      </p:sp>
    </p:spTree>
    <p:extLst>
      <p:ext uri="{BB962C8B-B14F-4D97-AF65-F5344CB8AC3E}">
        <p14:creationId xmlns:p14="http://schemas.microsoft.com/office/powerpoint/2010/main" val="2346836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23528" y="0"/>
            <a:ext cx="8496944" cy="6858000"/>
          </a:xfrm>
        </p:spPr>
        <p:txBody>
          <a:bodyPr>
            <a:normAutofit/>
          </a:bodyPr>
          <a:lstStyle/>
          <a:p>
            <a:pPr marL="0" indent="0">
              <a:buNone/>
            </a:pPr>
            <a:r>
              <a:rPr lang="cs-CZ" sz="1600" b="1" dirty="0"/>
              <a:t>Ke krytí hasičů je vhodné využít mobilní požární techniku, zejména cisternové</a:t>
            </a:r>
          </a:p>
          <a:p>
            <a:pPr marL="0" indent="0">
              <a:buNone/>
            </a:pPr>
            <a:r>
              <a:rPr lang="cs-CZ" sz="1600" b="1" dirty="0"/>
              <a:t>automobilové stříkačky. Požární techniku, která neslouží ke krytí, je třeba odstavit </a:t>
            </a:r>
            <a:r>
              <a:rPr lang="cs-CZ" sz="1600" b="1" dirty="0" err="1" smtClean="0"/>
              <a:t>tak,aby</a:t>
            </a:r>
            <a:r>
              <a:rPr lang="cs-CZ" sz="1600" b="1" dirty="0" smtClean="0"/>
              <a:t> </a:t>
            </a:r>
            <a:r>
              <a:rPr lang="cs-CZ" sz="1600" b="1" dirty="0"/>
              <a:t>byla orientována k možnému výbuchu nejmenší plochou.</a:t>
            </a:r>
          </a:p>
          <a:p>
            <a:pPr marL="0" indent="0">
              <a:buNone/>
            </a:pPr>
            <a:r>
              <a:rPr lang="cs-CZ" sz="1600" b="1" dirty="0"/>
              <a:t>Doporučené bezpečné vzdálenosti</a:t>
            </a:r>
            <a:r>
              <a:rPr lang="cs-CZ" sz="1600" b="1" dirty="0" smtClean="0"/>
              <a:t>.</a:t>
            </a:r>
          </a:p>
          <a:p>
            <a:pPr marL="0" indent="0">
              <a:buNone/>
            </a:pPr>
            <a:endParaRPr lang="cs-CZ" sz="1600" b="1" dirty="0"/>
          </a:p>
          <a:p>
            <a:pPr marL="0" indent="0">
              <a:buNone/>
            </a:pPr>
            <a:endParaRPr lang="cs-CZ" sz="1600" b="1" dirty="0" smtClean="0"/>
          </a:p>
          <a:p>
            <a:pPr marL="0" indent="0">
              <a:buNone/>
            </a:pPr>
            <a:endParaRPr lang="cs-CZ" sz="1600" b="1" dirty="0"/>
          </a:p>
          <a:p>
            <a:pPr marL="0" indent="0">
              <a:buNone/>
            </a:pPr>
            <a:endParaRPr lang="cs-CZ" sz="1600" b="1" dirty="0" smtClean="0"/>
          </a:p>
          <a:p>
            <a:pPr marL="0" indent="0">
              <a:buNone/>
            </a:pPr>
            <a:endParaRPr lang="cs-CZ" sz="1600" b="1" dirty="0"/>
          </a:p>
          <a:p>
            <a:pPr marL="0" indent="0">
              <a:buNone/>
            </a:pPr>
            <a:endParaRPr lang="cs-CZ" sz="1600" b="1" dirty="0" smtClean="0"/>
          </a:p>
          <a:p>
            <a:pPr marL="0" indent="0">
              <a:buNone/>
            </a:pPr>
            <a:endParaRPr lang="cs-CZ" sz="1600" b="1" dirty="0"/>
          </a:p>
          <a:p>
            <a:pPr marL="0" indent="0">
              <a:buNone/>
            </a:pPr>
            <a:endParaRPr lang="cs-CZ" sz="1600" b="1" dirty="0" smtClean="0"/>
          </a:p>
          <a:p>
            <a:pPr marL="0" indent="0">
              <a:buNone/>
            </a:pPr>
            <a:r>
              <a:rPr lang="cs-CZ" sz="1600" b="1" dirty="0">
                <a:solidFill>
                  <a:srgbClr val="FF0000"/>
                </a:solidFill>
              </a:rPr>
              <a:t>Při požárech s přítomností láhví s acetylenem je nutno počítat s následujícími</a:t>
            </a:r>
          </a:p>
          <a:p>
            <a:pPr marL="0" indent="0">
              <a:buNone/>
            </a:pPr>
            <a:r>
              <a:rPr lang="cs-CZ" sz="1600" b="1" dirty="0">
                <a:solidFill>
                  <a:srgbClr val="FF0000"/>
                </a:solidFill>
              </a:rPr>
              <a:t>komplikacemi:</a:t>
            </a:r>
          </a:p>
          <a:p>
            <a:pPr marL="0" indent="0">
              <a:buNone/>
            </a:pPr>
            <a:r>
              <a:rPr lang="cs-CZ" sz="1600" b="1" dirty="0">
                <a:solidFill>
                  <a:srgbClr val="FF0000"/>
                </a:solidFill>
              </a:rPr>
              <a:t>a) neočekávané roztržení láhve ještě před dosažením nebezpečných teplot v důsledku</a:t>
            </a:r>
          </a:p>
          <a:p>
            <a:pPr marL="0" indent="0">
              <a:buNone/>
            </a:pPr>
            <a:r>
              <a:rPr lang="cs-CZ" sz="1600" b="1" dirty="0">
                <a:solidFill>
                  <a:srgbClr val="FF0000"/>
                </a:solidFill>
              </a:rPr>
              <a:t>vadného materiálu, poškození tlakové láhve nebo ventilu,</a:t>
            </a:r>
          </a:p>
          <a:p>
            <a:pPr marL="0" indent="0">
              <a:buNone/>
            </a:pPr>
            <a:r>
              <a:rPr lang="cs-CZ" sz="1600" b="1" dirty="0">
                <a:solidFill>
                  <a:srgbClr val="FF0000"/>
                </a:solidFill>
              </a:rPr>
              <a:t>b) v důsledku tepelného rozkladu mohou láhve vybuchnout (i když nehoří) i 24 hodin po</a:t>
            </a:r>
          </a:p>
          <a:p>
            <a:pPr marL="0" indent="0">
              <a:buNone/>
            </a:pPr>
            <a:r>
              <a:rPr lang="cs-CZ" sz="1600" b="1" dirty="0">
                <a:solidFill>
                  <a:srgbClr val="FF0000"/>
                </a:solidFill>
              </a:rPr>
              <a:t>tepelném namáhání,</a:t>
            </a:r>
          </a:p>
          <a:p>
            <a:pPr marL="0" indent="0">
              <a:buNone/>
            </a:pPr>
            <a:r>
              <a:rPr lang="cs-CZ" sz="1600" b="1" dirty="0">
                <a:solidFill>
                  <a:srgbClr val="FF0000"/>
                </a:solidFill>
              </a:rPr>
              <a:t>c) nelze vždy změřit teplotu láhve na celém jejím povrchu,</a:t>
            </a:r>
          </a:p>
          <a:p>
            <a:pPr marL="0" indent="0">
              <a:buNone/>
            </a:pPr>
            <a:r>
              <a:rPr lang="cs-CZ" sz="1600" b="1" dirty="0">
                <a:solidFill>
                  <a:srgbClr val="FF0000"/>
                </a:solidFill>
              </a:rPr>
              <a:t>d) o výskytu láhví nemusí být jednotka informována,</a:t>
            </a:r>
          </a:p>
          <a:p>
            <a:pPr marL="0" indent="0">
              <a:buNone/>
            </a:pPr>
            <a:r>
              <a:rPr lang="cs-CZ" sz="1600" b="1" dirty="0">
                <a:solidFill>
                  <a:srgbClr val="FF0000"/>
                </a:solidFill>
              </a:rPr>
              <a:t>e) umístění láhví nemusí vždy odpovídat požadavkům předpisů,</a:t>
            </a:r>
          </a:p>
          <a:p>
            <a:pPr marL="0" indent="0">
              <a:buNone/>
            </a:pPr>
            <a:r>
              <a:rPr lang="cs-CZ" sz="1600" b="1" dirty="0">
                <a:solidFill>
                  <a:srgbClr val="FF0000"/>
                </a:solidFill>
              </a:rPr>
              <a:t>f) skutečnost, že láhev je součástí nástražného výbušného systému,</a:t>
            </a:r>
          </a:p>
          <a:p>
            <a:pPr marL="0" indent="0">
              <a:buNone/>
            </a:pPr>
            <a:r>
              <a:rPr lang="cs-CZ" sz="1600" b="1" dirty="0">
                <a:solidFill>
                  <a:srgbClr val="FF0000"/>
                </a:solidFill>
              </a:rPr>
              <a:t>g) zkreslování údajů o naměřených hodnotách při detekci čidlem na </a:t>
            </a:r>
            <a:r>
              <a:rPr lang="cs-CZ" sz="1600" b="1" dirty="0" smtClean="0">
                <a:solidFill>
                  <a:srgbClr val="FF0000"/>
                </a:solidFill>
              </a:rPr>
              <a:t>CO nebo metan</a:t>
            </a:r>
            <a:endParaRPr lang="cs-CZ" sz="1600" b="1" dirty="0">
              <a:solidFill>
                <a:srgbClr val="FF0000"/>
              </a:solidFill>
            </a:endParaRPr>
          </a:p>
          <a:p>
            <a:pPr marL="0" indent="0">
              <a:buNone/>
            </a:pPr>
            <a:endParaRPr lang="cs-CZ" sz="1600" b="1" dirty="0" smtClean="0"/>
          </a:p>
          <a:p>
            <a:pPr marL="0" indent="0">
              <a:buNone/>
            </a:pPr>
            <a:endParaRPr lang="cs-CZ" sz="1600" b="1" dirty="0"/>
          </a:p>
          <a:p>
            <a:pPr marL="0" indent="0">
              <a:buNone/>
            </a:pPr>
            <a:endParaRPr lang="cs-CZ"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052736"/>
            <a:ext cx="7560839"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2612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19256" cy="980728"/>
          </a:xfrm>
        </p:spPr>
        <p:txBody>
          <a:bodyPr>
            <a:normAutofit fontScale="90000"/>
          </a:bodyPr>
          <a:lstStyle/>
          <a:p>
            <a:r>
              <a:rPr lang="cs-CZ" sz="2200" dirty="0"/>
              <a:t> </a:t>
            </a:r>
            <a:r>
              <a:rPr lang="cs-CZ" sz="2200" b="1" dirty="0"/>
              <a:t>Plynárenská zařízení </a:t>
            </a:r>
            <a:r>
              <a:rPr lang="cs-CZ" sz="2200" dirty="0"/>
              <a:t/>
            </a:r>
            <a:br>
              <a:rPr lang="cs-CZ" sz="2200" dirty="0"/>
            </a:br>
            <a:r>
              <a:rPr lang="cs-CZ" sz="2200" dirty="0" smtClean="0"/>
              <a:t>       </a:t>
            </a:r>
            <a:r>
              <a:rPr lang="cs-CZ" sz="2200" b="1" dirty="0" smtClean="0"/>
              <a:t>Plynovody </a:t>
            </a:r>
            <a:r>
              <a:rPr lang="cs-CZ" sz="2200" b="1" dirty="0"/>
              <a:t>a regulační stanice </a:t>
            </a:r>
            <a:r>
              <a:rPr lang="cs-CZ" sz="2000" dirty="0"/>
              <a:t>	</a:t>
            </a:r>
            <a:br>
              <a:rPr lang="cs-CZ" sz="2000" dirty="0"/>
            </a:br>
            <a:endParaRPr lang="cs-CZ" sz="2000" dirty="0"/>
          </a:p>
        </p:txBody>
      </p:sp>
      <p:sp>
        <p:nvSpPr>
          <p:cNvPr id="3" name="Zástupný symbol pro obsah 2"/>
          <p:cNvSpPr>
            <a:spLocks noGrp="1"/>
          </p:cNvSpPr>
          <p:nvPr>
            <p:ph idx="1"/>
          </p:nvPr>
        </p:nvSpPr>
        <p:spPr>
          <a:xfrm>
            <a:off x="539552" y="692696"/>
            <a:ext cx="8147248" cy="6165304"/>
          </a:xfrm>
        </p:spPr>
        <p:txBody>
          <a:bodyPr>
            <a:normAutofit/>
          </a:bodyPr>
          <a:lstStyle/>
          <a:p>
            <a:pPr marL="0" indent="0">
              <a:buNone/>
            </a:pPr>
            <a:endParaRPr lang="cs-CZ" sz="1800" dirty="0" smtClean="0"/>
          </a:p>
          <a:p>
            <a:pPr marL="0" indent="0">
              <a:buNone/>
            </a:pPr>
            <a:r>
              <a:rPr lang="cs-CZ" sz="1800" dirty="0" smtClean="0"/>
              <a:t>Podle </a:t>
            </a:r>
            <a:r>
              <a:rPr lang="cs-CZ" sz="1800" dirty="0"/>
              <a:t>vstupního, resp. provozního tlaku se plynovody přepravních soustav, plynovody a přípojky místních sítí (dále jen „plynovod“) a RS rozdělují na </a:t>
            </a:r>
          </a:p>
          <a:p>
            <a:r>
              <a:rPr lang="pl-PL" sz="1800" dirty="0"/>
              <a:t>a) středotlaké (podskupiny A2) s tlakem nad 0,005 MPa do 0,4 MPa, </a:t>
            </a:r>
          </a:p>
          <a:p>
            <a:r>
              <a:rPr lang="pl-PL" sz="1800" dirty="0"/>
              <a:t>b) vysokotlaké (podskupiny A3) s tlakem nad 0,4 MPa do 1,6 MPa, </a:t>
            </a:r>
          </a:p>
          <a:p>
            <a:r>
              <a:rPr lang="pl-PL" sz="1800" dirty="0"/>
              <a:t>c) vysokotlaké (podskupiny B1) s tlakem nad 1,6 MPa do 4 MPa, </a:t>
            </a:r>
          </a:p>
          <a:p>
            <a:r>
              <a:rPr lang="pl-PL" sz="1800" dirty="0"/>
              <a:t>d) vysokotlaké (podskupiny B2) s tlakem nad 4 MPa do 10 MPa. </a:t>
            </a:r>
            <a:endParaRPr lang="pl-PL" sz="1800" dirty="0" smtClean="0"/>
          </a:p>
          <a:p>
            <a:pPr marL="0" indent="0">
              <a:buNone/>
            </a:pPr>
            <a:endParaRPr lang="pl-PL" sz="1800" dirty="0"/>
          </a:p>
          <a:p>
            <a:pPr marL="0" indent="0">
              <a:buNone/>
            </a:pPr>
            <a:r>
              <a:rPr lang="cs-CZ" sz="1800" dirty="0" smtClean="0"/>
              <a:t>Druhy </a:t>
            </a:r>
            <a:r>
              <a:rPr lang="cs-CZ" sz="1800" dirty="0"/>
              <a:t>plynovodů:</a:t>
            </a:r>
          </a:p>
          <a:p>
            <a:r>
              <a:rPr lang="cs-CZ" sz="1800" dirty="0"/>
              <a:t>a) </a:t>
            </a:r>
            <a:r>
              <a:rPr lang="cs-CZ" sz="1800" b="1" dirty="0"/>
              <a:t>Plynovody přepravní soustavy </a:t>
            </a:r>
            <a:r>
              <a:rPr lang="cs-CZ" sz="1800" dirty="0"/>
              <a:t>jsou potrubní systémy a technologická </a:t>
            </a:r>
            <a:r>
              <a:rPr lang="cs-CZ" sz="1800" dirty="0" err="1" smtClean="0"/>
              <a:t>zařízeník</a:t>
            </a:r>
            <a:r>
              <a:rPr lang="cs-CZ" sz="1800" dirty="0" smtClean="0"/>
              <a:t> </a:t>
            </a:r>
            <a:r>
              <a:rPr lang="cs-CZ" sz="1800" dirty="0"/>
              <a:t>přepravě zemního plynu na velké vzdálenosti. Jedná se o zařízení, která jsou </a:t>
            </a:r>
            <a:r>
              <a:rPr lang="cs-CZ" sz="1800" dirty="0" smtClean="0"/>
              <a:t>umístěna na </a:t>
            </a:r>
            <a:r>
              <a:rPr lang="cs-CZ" sz="1800" dirty="0"/>
              <a:t>otevřených prostranstvích</a:t>
            </a:r>
            <a:r>
              <a:rPr lang="cs-CZ" sz="1800" dirty="0" smtClean="0"/>
              <a:t>.</a:t>
            </a:r>
          </a:p>
          <a:p>
            <a:r>
              <a:rPr lang="cs-CZ" sz="1800" dirty="0"/>
              <a:t>b) </a:t>
            </a:r>
            <a:r>
              <a:rPr lang="cs-CZ" sz="1800" b="1" dirty="0"/>
              <a:t>Vysokotlaké plynovody a přípojky </a:t>
            </a:r>
            <a:r>
              <a:rPr lang="cs-CZ" sz="1800" dirty="0"/>
              <a:t>jsou potrubní systémy a technologická zařízení </a:t>
            </a:r>
            <a:r>
              <a:rPr lang="cs-CZ" sz="1800" dirty="0" smtClean="0"/>
              <a:t>k distribuci </a:t>
            </a:r>
            <a:r>
              <a:rPr lang="cs-CZ" sz="1800" dirty="0"/>
              <a:t>zemního plynu sloužící jako hlavní zásobovací přívodní síť pro obce</a:t>
            </a:r>
            <a:r>
              <a:rPr lang="cs-CZ" sz="1800" dirty="0" smtClean="0"/>
              <a:t>,</a:t>
            </a:r>
          </a:p>
          <a:p>
            <a:r>
              <a:rPr lang="cs-CZ" sz="1800" dirty="0"/>
              <a:t>c) </a:t>
            </a:r>
            <a:r>
              <a:rPr lang="cs-CZ" sz="1800" b="1" dirty="0"/>
              <a:t>Plynovody a přípojky místních sítí </a:t>
            </a:r>
            <a:r>
              <a:rPr lang="cs-CZ" sz="1800" dirty="0"/>
              <a:t>jsou potrubní </a:t>
            </a:r>
            <a:r>
              <a:rPr lang="cs-CZ" sz="1800" dirty="0" smtClean="0"/>
              <a:t>systémy a </a:t>
            </a:r>
            <a:r>
              <a:rPr lang="cs-CZ" sz="1800" dirty="0"/>
              <a:t>technologická zařízení sloužící k distribuci zemního plynu k spotřebitelům</a:t>
            </a:r>
            <a:r>
              <a:rPr lang="cs-CZ" sz="1800" dirty="0" smtClean="0"/>
              <a:t>.</a:t>
            </a:r>
          </a:p>
          <a:p>
            <a:r>
              <a:rPr lang="cs-CZ" sz="1800" b="1" dirty="0"/>
              <a:t>Regulační stanice nebo regulační souprava </a:t>
            </a:r>
            <a:r>
              <a:rPr lang="cs-CZ" sz="1800" dirty="0"/>
              <a:t>(dále jen „RS“) je technologické </a:t>
            </a:r>
            <a:r>
              <a:rPr lang="cs-CZ" sz="1800" dirty="0" smtClean="0"/>
              <a:t>zařízení zajišťující </a:t>
            </a:r>
            <a:r>
              <a:rPr lang="cs-CZ" sz="1800" dirty="0"/>
              <a:t>regulaci tlaku plynu, umístěná zpravidla samostatně.</a:t>
            </a:r>
            <a:endParaRPr lang="cs-CZ" sz="1800" dirty="0"/>
          </a:p>
          <a:p>
            <a:endParaRPr lang="cs-CZ" sz="1600" dirty="0"/>
          </a:p>
        </p:txBody>
      </p:sp>
    </p:spTree>
    <p:extLst>
      <p:ext uri="{BB962C8B-B14F-4D97-AF65-F5344CB8AC3E}">
        <p14:creationId xmlns:p14="http://schemas.microsoft.com/office/powerpoint/2010/main" val="10636412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a:bodyPr>
          <a:lstStyle/>
          <a:p>
            <a:pPr marL="0" indent="0">
              <a:buNone/>
            </a:pPr>
            <a:endParaRPr lang="cs-CZ" sz="1600" b="1" dirty="0" smtClean="0"/>
          </a:p>
          <a:p>
            <a:pPr marL="0" indent="0">
              <a:buNone/>
            </a:pPr>
            <a:r>
              <a:rPr lang="cs-CZ" sz="1600" b="1" dirty="0" smtClean="0"/>
              <a:t>Zemní </a:t>
            </a:r>
            <a:r>
              <a:rPr lang="cs-CZ" sz="1600" b="1" dirty="0"/>
              <a:t>plyn obsahuje jako hlavní složku metan (cca 98 % </a:t>
            </a:r>
            <a:r>
              <a:rPr lang="cs-CZ" sz="1600" b="1" dirty="0" err="1"/>
              <a:t>obj</a:t>
            </a:r>
            <a:r>
              <a:rPr lang="cs-CZ" sz="1600" b="1" dirty="0"/>
              <a:t>.). </a:t>
            </a:r>
          </a:p>
          <a:p>
            <a:pPr marL="0" indent="0">
              <a:buNone/>
            </a:pPr>
            <a:r>
              <a:rPr lang="cs-CZ" sz="1600" dirty="0" smtClean="0"/>
              <a:t>Fyzikální </a:t>
            </a:r>
            <a:r>
              <a:rPr lang="cs-CZ" sz="1600" dirty="0"/>
              <a:t>a chemické vlastnosti zemního plynu </a:t>
            </a:r>
          </a:p>
          <a:p>
            <a:r>
              <a:rPr lang="cs-CZ" sz="1600" dirty="0"/>
              <a:t>a) bezbarvý plyn, </a:t>
            </a:r>
          </a:p>
          <a:p>
            <a:r>
              <a:rPr lang="cs-CZ" sz="1600" dirty="0"/>
              <a:t>b) bez zápachu, až velmi slabě merkaptanová vůně, únik neodorizovaného zemního plynu nelze za běžných okolností prokázat bez použití detekčních přístrojů, </a:t>
            </a:r>
          </a:p>
          <a:p>
            <a:r>
              <a:rPr lang="cs-CZ" sz="1600" dirty="0"/>
              <a:t>c) meze výbušnosti - spodní 4,4 % </a:t>
            </a:r>
            <a:r>
              <a:rPr lang="cs-CZ" sz="1600" dirty="0" err="1"/>
              <a:t>obj</a:t>
            </a:r>
            <a:r>
              <a:rPr lang="cs-CZ" sz="1600" dirty="0"/>
              <a:t>., - horní 17 % </a:t>
            </a:r>
            <a:r>
              <a:rPr lang="cs-CZ" sz="1600" dirty="0" err="1"/>
              <a:t>obj</a:t>
            </a:r>
            <a:r>
              <a:rPr lang="cs-CZ" sz="1600" dirty="0"/>
              <a:t>., </a:t>
            </a:r>
          </a:p>
          <a:p>
            <a:r>
              <a:rPr lang="cs-CZ" sz="1600" dirty="0"/>
              <a:t>d) je lehčí než vzduch, hustota 0,7138 kg/m3 (při 0 </a:t>
            </a:r>
            <a:r>
              <a:rPr lang="cs-CZ" sz="1600" dirty="0" err="1"/>
              <a:t>oC</a:t>
            </a:r>
            <a:r>
              <a:rPr lang="cs-CZ" sz="1600" dirty="0"/>
              <a:t> a atmosférickém tlaku), </a:t>
            </a:r>
          </a:p>
          <a:p>
            <a:r>
              <a:rPr lang="cs-CZ" sz="1600" dirty="0"/>
              <a:t>e) vdechování zemního plynu působí lehce narkoticky a má dusivé účinky </a:t>
            </a:r>
          </a:p>
          <a:p>
            <a:pPr marL="0" indent="0">
              <a:buNone/>
            </a:pPr>
            <a:r>
              <a:rPr lang="cs-CZ" sz="1600" b="1" dirty="0">
                <a:solidFill>
                  <a:srgbClr val="FF0000"/>
                </a:solidFill>
              </a:rPr>
              <a:t>Požáru plynovodu nebo RS předchází únik zemního plynu v důsledku porušení hermetičnosti zařízení nebo mechanického poškození potrubí </a:t>
            </a:r>
            <a:r>
              <a:rPr lang="cs-CZ" sz="1600" dirty="0"/>
              <a:t>(provádění zemních prací, lomy na potrubí apod.). </a:t>
            </a:r>
            <a:r>
              <a:rPr lang="cs-CZ" sz="1600" b="1" dirty="0">
                <a:solidFill>
                  <a:srgbClr val="FF0000"/>
                </a:solidFill>
              </a:rPr>
              <a:t>Únik plynu je zpravidla doprovázen létající zeminou, kameny a značným hlukem </a:t>
            </a:r>
            <a:r>
              <a:rPr lang="cs-CZ" sz="1600" dirty="0"/>
              <a:t>(více jak 120 dB). </a:t>
            </a:r>
          </a:p>
          <a:p>
            <a:pPr marL="0" indent="0">
              <a:buNone/>
            </a:pPr>
            <a:r>
              <a:rPr lang="cs-CZ" sz="1600" b="1" dirty="0">
                <a:solidFill>
                  <a:srgbClr val="00B050"/>
                </a:solidFill>
              </a:rPr>
              <a:t>Požár plynovodu nebo RS je charakterizován </a:t>
            </a:r>
          </a:p>
          <a:p>
            <a:r>
              <a:rPr lang="cs-CZ" sz="1600" b="1" dirty="0">
                <a:solidFill>
                  <a:srgbClr val="00B050"/>
                </a:solidFill>
              </a:rPr>
              <a:t>a) velkou intenzitou hoření (vysoký sloup plamene) a intenzivní výměnou plynů; na intenzitu hoření má vliv tlak plynu v potrubí, </a:t>
            </a:r>
          </a:p>
          <a:p>
            <a:r>
              <a:rPr lang="cs-CZ" sz="1600" b="1" dirty="0">
                <a:solidFill>
                  <a:srgbClr val="00B050"/>
                </a:solidFill>
              </a:rPr>
              <a:t>b) velkou intenzitou sálavého tepla a nebezpečím přenesením požáru do okolí, </a:t>
            </a:r>
          </a:p>
          <a:p>
            <a:r>
              <a:rPr lang="cs-CZ" sz="1600" b="1" dirty="0">
                <a:solidFill>
                  <a:srgbClr val="00B050"/>
                </a:solidFill>
              </a:rPr>
              <a:t>c) zpravidla obtížnou dostupností místa zásahu nebo nedostatkem vody pro ochlazování okolí, </a:t>
            </a:r>
          </a:p>
          <a:p>
            <a:r>
              <a:rPr lang="cs-CZ" sz="1600" b="1" dirty="0">
                <a:solidFill>
                  <a:srgbClr val="00B050"/>
                </a:solidFill>
              </a:rPr>
              <a:t>d) po odstavení (uzavření) plynovodu nebo RS, dochází ještě k vyhoření nebo úniku zbytkového množství zemního plynu, v závislosti na průměru a délce poškozeného úseku potrubí. </a:t>
            </a:r>
          </a:p>
          <a:p>
            <a:pPr marL="0" indent="0">
              <a:buNone/>
            </a:pPr>
            <a:r>
              <a:rPr lang="cs-CZ" sz="1600" b="1" dirty="0">
                <a:solidFill>
                  <a:srgbClr val="00B050"/>
                </a:solidFill>
              </a:rPr>
              <a:t>Pokud nedojde k požáru plynu při jeho úniku z plynovodu nebo RS, může docházet ke vzniku velkých oblaků hořlavých plynů s nebezpečím následnému výbuchu. </a:t>
            </a:r>
          </a:p>
          <a:p>
            <a:pPr marL="0" indent="0">
              <a:buNone/>
            </a:pPr>
            <a:endParaRPr lang="cs-CZ" sz="1600" dirty="0"/>
          </a:p>
        </p:txBody>
      </p:sp>
    </p:spTree>
    <p:extLst>
      <p:ext uri="{BB962C8B-B14F-4D97-AF65-F5344CB8AC3E}">
        <p14:creationId xmlns:p14="http://schemas.microsoft.com/office/powerpoint/2010/main" val="36014059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116632"/>
            <a:ext cx="8219256" cy="6624736"/>
          </a:xfrm>
        </p:spPr>
        <p:txBody>
          <a:bodyPr>
            <a:normAutofit fontScale="85000" lnSpcReduction="10000"/>
          </a:bodyPr>
          <a:lstStyle/>
          <a:p>
            <a:pPr marL="0" indent="0" algn="ctr">
              <a:buNone/>
            </a:pPr>
            <a:r>
              <a:rPr lang="cs-CZ" sz="1900" b="1" dirty="0" smtClean="0"/>
              <a:t>Úkoly </a:t>
            </a:r>
            <a:r>
              <a:rPr lang="cs-CZ" sz="1900" b="1" dirty="0"/>
              <a:t>a postup činnosti</a:t>
            </a:r>
          </a:p>
          <a:p>
            <a:pPr marL="0" indent="0">
              <a:buNone/>
            </a:pPr>
            <a:r>
              <a:rPr lang="pl-PL" sz="1800" b="1" dirty="0" smtClean="0"/>
              <a:t>Při </a:t>
            </a:r>
            <a:r>
              <a:rPr lang="pl-PL" sz="1800" b="1" dirty="0"/>
              <a:t>průzkumu je třeba získat informace o:</a:t>
            </a:r>
          </a:p>
          <a:p>
            <a:r>
              <a:rPr lang="cs-CZ" sz="1800" dirty="0"/>
              <a:t>a) </a:t>
            </a:r>
            <a:r>
              <a:rPr lang="cs-CZ" sz="1800" b="1" dirty="0"/>
              <a:t>rozsahu požáru nebo úniku plynu</a:t>
            </a:r>
            <a:r>
              <a:rPr lang="cs-CZ" sz="1800" dirty="0"/>
              <a:t>, možnostech šíření požáru nebo plynu,</a:t>
            </a:r>
          </a:p>
          <a:p>
            <a:r>
              <a:rPr lang="cs-CZ" sz="1800" dirty="0"/>
              <a:t>b) </a:t>
            </a:r>
            <a:r>
              <a:rPr lang="cs-CZ" sz="1800" b="1" dirty="0"/>
              <a:t>typu a poloze plynárenského zařízení</a:t>
            </a:r>
            <a:r>
              <a:rPr lang="cs-CZ" sz="1800" dirty="0"/>
              <a:t>, zvláště pak umístění uzavíracích </a:t>
            </a:r>
            <a:r>
              <a:rPr lang="cs-CZ" sz="1800" dirty="0" smtClean="0"/>
              <a:t>armatur instalovaných </a:t>
            </a:r>
            <a:r>
              <a:rPr lang="cs-CZ" sz="1800" dirty="0"/>
              <a:t>v potrubí, na vstupu a výstupu RS; zastavení přívodu plynu </a:t>
            </a:r>
            <a:r>
              <a:rPr lang="cs-CZ" sz="1800" dirty="0" smtClean="0"/>
              <a:t>do poškozeného </a:t>
            </a:r>
            <a:r>
              <a:rPr lang="cs-CZ" sz="1800" dirty="0"/>
              <a:t>úseku potrubí nebo do RS provádí provozovatel plynárenského </a:t>
            </a:r>
            <a:r>
              <a:rPr lang="cs-CZ" sz="1800" dirty="0" smtClean="0"/>
              <a:t>zařízení, s </a:t>
            </a:r>
            <a:r>
              <a:rPr lang="cs-CZ" sz="1800" dirty="0"/>
              <a:t>těmito možnostmi</a:t>
            </a:r>
          </a:p>
          <a:p>
            <a:pPr marL="0" indent="0">
              <a:buNone/>
            </a:pPr>
            <a:r>
              <a:rPr lang="cs-CZ" sz="1800" dirty="0" smtClean="0"/>
              <a:t>	i</a:t>
            </a:r>
            <a:r>
              <a:rPr lang="cs-CZ" sz="1800" dirty="0"/>
              <a:t>. nízkotlaké potrubí - většinou osazeno minimálním počtem uzávěrů, </a:t>
            </a:r>
            <a:r>
              <a:rPr lang="cs-CZ" sz="1800" dirty="0" smtClean="0"/>
              <a:t>nutnost 	odstavení </a:t>
            </a:r>
            <a:r>
              <a:rPr lang="cs-CZ" sz="1800" dirty="0"/>
              <a:t>velké části lokality</a:t>
            </a:r>
            <a:r>
              <a:rPr lang="cs-CZ" sz="1800" dirty="0" smtClean="0"/>
              <a:t>,</a:t>
            </a:r>
          </a:p>
          <a:p>
            <a:pPr marL="0" indent="0">
              <a:buNone/>
            </a:pPr>
            <a:r>
              <a:rPr lang="cs-CZ" sz="1800" dirty="0" smtClean="0"/>
              <a:t>	</a:t>
            </a:r>
            <a:r>
              <a:rPr lang="cs-CZ" sz="1800" dirty="0" err="1" smtClean="0"/>
              <a:t>ii</a:t>
            </a:r>
            <a:r>
              <a:rPr lang="cs-CZ" sz="1800" dirty="0"/>
              <a:t>. středotlaké potrubí – osazeno větším počtem trasových uzávěrů. Vzhledem k</a:t>
            </a:r>
          </a:p>
          <a:p>
            <a:pPr marL="0" indent="0">
              <a:buNone/>
            </a:pPr>
            <a:r>
              <a:rPr lang="cs-CZ" sz="1800" dirty="0" smtClean="0"/>
              <a:t>	rozsahu </a:t>
            </a:r>
            <a:r>
              <a:rPr lang="cs-CZ" sz="1800" dirty="0"/>
              <a:t>uzavřené trasy lze očekávat v nich velké množství plynu, což může mít</a:t>
            </a:r>
          </a:p>
          <a:p>
            <a:pPr marL="0" indent="0">
              <a:buNone/>
            </a:pPr>
            <a:r>
              <a:rPr lang="cs-CZ" sz="1800" dirty="0" smtClean="0"/>
              <a:t>	za </a:t>
            </a:r>
            <a:r>
              <a:rPr lang="cs-CZ" sz="1800" dirty="0"/>
              <a:t>následek pokles tlaku v inkriminovaném místě v řádu hodin a uzavření</a:t>
            </a:r>
          </a:p>
          <a:p>
            <a:pPr marL="0" indent="0">
              <a:buNone/>
            </a:pPr>
            <a:r>
              <a:rPr lang="cs-CZ" sz="1800" dirty="0" smtClean="0"/>
              <a:t>	plynovodu </a:t>
            </a:r>
            <a:r>
              <a:rPr lang="cs-CZ" sz="1800" dirty="0"/>
              <a:t>na trasových uzávěrek nemusí být efektivní. Dle situace lze využít</a:t>
            </a:r>
          </a:p>
          <a:p>
            <a:pPr marL="0" indent="0">
              <a:buNone/>
            </a:pPr>
            <a:r>
              <a:rPr lang="cs-CZ" sz="1800" dirty="0" smtClean="0"/>
              <a:t>	lokálního </a:t>
            </a:r>
            <a:r>
              <a:rPr lang="cs-CZ" sz="1800" dirty="0"/>
              <a:t>odstavení části poškozeného potrubí pomocí speciálních zařízení pro</a:t>
            </a:r>
          </a:p>
          <a:p>
            <a:pPr marL="0" indent="0">
              <a:buNone/>
            </a:pPr>
            <a:r>
              <a:rPr lang="cs-CZ" sz="1800" dirty="0" smtClean="0"/>
              <a:t>	přerušení </a:t>
            </a:r>
            <a:r>
              <a:rPr lang="cs-CZ" sz="1800" dirty="0"/>
              <a:t>průtoku plynu (</a:t>
            </a:r>
            <a:r>
              <a:rPr lang="cs-CZ" sz="1800" dirty="0" err="1"/>
              <a:t>stlačovadla</a:t>
            </a:r>
            <a:r>
              <a:rPr lang="cs-CZ" sz="1800" dirty="0"/>
              <a:t>, </a:t>
            </a:r>
            <a:r>
              <a:rPr lang="cs-CZ" sz="1800" dirty="0" err="1"/>
              <a:t>balonovací</a:t>
            </a:r>
            <a:r>
              <a:rPr lang="cs-CZ" sz="1800" dirty="0"/>
              <a:t> a </a:t>
            </a:r>
            <a:r>
              <a:rPr lang="cs-CZ" sz="1800" dirty="0" err="1"/>
              <a:t>stoplovací</a:t>
            </a:r>
            <a:r>
              <a:rPr lang="cs-CZ" sz="1800" dirty="0"/>
              <a:t> soupravy, atd.)</a:t>
            </a:r>
          </a:p>
          <a:p>
            <a:pPr marL="0" indent="0">
              <a:buNone/>
            </a:pPr>
            <a:r>
              <a:rPr lang="cs-CZ" sz="1800" dirty="0" smtClean="0"/>
              <a:t>	před </a:t>
            </a:r>
            <a:r>
              <a:rPr lang="cs-CZ" sz="1800" dirty="0"/>
              <a:t>a za místem úniku. Nutné je ale zpravidla provedení výkopových prací k</a:t>
            </a:r>
          </a:p>
          <a:p>
            <a:pPr marL="0" indent="0">
              <a:buNone/>
            </a:pPr>
            <a:r>
              <a:rPr lang="cs-CZ" sz="1800" dirty="0" smtClean="0"/>
              <a:t>	odhalení </a:t>
            </a:r>
            <a:r>
              <a:rPr lang="cs-CZ" sz="1800" dirty="0"/>
              <a:t>plynovodu (uložení zpravidla 0,8-1,2m pod zemí)</a:t>
            </a:r>
          </a:p>
          <a:p>
            <a:pPr marL="0" indent="0">
              <a:buNone/>
            </a:pPr>
            <a:r>
              <a:rPr lang="cs-CZ" sz="1800" dirty="0" smtClean="0"/>
              <a:t>	</a:t>
            </a:r>
            <a:r>
              <a:rPr lang="cs-CZ" sz="1800" dirty="0" err="1" smtClean="0"/>
              <a:t>iii</a:t>
            </a:r>
            <a:r>
              <a:rPr lang="cs-CZ" sz="1800" dirty="0"/>
              <a:t>. vysokotlaké potrubí lze odstavit pouze pomocí trasových uzávěrů, nebo</a:t>
            </a:r>
          </a:p>
          <a:p>
            <a:pPr marL="0" indent="0">
              <a:buNone/>
            </a:pPr>
            <a:r>
              <a:rPr lang="cs-CZ" sz="1800" dirty="0" smtClean="0"/>
              <a:t>	speciálních </a:t>
            </a:r>
            <a:r>
              <a:rPr lang="cs-CZ" sz="1800" dirty="0"/>
              <a:t>zařízení pro přerušení průtoku plynu.</a:t>
            </a:r>
          </a:p>
          <a:p>
            <a:r>
              <a:rPr lang="cs-CZ" sz="1800" dirty="0"/>
              <a:t>c) </a:t>
            </a:r>
            <a:r>
              <a:rPr lang="cs-CZ" sz="1800" b="1" dirty="0"/>
              <a:t>ohrožení osob v nebezpečné zóně a v předpokládaném šíření plynu,</a:t>
            </a:r>
          </a:p>
          <a:p>
            <a:r>
              <a:rPr lang="cs-CZ" sz="1800" dirty="0"/>
              <a:t>d) </a:t>
            </a:r>
            <a:r>
              <a:rPr lang="cs-CZ" sz="1800" b="1" dirty="0"/>
              <a:t>ohrožení okolí místa požáru nebo úniku plynu</a:t>
            </a:r>
            <a:r>
              <a:rPr lang="cs-CZ" sz="1800" dirty="0"/>
              <a:t>, popř. ohrožení dalších liniových staveb</a:t>
            </a:r>
          </a:p>
          <a:p>
            <a:pPr marL="0" indent="0">
              <a:buNone/>
            </a:pPr>
            <a:r>
              <a:rPr lang="cs-CZ" sz="1800" dirty="0"/>
              <a:t> </a:t>
            </a:r>
            <a:r>
              <a:rPr lang="cs-CZ" sz="1800" dirty="0" smtClean="0"/>
              <a:t>          (</a:t>
            </a:r>
            <a:r>
              <a:rPr lang="cs-CZ" sz="1800" dirty="0"/>
              <a:t>např. jiné produktovody vedoucí souběžně s plynovodem, dopravní komunikace),</a:t>
            </a:r>
          </a:p>
          <a:p>
            <a:r>
              <a:rPr lang="cs-CZ" sz="1800" dirty="0"/>
              <a:t>e) </a:t>
            </a:r>
            <a:r>
              <a:rPr lang="cs-CZ" sz="1800" b="1" dirty="0"/>
              <a:t>možných iniciačních zdrojích zapálení unikajícího plynu a možnostech jejich</a:t>
            </a:r>
          </a:p>
          <a:p>
            <a:pPr marL="0" indent="0">
              <a:buNone/>
            </a:pPr>
            <a:r>
              <a:rPr lang="cs-CZ" sz="1800" b="1" dirty="0" smtClean="0"/>
              <a:t>           </a:t>
            </a:r>
            <a:r>
              <a:rPr lang="es-ES" sz="1800" b="1" dirty="0" smtClean="0"/>
              <a:t>eliminace</a:t>
            </a:r>
            <a:r>
              <a:rPr lang="es-ES" sz="1800" dirty="0" smtClean="0"/>
              <a:t> </a:t>
            </a:r>
            <a:r>
              <a:rPr lang="es-ES" sz="1800" dirty="0"/>
              <a:t>(např. vypnutí el. energie).</a:t>
            </a:r>
            <a:endParaRPr lang="cs-CZ" sz="1800" b="1" dirty="0">
              <a:solidFill>
                <a:srgbClr val="00B050"/>
              </a:solidFill>
            </a:endParaRPr>
          </a:p>
          <a:p>
            <a:endParaRPr lang="cs-CZ" sz="1800" dirty="0"/>
          </a:p>
          <a:p>
            <a:pPr marL="0" indent="0" algn="ctr">
              <a:buNone/>
            </a:pPr>
            <a:r>
              <a:rPr lang="cs-CZ" sz="1800" b="1" dirty="0" smtClean="0"/>
              <a:t> </a:t>
            </a:r>
            <a:endParaRPr lang="cs-CZ" sz="1800" dirty="0"/>
          </a:p>
        </p:txBody>
      </p:sp>
    </p:spTree>
    <p:extLst>
      <p:ext uri="{BB962C8B-B14F-4D97-AF65-F5344CB8AC3E}">
        <p14:creationId xmlns:p14="http://schemas.microsoft.com/office/powerpoint/2010/main" val="11233891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a:bodyPr>
          <a:lstStyle/>
          <a:p>
            <a:pPr marL="0" indent="0">
              <a:buNone/>
            </a:pPr>
            <a:endParaRPr lang="cs-CZ" sz="1600" b="1" dirty="0" smtClean="0"/>
          </a:p>
          <a:p>
            <a:pPr marL="0" indent="0">
              <a:buNone/>
            </a:pPr>
            <a:r>
              <a:rPr lang="cs-CZ" sz="1600" b="1" dirty="0" smtClean="0"/>
              <a:t>Taktika </a:t>
            </a:r>
            <a:r>
              <a:rPr lang="cs-CZ" sz="1600" b="1" dirty="0"/>
              <a:t>zásahu jednotek spočívá v zastavení přívodu plynu </a:t>
            </a:r>
            <a:r>
              <a:rPr lang="cs-CZ" sz="1600" dirty="0"/>
              <a:t>do poškozeného úseku</a:t>
            </a:r>
          </a:p>
          <a:p>
            <a:pPr marL="0" indent="0">
              <a:buNone/>
            </a:pPr>
            <a:r>
              <a:rPr lang="cs-CZ" sz="1600" dirty="0"/>
              <a:t>potrubí nebo do RS (prostřednictvím provozovatele plynárenského zařízení), ponechání</a:t>
            </a:r>
          </a:p>
          <a:p>
            <a:pPr marL="0" indent="0">
              <a:buNone/>
            </a:pPr>
            <a:r>
              <a:rPr lang="cs-CZ" sz="1600" dirty="0"/>
              <a:t>vyhoření zbytkového </a:t>
            </a:r>
            <a:r>
              <a:rPr lang="cs-CZ" sz="1600" dirty="0" smtClean="0"/>
              <a:t>plynu</a:t>
            </a:r>
            <a:r>
              <a:rPr lang="cs-CZ" sz="1600" dirty="0"/>
              <a:t>, současné ochrany okolí hašením a </a:t>
            </a:r>
            <a:r>
              <a:rPr lang="cs-CZ" sz="1600" dirty="0" smtClean="0"/>
              <a:t>ochlazováním</a:t>
            </a:r>
          </a:p>
          <a:p>
            <a:pPr marL="0" indent="0">
              <a:buNone/>
            </a:pPr>
            <a:endParaRPr lang="cs-CZ" sz="1600" b="1" dirty="0" smtClean="0"/>
          </a:p>
          <a:p>
            <a:pPr marL="0" indent="0">
              <a:buNone/>
            </a:pPr>
            <a:r>
              <a:rPr lang="cs-CZ" sz="1600" b="1" dirty="0" smtClean="0"/>
              <a:t>Proto </a:t>
            </a:r>
            <a:r>
              <a:rPr lang="cs-CZ" sz="1600" b="1" dirty="0"/>
              <a:t>je třeba:</a:t>
            </a:r>
          </a:p>
          <a:p>
            <a:r>
              <a:rPr lang="cs-CZ" sz="1600" dirty="0"/>
              <a:t>a) ve spolupráci s policií uzavřít místo zásahu proti vstupu nepovolaných </a:t>
            </a:r>
            <a:r>
              <a:rPr lang="cs-CZ" sz="1600" dirty="0" smtClean="0"/>
              <a:t> </a:t>
            </a:r>
            <a:endParaRPr lang="cs-CZ" sz="1600" dirty="0"/>
          </a:p>
          <a:p>
            <a:r>
              <a:rPr lang="cs-CZ" sz="1600" dirty="0"/>
              <a:t>b) posoudit možné iniciační zdroje pro zapálení nebo výbuch plynu v </a:t>
            </a:r>
            <a:r>
              <a:rPr lang="cs-CZ" sz="1600" dirty="0" smtClean="0"/>
              <a:t>jeho předpokládaném </a:t>
            </a:r>
            <a:r>
              <a:rPr lang="cs-CZ" sz="1600" dirty="0"/>
              <a:t>šíření, </a:t>
            </a:r>
            <a:r>
              <a:rPr lang="cs-CZ" sz="1600" dirty="0" smtClean="0"/>
              <a:t> </a:t>
            </a:r>
            <a:endParaRPr lang="cs-CZ" sz="1600" dirty="0"/>
          </a:p>
          <a:p>
            <a:r>
              <a:rPr lang="cs-CZ" sz="1600" dirty="0"/>
              <a:t>c) posoudit, jsou-li v předpokládaném směru šíření plynu nebo účinků </a:t>
            </a:r>
            <a:r>
              <a:rPr lang="cs-CZ" sz="1600" dirty="0" smtClean="0"/>
              <a:t>požáru nebezpečné </a:t>
            </a:r>
            <a:r>
              <a:rPr lang="cs-CZ" sz="1600" dirty="0"/>
              <a:t>látky nebo zařízení, která vlivem zvýšené teploty mohou být uvedena </a:t>
            </a:r>
            <a:r>
              <a:rPr lang="cs-CZ" sz="1600" dirty="0" smtClean="0"/>
              <a:t>do havarijního </a:t>
            </a:r>
            <a:r>
              <a:rPr lang="cs-CZ" sz="1600" dirty="0"/>
              <a:t>stavu (výbuch, únik nebezpečné látky),</a:t>
            </a:r>
          </a:p>
          <a:p>
            <a:r>
              <a:rPr lang="cs-CZ" sz="1600" dirty="0"/>
              <a:t>d) provádět monitoring ovzduší s ohledem na </a:t>
            </a:r>
            <a:r>
              <a:rPr lang="cs-CZ" sz="1600" i="1" dirty="0"/>
              <a:t>nebezpečí výbuchu</a:t>
            </a:r>
            <a:r>
              <a:rPr lang="cs-CZ" sz="1600" dirty="0"/>
              <a:t>, pokud je to </a:t>
            </a:r>
            <a:r>
              <a:rPr lang="cs-CZ" sz="1600" dirty="0" smtClean="0"/>
              <a:t>možné provádět </a:t>
            </a:r>
            <a:r>
              <a:rPr lang="cs-CZ" sz="1600" dirty="0"/>
              <a:t>odvětrání prostor, kde by se mohl hromadit plyn,</a:t>
            </a:r>
          </a:p>
          <a:p>
            <a:r>
              <a:rPr lang="cs-CZ" sz="1600" dirty="0"/>
              <a:t>e) posoudit nebezpečí rozšíření plynu nebo požáru na navazující technologické zařízení</a:t>
            </a:r>
          </a:p>
          <a:p>
            <a:pPr marL="0" indent="0">
              <a:buNone/>
            </a:pPr>
            <a:r>
              <a:rPr lang="cs-CZ" sz="1600" dirty="0" smtClean="0"/>
              <a:t>       a </a:t>
            </a:r>
            <a:r>
              <a:rPr lang="cs-CZ" sz="1600" dirty="0"/>
              <a:t>sousední objekty, </a:t>
            </a:r>
            <a:r>
              <a:rPr lang="cs-CZ" sz="1600" dirty="0" smtClean="0"/>
              <a:t> </a:t>
            </a:r>
            <a:endParaRPr lang="cs-CZ" sz="1600" dirty="0"/>
          </a:p>
          <a:p>
            <a:r>
              <a:rPr lang="cs-CZ" sz="1600" dirty="0"/>
              <a:t>f) pokud je to nutné, zejména z důvodu ohrožení, průběžně informovat </a:t>
            </a:r>
            <a:r>
              <a:rPr lang="cs-CZ" sz="1600" dirty="0" smtClean="0"/>
              <a:t>obyvatele v </a:t>
            </a:r>
            <a:r>
              <a:rPr lang="cs-CZ" sz="1600" dirty="0"/>
              <a:t>okolí plynovodu nebo RS o situaci a předejít tak možné panice </a:t>
            </a:r>
            <a:r>
              <a:rPr lang="cs-CZ" sz="1600" dirty="0" smtClean="0"/>
              <a:t>(</a:t>
            </a:r>
            <a:r>
              <a:rPr lang="cs-CZ" sz="1600" i="1" dirty="0" smtClean="0"/>
              <a:t> </a:t>
            </a:r>
            <a:endParaRPr lang="cs-CZ" sz="1600" dirty="0"/>
          </a:p>
          <a:p>
            <a:r>
              <a:rPr lang="cs-CZ" sz="1600" dirty="0"/>
              <a:t>g) používat dýchací přístroje, vzhledem k možnosti vytlačení vzdušného kyslíku z </a:t>
            </a:r>
            <a:r>
              <a:rPr lang="cs-CZ" sz="1600" dirty="0" smtClean="0"/>
              <a:t>místa hoření </a:t>
            </a:r>
            <a:r>
              <a:rPr lang="cs-CZ" sz="1600" dirty="0"/>
              <a:t>a možnosti obsahu oxidu uhelnatého ve zplodinách hoření</a:t>
            </a:r>
            <a:r>
              <a:rPr lang="cs-CZ" sz="1600" dirty="0" smtClean="0"/>
              <a:t>,</a:t>
            </a:r>
          </a:p>
          <a:p>
            <a:r>
              <a:rPr lang="cs-CZ" sz="1600" dirty="0"/>
              <a:t>h) je-li to možné, v případě RS, je nutné uzavřít vstupní a výstupní uzávěry do RS.</a:t>
            </a:r>
          </a:p>
        </p:txBody>
      </p:sp>
    </p:spTree>
    <p:extLst>
      <p:ext uri="{BB962C8B-B14F-4D97-AF65-F5344CB8AC3E}">
        <p14:creationId xmlns:p14="http://schemas.microsoft.com/office/powerpoint/2010/main" val="28311634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a:bodyPr>
          <a:lstStyle/>
          <a:p>
            <a:pPr marL="0" indent="0">
              <a:buNone/>
            </a:pPr>
            <a:endParaRPr lang="cs-CZ" sz="1600" dirty="0" smtClean="0"/>
          </a:p>
          <a:p>
            <a:pPr marL="0" indent="0">
              <a:buNone/>
            </a:pPr>
            <a:r>
              <a:rPr lang="cs-CZ" sz="1600" b="1" dirty="0">
                <a:solidFill>
                  <a:srgbClr val="FF0000"/>
                </a:solidFill>
              </a:rPr>
              <a:t>Plamen unikajícího plynu z potrubí nehasit s výjimkou případů, kdy jsou </a:t>
            </a:r>
            <a:r>
              <a:rPr lang="cs-CZ" sz="1600" b="1" dirty="0" smtClean="0">
                <a:solidFill>
                  <a:srgbClr val="FF0000"/>
                </a:solidFill>
              </a:rPr>
              <a:t>splněny současně </a:t>
            </a:r>
            <a:r>
              <a:rPr lang="cs-CZ" sz="1600" b="1" dirty="0">
                <a:solidFill>
                  <a:srgbClr val="FF0000"/>
                </a:solidFill>
              </a:rPr>
              <a:t>následující podmínky:</a:t>
            </a:r>
          </a:p>
          <a:p>
            <a:r>
              <a:rPr lang="cs-CZ" sz="1600" dirty="0"/>
              <a:t>a) přímo si hašení plamene vyžádá odpovědná osoba provozovatele </a:t>
            </a:r>
            <a:r>
              <a:rPr lang="cs-CZ" sz="1600" dirty="0" smtClean="0"/>
              <a:t>plynárenského zařízení</a:t>
            </a:r>
            <a:r>
              <a:rPr lang="cs-CZ" sz="1600" dirty="0"/>
              <a:t>,</a:t>
            </a:r>
          </a:p>
          <a:p>
            <a:r>
              <a:rPr lang="cs-CZ" sz="1600" dirty="0"/>
              <a:t>b) je provedeno uzavření daného úseku plynovodu nebo RS,</a:t>
            </a:r>
          </a:p>
          <a:p>
            <a:r>
              <a:rPr lang="cs-CZ" sz="1600" dirty="0"/>
              <a:t>c) v okolí jsou vyloučeny iniciační zdroje, které by vedly k zapálení nebo </a:t>
            </a:r>
            <a:r>
              <a:rPr lang="cs-CZ" sz="1600" dirty="0" smtClean="0"/>
              <a:t>explozi plynu.</a:t>
            </a:r>
          </a:p>
          <a:p>
            <a:endParaRPr lang="cs-CZ" sz="1600" dirty="0"/>
          </a:p>
          <a:p>
            <a:pPr marL="0" indent="0">
              <a:buNone/>
            </a:pPr>
            <a:r>
              <a:rPr lang="cs-CZ" sz="1600" dirty="0" smtClean="0"/>
              <a:t>Příjezd </a:t>
            </a:r>
            <a:r>
              <a:rPr lang="cs-CZ" sz="1600" dirty="0"/>
              <a:t>jednotek na místo zásahu organizovat z návětrné strany s ohledem na možnost</a:t>
            </a:r>
          </a:p>
          <a:p>
            <a:pPr marL="0" indent="0">
              <a:buNone/>
            </a:pPr>
            <a:r>
              <a:rPr lang="cs-CZ" sz="1600" dirty="0"/>
              <a:t>přítomnosti hořlavých plynů a </a:t>
            </a:r>
            <a:r>
              <a:rPr lang="cs-CZ" sz="1600" i="1" dirty="0"/>
              <a:t>nebezpečí výbuchu </a:t>
            </a:r>
            <a:r>
              <a:rPr lang="cs-CZ" sz="1600" dirty="0"/>
              <a:t>a působení sálavého tepla na okolí.</a:t>
            </a:r>
          </a:p>
          <a:p>
            <a:pPr marL="0" indent="0">
              <a:buNone/>
            </a:pPr>
            <a:r>
              <a:rPr lang="cs-CZ" sz="1600" dirty="0" smtClean="0"/>
              <a:t>Umisťovat </a:t>
            </a:r>
            <a:r>
              <a:rPr lang="cs-CZ" sz="1600" dirty="0"/>
              <a:t>požární techniku v bezpečné vzdálenosti od hořícího plynovodu, RS a </a:t>
            </a:r>
            <a:r>
              <a:rPr lang="cs-CZ" sz="1600" dirty="0" smtClean="0"/>
              <a:t>pokud možno </a:t>
            </a:r>
            <a:r>
              <a:rPr lang="cs-CZ" sz="1600" dirty="0"/>
              <a:t>tak, aby nebyla ohrožena sálavým </a:t>
            </a:r>
            <a:r>
              <a:rPr lang="cs-CZ" sz="1600" dirty="0" smtClean="0"/>
              <a:t>teplem</a:t>
            </a:r>
          </a:p>
          <a:p>
            <a:pPr marL="0" indent="0">
              <a:buNone/>
            </a:pPr>
            <a:r>
              <a:rPr lang="pl-PL" sz="1600" b="1" dirty="0"/>
              <a:t>Pro zásah jednotek je třeba:</a:t>
            </a:r>
          </a:p>
          <a:p>
            <a:r>
              <a:rPr lang="cs-CZ" sz="1600" dirty="0"/>
              <a:t>a) zjistit možnosti příjezdu dalších jednotek, </a:t>
            </a:r>
            <a:r>
              <a:rPr lang="cs-CZ" sz="1600" dirty="0" smtClean="0"/>
              <a:t> </a:t>
            </a:r>
            <a:endParaRPr lang="cs-CZ" sz="1600" dirty="0"/>
          </a:p>
          <a:p>
            <a:r>
              <a:rPr lang="cs-CZ" sz="1600" dirty="0"/>
              <a:t>b) nasadit v místě uniku plynu pouze nezbytné síly a prostředky, </a:t>
            </a:r>
            <a:r>
              <a:rPr lang="cs-CZ" sz="1600" dirty="0" smtClean="0"/>
              <a:t>  </a:t>
            </a:r>
            <a:endParaRPr lang="cs-CZ" sz="1600" dirty="0"/>
          </a:p>
          <a:p>
            <a:r>
              <a:rPr lang="cs-CZ" sz="1600" dirty="0"/>
              <a:t>c) zabezpečit zásobování požární techniky provozními náplněmi a hasebními látkami</a:t>
            </a:r>
          </a:p>
          <a:p>
            <a:pPr marL="0" indent="0">
              <a:buNone/>
            </a:pPr>
            <a:r>
              <a:rPr lang="cs-CZ" sz="1600" dirty="0" smtClean="0"/>
              <a:t>            při </a:t>
            </a:r>
            <a:r>
              <a:rPr lang="cs-CZ" sz="1600" dirty="0"/>
              <a:t>déle trvajícím zásahu</a:t>
            </a:r>
            <a:r>
              <a:rPr lang="cs-CZ" sz="1600" dirty="0" smtClean="0"/>
              <a:t>.</a:t>
            </a:r>
          </a:p>
          <a:p>
            <a:pPr marL="0" indent="0">
              <a:buNone/>
            </a:pPr>
            <a:endParaRPr lang="cs-CZ" sz="1600" dirty="0" smtClean="0"/>
          </a:p>
          <a:p>
            <a:pPr marL="0" indent="0">
              <a:buNone/>
            </a:pPr>
            <a:r>
              <a:rPr lang="cs-CZ" sz="1600" dirty="0" smtClean="0"/>
              <a:t>Za </a:t>
            </a:r>
            <a:r>
              <a:rPr lang="cs-CZ" sz="1600" dirty="0"/>
              <a:t>realizaci havarijních opatření, nasazení sil a prostředků provozovatele </a:t>
            </a:r>
            <a:r>
              <a:rPr lang="cs-CZ" sz="1600" dirty="0" smtClean="0"/>
              <a:t>plynárenského zařízení </a:t>
            </a:r>
            <a:r>
              <a:rPr lang="cs-CZ" sz="1600" dirty="0"/>
              <a:t>ke zdolávání mimořádné události na plynovodu nebo RS je odpovědný </a:t>
            </a:r>
            <a:r>
              <a:rPr lang="cs-CZ" sz="1600" b="1" dirty="0" smtClean="0"/>
              <a:t>vedoucí likvidace </a:t>
            </a:r>
            <a:r>
              <a:rPr lang="cs-CZ" sz="1600" b="1" dirty="0"/>
              <a:t>havárie</a:t>
            </a:r>
            <a:r>
              <a:rPr lang="cs-CZ" sz="1600" dirty="0" smtClean="0"/>
              <a:t>.</a:t>
            </a:r>
          </a:p>
          <a:p>
            <a:pPr marL="0" indent="0">
              <a:buNone/>
            </a:pPr>
            <a:endParaRPr lang="cs-CZ" sz="1600" dirty="0"/>
          </a:p>
          <a:p>
            <a:pPr marL="0" indent="0">
              <a:buNone/>
            </a:pPr>
            <a:r>
              <a:rPr lang="cs-CZ" sz="1600" dirty="0"/>
              <a:t>Velitel zásahu může, prostřednictvím KOPIS HZS kraje, také požadovat nasazení sil</a:t>
            </a:r>
          </a:p>
          <a:p>
            <a:pPr marL="0" indent="0">
              <a:buNone/>
            </a:pPr>
            <a:r>
              <a:rPr lang="cs-CZ" sz="1600" dirty="0"/>
              <a:t>a prostředků provozovatele</a:t>
            </a:r>
          </a:p>
        </p:txBody>
      </p:sp>
    </p:spTree>
    <p:extLst>
      <p:ext uri="{BB962C8B-B14F-4D97-AF65-F5344CB8AC3E}">
        <p14:creationId xmlns:p14="http://schemas.microsoft.com/office/powerpoint/2010/main" val="33469058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23528" y="0"/>
            <a:ext cx="8363272" cy="6858000"/>
          </a:xfrm>
        </p:spPr>
        <p:txBody>
          <a:bodyPr>
            <a:normAutofit/>
          </a:bodyPr>
          <a:lstStyle/>
          <a:p>
            <a:pPr marL="0" indent="0">
              <a:buNone/>
            </a:pPr>
            <a:endParaRPr lang="cs-CZ" sz="1600" dirty="0" smtClean="0"/>
          </a:p>
          <a:p>
            <a:pPr marL="0" indent="0" algn="ctr">
              <a:buNone/>
            </a:pPr>
            <a:r>
              <a:rPr lang="cs-CZ" sz="1800" b="1" dirty="0"/>
              <a:t>Očekávané zvláštnosti</a:t>
            </a:r>
          </a:p>
          <a:p>
            <a:pPr marL="0" indent="0">
              <a:buNone/>
            </a:pPr>
            <a:r>
              <a:rPr lang="cs-CZ" sz="1600" dirty="0" smtClean="0"/>
              <a:t>Při </a:t>
            </a:r>
            <a:r>
              <a:rPr lang="cs-CZ" sz="1600" dirty="0"/>
              <a:t>požáru nebo úniku plynu z plynovodů nebo RS je nutno počítat s </a:t>
            </a:r>
            <a:r>
              <a:rPr lang="cs-CZ" sz="1600" dirty="0" smtClean="0"/>
              <a:t>následujícími komplikacemi</a:t>
            </a:r>
            <a:r>
              <a:rPr lang="cs-CZ" sz="1600" dirty="0"/>
              <a:t>:</a:t>
            </a:r>
          </a:p>
          <a:p>
            <a:r>
              <a:rPr lang="cs-CZ" sz="1600" dirty="0"/>
              <a:t>a) </a:t>
            </a:r>
            <a:r>
              <a:rPr lang="cs-CZ" sz="1600" b="1" dirty="0"/>
              <a:t>nedostatečná nebo chybějící spolupráce obsluhy </a:t>
            </a:r>
            <a:r>
              <a:rPr lang="cs-CZ" sz="1600" dirty="0"/>
              <a:t>plynovodu nebo RS s jednotkami,</a:t>
            </a:r>
          </a:p>
          <a:p>
            <a:r>
              <a:rPr lang="cs-CZ" sz="1600" dirty="0"/>
              <a:t>b) </a:t>
            </a:r>
            <a:r>
              <a:rPr lang="cs-CZ" sz="1600" b="1" dirty="0"/>
              <a:t>nepřesné informace </a:t>
            </a:r>
            <a:r>
              <a:rPr lang="cs-CZ" sz="1600" dirty="0"/>
              <a:t>o místě mimořádné události,</a:t>
            </a:r>
          </a:p>
          <a:p>
            <a:r>
              <a:rPr lang="cs-CZ" sz="1600" dirty="0"/>
              <a:t>c) </a:t>
            </a:r>
            <a:r>
              <a:rPr lang="cs-CZ" sz="1600" b="1" dirty="0"/>
              <a:t>ztížený přístup </a:t>
            </a:r>
            <a:r>
              <a:rPr lang="cs-CZ" sz="1600" dirty="0"/>
              <a:t>pro jednotky na místo zásahu,</a:t>
            </a:r>
          </a:p>
          <a:p>
            <a:r>
              <a:rPr lang="cs-CZ" sz="1600" dirty="0"/>
              <a:t>d) </a:t>
            </a:r>
            <a:r>
              <a:rPr lang="cs-CZ" sz="1600" b="1" dirty="0"/>
              <a:t>značný hluk </a:t>
            </a:r>
            <a:r>
              <a:rPr lang="cs-CZ" sz="1600" dirty="0"/>
              <a:t>(více jak 120 dB) v blízkosti havárie při úniku plynu u </a:t>
            </a:r>
            <a:r>
              <a:rPr lang="cs-CZ" sz="1600" dirty="0" smtClean="0"/>
              <a:t>středotlakých nebo </a:t>
            </a:r>
            <a:r>
              <a:rPr lang="cs-CZ" sz="1600" dirty="0"/>
              <a:t>vysokotlakých potrubí nebo RS (používat ochranu sluchu), </a:t>
            </a:r>
            <a:r>
              <a:rPr lang="cs-CZ" sz="1600" dirty="0" smtClean="0"/>
              <a:t>nemožnost využívání </a:t>
            </a:r>
            <a:r>
              <a:rPr lang="cs-CZ" sz="1600" dirty="0"/>
              <a:t>běžných komunikačních prostředků v blízkosti úniku,</a:t>
            </a:r>
          </a:p>
          <a:p>
            <a:r>
              <a:rPr lang="cs-CZ" sz="1600" dirty="0"/>
              <a:t>e) </a:t>
            </a:r>
            <a:r>
              <a:rPr lang="cs-CZ" sz="1600" b="1" dirty="0"/>
              <a:t>může docházet k tvorbě mlh </a:t>
            </a:r>
            <a:r>
              <a:rPr lang="cs-CZ" sz="1600" dirty="0"/>
              <a:t>(plyn je silně podchlazený), které zůstávají při zemi, </a:t>
            </a:r>
            <a:r>
              <a:rPr lang="cs-CZ" sz="1600" dirty="0" smtClean="0"/>
              <a:t>šíří </a:t>
            </a:r>
            <a:r>
              <a:rPr lang="pt-BR" sz="1600" dirty="0" smtClean="0"/>
              <a:t>se </a:t>
            </a:r>
            <a:r>
              <a:rPr lang="pt-BR" sz="1600" dirty="0"/>
              <a:t>do okolí a mohou tvořit výbušné směsi,</a:t>
            </a:r>
          </a:p>
          <a:p>
            <a:r>
              <a:rPr lang="cs-CZ" sz="1600" dirty="0"/>
              <a:t>f) </a:t>
            </a:r>
            <a:r>
              <a:rPr lang="cs-CZ" sz="1600" b="1" dirty="0"/>
              <a:t>velké množství obyvatel </a:t>
            </a:r>
            <a:r>
              <a:rPr lang="cs-CZ" sz="1600" dirty="0"/>
              <a:t>v předpokládané oblasti ohrožené únikem plynu,</a:t>
            </a:r>
          </a:p>
          <a:p>
            <a:r>
              <a:rPr lang="cs-CZ" sz="1600" dirty="0"/>
              <a:t>g) </a:t>
            </a:r>
            <a:r>
              <a:rPr lang="cs-CZ" sz="1600" b="1" dirty="0"/>
              <a:t>důležité dopravní komunikace</a:t>
            </a:r>
            <a:r>
              <a:rPr lang="cs-CZ" sz="1600" dirty="0"/>
              <a:t>, kde musí být zastaven provoz,</a:t>
            </a:r>
          </a:p>
          <a:p>
            <a:r>
              <a:rPr lang="cs-CZ" sz="1600" dirty="0"/>
              <a:t>h) </a:t>
            </a:r>
            <a:r>
              <a:rPr lang="cs-CZ" sz="1600" b="1" dirty="0"/>
              <a:t>svévolné výjezdy jednotek na místo zásahu </a:t>
            </a:r>
            <a:r>
              <a:rPr lang="cs-CZ" sz="1600" dirty="0"/>
              <a:t>i ze vzdáleného okolí (vysoký </a:t>
            </a:r>
            <a:r>
              <a:rPr lang="cs-CZ" sz="1600" dirty="0" smtClean="0"/>
              <a:t>sloup plamene</a:t>
            </a:r>
            <a:r>
              <a:rPr lang="cs-CZ" sz="1600" dirty="0"/>
              <a:t>),</a:t>
            </a:r>
          </a:p>
          <a:p>
            <a:r>
              <a:rPr lang="cs-CZ" sz="1600" dirty="0"/>
              <a:t>i) </a:t>
            </a:r>
            <a:r>
              <a:rPr lang="cs-CZ" sz="1600" b="1" dirty="0"/>
              <a:t>trasové uzávěry potrubí i po jejich uzavření nemusejí být těsné</a:t>
            </a:r>
            <a:r>
              <a:rPr lang="cs-CZ" sz="1600" dirty="0"/>
              <a:t>, nedojde k </a:t>
            </a:r>
            <a:r>
              <a:rPr lang="cs-CZ" sz="1600" dirty="0" smtClean="0"/>
              <a:t>úplnému odstavení </a:t>
            </a:r>
            <a:r>
              <a:rPr lang="cs-CZ" sz="1600" dirty="0"/>
              <a:t>sítě,</a:t>
            </a:r>
          </a:p>
          <a:p>
            <a:r>
              <a:rPr lang="cs-CZ" sz="1600" dirty="0"/>
              <a:t>j) </a:t>
            </a:r>
            <a:r>
              <a:rPr lang="cs-CZ" sz="1600" b="1" dirty="0"/>
              <a:t>v kanalizaci, kolektorech nebo jiných dutých prostorách budov, lze očekávat </a:t>
            </a:r>
            <a:r>
              <a:rPr lang="cs-CZ" sz="1600" b="1" dirty="0" smtClean="0"/>
              <a:t>šíření plynu </a:t>
            </a:r>
            <a:r>
              <a:rPr lang="cs-CZ" sz="1600" b="1" dirty="0"/>
              <a:t>do vzdálenosti desítek metrů od místa úniku,</a:t>
            </a:r>
          </a:p>
          <a:p>
            <a:r>
              <a:rPr lang="cs-CZ" sz="1600" dirty="0"/>
              <a:t>k) </a:t>
            </a:r>
            <a:r>
              <a:rPr lang="cs-CZ" sz="1600" b="1" dirty="0"/>
              <a:t>u rozsáhlých rozvodných sítí, které jsou napojeny na více vzájemně </a:t>
            </a:r>
            <a:r>
              <a:rPr lang="cs-CZ" sz="1600" b="1" dirty="0" smtClean="0"/>
              <a:t>propojených zdrojů</a:t>
            </a:r>
            <a:r>
              <a:rPr lang="cs-CZ" sz="1600" b="1" dirty="0"/>
              <a:t>, nelze jednoduše a rychle přerušit dodávku plynu </a:t>
            </a:r>
            <a:r>
              <a:rPr lang="cs-CZ" sz="1600" dirty="0"/>
              <a:t>do místa poruchy </a:t>
            </a:r>
            <a:r>
              <a:rPr lang="cs-CZ" sz="1600" dirty="0" smtClean="0"/>
              <a:t>uzavřením příslušných </a:t>
            </a:r>
            <a:r>
              <a:rPr lang="cs-CZ" sz="1600" dirty="0"/>
              <a:t>trasových uzávěrů.</a:t>
            </a:r>
          </a:p>
        </p:txBody>
      </p:sp>
    </p:spTree>
    <p:extLst>
      <p:ext uri="{BB962C8B-B14F-4D97-AF65-F5344CB8AC3E}">
        <p14:creationId xmlns:p14="http://schemas.microsoft.com/office/powerpoint/2010/main" val="21175902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90066"/>
          </a:xfrm>
        </p:spPr>
        <p:txBody>
          <a:bodyPr>
            <a:normAutofit/>
          </a:bodyPr>
          <a:lstStyle/>
          <a:p>
            <a:r>
              <a:rPr lang="cs-CZ" sz="2000" b="1" dirty="0"/>
              <a:t>Zásah na hnacích železničních kolejových vozidlech</a:t>
            </a:r>
            <a:endParaRPr lang="cs-CZ" sz="2000" dirty="0"/>
          </a:p>
        </p:txBody>
      </p:sp>
      <p:sp>
        <p:nvSpPr>
          <p:cNvPr id="3" name="Zástupný symbol pro obsah 2"/>
          <p:cNvSpPr>
            <a:spLocks noGrp="1"/>
          </p:cNvSpPr>
          <p:nvPr>
            <p:ph idx="1"/>
          </p:nvPr>
        </p:nvSpPr>
        <p:spPr>
          <a:xfrm>
            <a:off x="467544" y="764704"/>
            <a:ext cx="8219256" cy="5976664"/>
          </a:xfrm>
        </p:spPr>
        <p:txBody>
          <a:bodyPr>
            <a:normAutofit lnSpcReduction="10000"/>
          </a:bodyPr>
          <a:lstStyle/>
          <a:p>
            <a:pPr marL="0" indent="0">
              <a:buNone/>
            </a:pPr>
            <a:r>
              <a:rPr lang="cs-CZ" sz="1800" dirty="0"/>
              <a:t>Při zásahu na hnací železniční kolejová vozidla (dále jen „HŽV“) je třeba respektovat </a:t>
            </a:r>
            <a:r>
              <a:rPr lang="cs-CZ" sz="1800" i="1" dirty="0"/>
              <a:t>nebezpečí na železnici </a:t>
            </a:r>
            <a:r>
              <a:rPr lang="cs-CZ" sz="1800" dirty="0"/>
              <a:t>a dodržovat z toho vyplývající bezpečnostní opatření. </a:t>
            </a:r>
          </a:p>
          <a:p>
            <a:pPr marL="0" indent="0">
              <a:buNone/>
            </a:pPr>
            <a:r>
              <a:rPr lang="cs-CZ" sz="1800" b="1" dirty="0"/>
              <a:t>Zásah je nutné provádět z důvodu odborných činností a manipulací ve spolupráci s personálem železnice a o zásahu je nutné informovat operační středisko HZS ČD</a:t>
            </a:r>
            <a:r>
              <a:rPr lang="cs-CZ" sz="1800" dirty="0"/>
              <a:t>, jeho prostřednictvím povolat jednotku HZS ČD a vyrozumět odpovědné zaměstnance železnic pokud tak nelze učinit přímo. Odpovědnými zaměstnanci železnic jsou: </a:t>
            </a:r>
          </a:p>
          <a:p>
            <a:pPr marL="0" indent="0">
              <a:buNone/>
            </a:pPr>
            <a:r>
              <a:rPr lang="cs-CZ" sz="1800" dirty="0"/>
              <a:t> a) výpravčí ve službě nebo </a:t>
            </a:r>
            <a:r>
              <a:rPr lang="cs-CZ" sz="1800" dirty="0" smtClean="0"/>
              <a:t> dispečer –elektro, zajistí vypnutí trakčního vedení</a:t>
            </a:r>
            <a:endParaRPr lang="cs-CZ" sz="1800" dirty="0"/>
          </a:p>
          <a:p>
            <a:pPr marL="0" indent="0">
              <a:buNone/>
            </a:pPr>
            <a:r>
              <a:rPr lang="cs-CZ" sz="1800" dirty="0" smtClean="0"/>
              <a:t> b</a:t>
            </a:r>
            <a:r>
              <a:rPr lang="cs-CZ" sz="1800" dirty="0"/>
              <a:t>) dispečer centrálního dispečerského pracoviště (CDP) SŽDC nebo dispečer </a:t>
            </a:r>
            <a:r>
              <a:rPr lang="cs-CZ" sz="1800" dirty="0" smtClean="0"/>
              <a:t>   </a:t>
            </a:r>
          </a:p>
          <a:p>
            <a:pPr marL="0" indent="0">
              <a:buNone/>
            </a:pPr>
            <a:r>
              <a:rPr lang="cs-CZ" sz="1800" dirty="0"/>
              <a:t> </a:t>
            </a:r>
            <a:r>
              <a:rPr lang="cs-CZ" sz="1800" dirty="0" smtClean="0"/>
              <a:t>     oblastního ředitelství </a:t>
            </a:r>
            <a:r>
              <a:rPr lang="cs-CZ" sz="1800" dirty="0"/>
              <a:t>SŽDC - zajistí vyloučení dopravního provozu v místě zásahu,</a:t>
            </a:r>
          </a:p>
          <a:p>
            <a:pPr marL="0" indent="0">
              <a:buNone/>
            </a:pPr>
            <a:r>
              <a:rPr lang="cs-CZ" sz="1800" dirty="0"/>
              <a:t> c) výpravčí přilehlých ŽST zajistí vyloučení dopravního provozu</a:t>
            </a:r>
          </a:p>
          <a:p>
            <a:pPr marL="0" indent="0">
              <a:buNone/>
            </a:pPr>
            <a:r>
              <a:rPr lang="cs-CZ" sz="1800" dirty="0"/>
              <a:t> d) strojvedoucí nebo jiný oprávněný zaměstnanec, který je oprávněn řídit HŽV  </a:t>
            </a:r>
          </a:p>
          <a:p>
            <a:pPr marL="0" indent="0">
              <a:buNone/>
            </a:pPr>
            <a:r>
              <a:rPr lang="cs-CZ" sz="1800" dirty="0"/>
              <a:t>      příslušného druhu trakce </a:t>
            </a:r>
          </a:p>
          <a:p>
            <a:pPr marL="0" indent="0">
              <a:buNone/>
            </a:pPr>
            <a:r>
              <a:rPr lang="cs-CZ" sz="1800" dirty="0"/>
              <a:t>Ohlášení přítomnosti jednotky na drážním tělese je nutné z důvodu snížení nebezpečí z provozu. Hlášení musí obsahovat: </a:t>
            </a:r>
          </a:p>
          <a:p>
            <a:r>
              <a:rPr lang="pl-PL" sz="1800" dirty="0"/>
              <a:t>a) místo zásahu, na trati i kilometrickou polohu, </a:t>
            </a:r>
          </a:p>
          <a:p>
            <a:r>
              <a:rPr lang="cs-CZ" sz="1800" dirty="0"/>
              <a:t>b) druh </a:t>
            </a:r>
            <a:r>
              <a:rPr lang="cs-CZ" sz="1800" dirty="0" smtClean="0"/>
              <a:t>mimořádné události </a:t>
            </a:r>
            <a:endParaRPr lang="cs-CZ" sz="1800" dirty="0"/>
          </a:p>
          <a:p>
            <a:pPr marL="0" indent="0">
              <a:buNone/>
            </a:pPr>
            <a:r>
              <a:rPr lang="cs-CZ" sz="1800" dirty="0"/>
              <a:t> V případě, že strojvedoucí není přítomen nebo nemůže konat a je nebezpečí z prodlení při záchraně lidského života nebo značných materiálních hodnot, může jednotka nouzově provést potřebné následující úkony pro zajištění </a:t>
            </a:r>
            <a:r>
              <a:rPr lang="cs-CZ" sz="1800" b="1" dirty="0"/>
              <a:t>nouzového bezpečného stavu </a:t>
            </a:r>
            <a:r>
              <a:rPr lang="cs-CZ" sz="1800" dirty="0"/>
              <a:t>HŽV </a:t>
            </a:r>
          </a:p>
          <a:p>
            <a:pPr marL="0" indent="0">
              <a:buNone/>
            </a:pPr>
            <a:endParaRPr lang="cs-CZ" sz="1800" dirty="0"/>
          </a:p>
        </p:txBody>
      </p:sp>
    </p:spTree>
    <p:extLst>
      <p:ext uri="{BB962C8B-B14F-4D97-AF65-F5344CB8AC3E}">
        <p14:creationId xmlns:p14="http://schemas.microsoft.com/office/powerpoint/2010/main" val="32563950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0"/>
            <a:ext cx="8291264" cy="6858000"/>
          </a:xfrm>
        </p:spPr>
        <p:txBody>
          <a:bodyPr>
            <a:normAutofit/>
          </a:bodyPr>
          <a:lstStyle/>
          <a:p>
            <a:pPr marL="0" indent="0">
              <a:buNone/>
            </a:pPr>
            <a:endParaRPr lang="cs-CZ" sz="1600" dirty="0" smtClean="0"/>
          </a:p>
          <a:p>
            <a:pPr marL="0" indent="0">
              <a:buNone/>
            </a:pPr>
            <a:r>
              <a:rPr lang="pt-BR" sz="1600" dirty="0"/>
              <a:t>a) </a:t>
            </a:r>
            <a:r>
              <a:rPr lang="pt-BR" sz="1600" b="1" dirty="0"/>
              <a:t>motorových se spalovacím motorem</a:t>
            </a:r>
          </a:p>
          <a:p>
            <a:r>
              <a:rPr lang="cs-CZ" sz="1600" dirty="0"/>
              <a:t>i) zastavit chod spalovacího motoru zpravidla červeně označeným „stop“ tlačítkem</a:t>
            </a:r>
          </a:p>
          <a:p>
            <a:pPr marL="0" indent="0">
              <a:buNone/>
            </a:pPr>
            <a:r>
              <a:rPr lang="cs-CZ" sz="1600" dirty="0" smtClean="0"/>
              <a:t>           nebo </a:t>
            </a:r>
            <a:r>
              <a:rPr lang="cs-CZ" sz="1600" dirty="0"/>
              <a:t>vypínačem </a:t>
            </a:r>
          </a:p>
          <a:p>
            <a:r>
              <a:rPr lang="cs-CZ" sz="1600" dirty="0" err="1"/>
              <a:t>ii</a:t>
            </a:r>
            <a:r>
              <a:rPr lang="cs-CZ" sz="1600" dirty="0"/>
              <a:t>) vypnutím všech i zaplombovaných jističů elektrického rozvaděče vozidla,</a:t>
            </a:r>
          </a:p>
          <a:p>
            <a:r>
              <a:rPr lang="cs-CZ" sz="1600" dirty="0" err="1"/>
              <a:t>iii</a:t>
            </a:r>
            <a:r>
              <a:rPr lang="cs-CZ" sz="1600" dirty="0"/>
              <a:t>) v případě, že nevznikl požár, HŽV není uvedeno do bezpečného stavu a je</a:t>
            </a:r>
          </a:p>
          <a:p>
            <a:r>
              <a:rPr lang="cs-CZ" sz="1600" dirty="0"/>
              <a:t>zapotřebí vyprostit strojvedoucího, je možno vstupovat do strojovny za chodu</a:t>
            </a:r>
          </a:p>
          <a:p>
            <a:r>
              <a:rPr lang="cs-CZ" sz="1600" dirty="0"/>
              <a:t>spalovacího motoru jen s největší opatrností při boční stěně skeletu skříně a</a:t>
            </a:r>
          </a:p>
          <a:p>
            <a:r>
              <a:rPr lang="cs-CZ" sz="1600" dirty="0"/>
              <a:t>nedotýkat se agregátů i zařízení ve strojovně</a:t>
            </a:r>
            <a:r>
              <a:rPr lang="cs-CZ" sz="1600" dirty="0" smtClean="0"/>
              <a:t>,</a:t>
            </a:r>
            <a:endParaRPr lang="cs-CZ" sz="1600" dirty="0"/>
          </a:p>
          <a:p>
            <a:pPr marL="0" indent="0">
              <a:buNone/>
            </a:pPr>
            <a:r>
              <a:rPr lang="cs-CZ" sz="1600" dirty="0"/>
              <a:t>b) </a:t>
            </a:r>
            <a:r>
              <a:rPr lang="cs-CZ" sz="1600" b="1" dirty="0"/>
              <a:t>elektrických</a:t>
            </a:r>
          </a:p>
          <a:p>
            <a:r>
              <a:rPr lang="cs-CZ" sz="1600" dirty="0"/>
              <a:t>i) stáhnout sběrače HŽV červeně označeným tlačítkem hlavního vypínače na</a:t>
            </a:r>
          </a:p>
          <a:p>
            <a:pPr marL="0" indent="0">
              <a:buNone/>
            </a:pPr>
            <a:r>
              <a:rPr lang="cs-CZ" sz="1600" dirty="0" smtClean="0"/>
              <a:t>           stanovišti </a:t>
            </a:r>
            <a:r>
              <a:rPr lang="cs-CZ" sz="1600" dirty="0"/>
              <a:t>strojvedoucího a vizuálně zkontrolovat stažení sběračů,</a:t>
            </a:r>
          </a:p>
          <a:p>
            <a:r>
              <a:rPr lang="cs-CZ" sz="1600" dirty="0" err="1"/>
              <a:t>ii</a:t>
            </a:r>
            <a:r>
              <a:rPr lang="cs-CZ" sz="1600" dirty="0"/>
              <a:t>) před provedením těchto úkonů je zakázáno vstupovat do strojovny HŽV a hašení</a:t>
            </a:r>
          </a:p>
          <a:p>
            <a:pPr marL="0" indent="0">
              <a:buNone/>
            </a:pPr>
            <a:r>
              <a:rPr lang="cs-CZ" sz="1600" dirty="0" smtClean="0"/>
              <a:t>            je </a:t>
            </a:r>
            <a:r>
              <a:rPr lang="cs-CZ" sz="1600" dirty="0"/>
              <a:t>možno provádět pouze pomocí CO2 nebo obdobných hasiv </a:t>
            </a:r>
            <a:r>
              <a:rPr lang="cs-CZ" sz="1600" dirty="0" smtClean="0"/>
              <a:t> </a:t>
            </a:r>
            <a:endParaRPr lang="cs-CZ" sz="1600" dirty="0"/>
          </a:p>
          <a:p>
            <a:r>
              <a:rPr lang="cs-CZ" sz="1600" dirty="0" err="1"/>
              <a:t>iii</a:t>
            </a:r>
            <a:r>
              <a:rPr lang="cs-CZ" sz="1600" dirty="0"/>
              <a:t>) ve strojovně jsou některá zařízení i po stažení sběračů HŽV stále pod vysokým</a:t>
            </a:r>
          </a:p>
          <a:p>
            <a:pPr marL="0" indent="0">
              <a:buNone/>
            </a:pPr>
            <a:r>
              <a:rPr lang="cs-CZ" sz="1600" dirty="0" smtClean="0"/>
              <a:t>             napětím </a:t>
            </a:r>
            <a:r>
              <a:rPr lang="cs-CZ" sz="1600" dirty="0"/>
              <a:t>(vstupní filtry, kondenzátory). Hašení vodou lze započít až </a:t>
            </a:r>
            <a:r>
              <a:rPr lang="cs-CZ" sz="1600" dirty="0" smtClean="0"/>
              <a:t>po vyzkratování </a:t>
            </a:r>
          </a:p>
          <a:p>
            <a:pPr marL="0" indent="0">
              <a:buNone/>
            </a:pPr>
            <a:r>
              <a:rPr lang="cs-CZ" sz="1600" dirty="0"/>
              <a:t> </a:t>
            </a:r>
            <a:r>
              <a:rPr lang="cs-CZ" sz="1600" dirty="0" smtClean="0"/>
              <a:t>            zmíněných </a:t>
            </a:r>
            <a:r>
              <a:rPr lang="cs-CZ" sz="1600" dirty="0"/>
              <a:t>zařízení, které může provést pouze zaměstnanec </a:t>
            </a:r>
            <a:r>
              <a:rPr lang="cs-CZ" sz="1600" dirty="0" smtClean="0"/>
              <a:t>s průkazem </a:t>
            </a:r>
            <a:r>
              <a:rPr lang="cs-CZ" sz="1600" dirty="0"/>
              <a:t>způsobilosti k </a:t>
            </a:r>
            <a:endParaRPr lang="cs-CZ" sz="1600" dirty="0" smtClean="0"/>
          </a:p>
          <a:p>
            <a:pPr marL="0" indent="0">
              <a:buNone/>
            </a:pPr>
            <a:r>
              <a:rPr lang="cs-CZ" sz="1600" dirty="0"/>
              <a:t> </a:t>
            </a:r>
            <a:r>
              <a:rPr lang="cs-CZ" sz="1600" dirty="0" smtClean="0"/>
              <a:t>            řízení </a:t>
            </a:r>
            <a:r>
              <a:rPr lang="cs-CZ" sz="1600" dirty="0"/>
              <a:t>HŽV příslušného druhu elektrické trakce.</a:t>
            </a:r>
          </a:p>
          <a:p>
            <a:r>
              <a:rPr lang="cs-CZ" sz="1600" dirty="0"/>
              <a:t>c) zabezpečit HŽV proti pohybu položením zarážek na koleje z obou stran kol HŽV</a:t>
            </a:r>
            <a:r>
              <a:rPr lang="cs-CZ" sz="1600" dirty="0" smtClean="0"/>
              <a:t>.</a:t>
            </a:r>
          </a:p>
          <a:p>
            <a:pPr marL="0" indent="0">
              <a:buNone/>
            </a:pPr>
            <a:endParaRPr lang="cs-CZ" sz="1600" dirty="0"/>
          </a:p>
          <a:p>
            <a:pPr marL="0" indent="0">
              <a:buNone/>
            </a:pPr>
            <a:r>
              <a:rPr lang="cs-CZ" sz="1600" dirty="0">
                <a:solidFill>
                  <a:srgbClr val="FF0000"/>
                </a:solidFill>
              </a:rPr>
              <a:t>HŽV se doporučuje hasit CO2, po odpojení el. energie a vyzkratování lze použít </a:t>
            </a:r>
            <a:r>
              <a:rPr lang="cs-CZ" sz="1600" dirty="0" smtClean="0">
                <a:solidFill>
                  <a:srgbClr val="FF0000"/>
                </a:solidFill>
              </a:rPr>
              <a:t>vodu nebo </a:t>
            </a:r>
            <a:r>
              <a:rPr lang="cs-CZ" sz="1600" dirty="0">
                <a:solidFill>
                  <a:srgbClr val="FF0000"/>
                </a:solidFill>
              </a:rPr>
              <a:t>pěnu </a:t>
            </a:r>
            <a:endParaRPr lang="cs-CZ" sz="1600" dirty="0" smtClean="0">
              <a:solidFill>
                <a:srgbClr val="FF0000"/>
              </a:solidFill>
            </a:endParaRPr>
          </a:p>
          <a:p>
            <a:pPr marL="0" indent="0">
              <a:buNone/>
            </a:pPr>
            <a:r>
              <a:rPr lang="cs-CZ" sz="1600" dirty="0" smtClean="0">
                <a:solidFill>
                  <a:srgbClr val="FF0000"/>
                </a:solidFill>
              </a:rPr>
              <a:t>na </a:t>
            </a:r>
            <a:r>
              <a:rPr lang="cs-CZ" sz="1600" dirty="0">
                <a:solidFill>
                  <a:srgbClr val="FF0000"/>
                </a:solidFill>
              </a:rPr>
              <a:t>hašení hořlavých kapalin, nedoporučuje se používat prášek,</a:t>
            </a:r>
          </a:p>
        </p:txBody>
      </p:sp>
    </p:spTree>
    <p:extLst>
      <p:ext uri="{BB962C8B-B14F-4D97-AF65-F5344CB8AC3E}">
        <p14:creationId xmlns:p14="http://schemas.microsoft.com/office/powerpoint/2010/main" val="8448118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404664"/>
            <a:ext cx="8219256" cy="6120680"/>
          </a:xfrm>
        </p:spPr>
        <p:txBody>
          <a:bodyPr>
            <a:normAutofit lnSpcReduction="10000"/>
          </a:bodyPr>
          <a:lstStyle/>
          <a:p>
            <a:pPr marL="0" indent="0">
              <a:buNone/>
            </a:pPr>
            <a:endParaRPr lang="cs-CZ" sz="1800" dirty="0"/>
          </a:p>
          <a:p>
            <a:pPr marL="0" indent="0">
              <a:buNone/>
            </a:pPr>
            <a:r>
              <a:rPr lang="pl-PL" sz="1800" b="1" dirty="0"/>
              <a:t>Při zásahu na HŽV je nutné: </a:t>
            </a:r>
          </a:p>
          <a:p>
            <a:r>
              <a:rPr lang="cs-CZ" sz="1800" dirty="0"/>
              <a:t>a) stanovit směr a způsob položení hadicového vedení s ohledem na průjezd vlaků nebo jakýkoliv pohyb ŽKV po kolejích v cestě vedení. </a:t>
            </a:r>
          </a:p>
          <a:p>
            <a:r>
              <a:rPr lang="cs-CZ" sz="1800" dirty="0"/>
              <a:t>b) odpojit vozidlové baterie přímým odpojením bateriového kabelu na vozidlových bateriích, </a:t>
            </a:r>
          </a:p>
          <a:p>
            <a:r>
              <a:rPr lang="cs-CZ" sz="1800" dirty="0"/>
              <a:t>c) zkontrolovat zajištění HŽV proti uvedení do pohybu. </a:t>
            </a:r>
          </a:p>
          <a:p>
            <a:r>
              <a:rPr lang="cs-CZ" sz="1800" dirty="0"/>
              <a:t>d) stanovit ohrožení ŽKV a vozů sousedících s místem požáru a zajistit u odpovědného zaměstnance železnic odvoz těchto ŽKV z dosahu ohrožení, </a:t>
            </a:r>
          </a:p>
          <a:p>
            <a:r>
              <a:rPr lang="cs-CZ" sz="1800" dirty="0"/>
              <a:t>e) pohybovat s jakýmikoliv ŽKV zúčastněnými na železniční nehodě mohou pouze osoby znalé jejich konstrukce, a to </a:t>
            </a:r>
            <a:r>
              <a:rPr lang="cs-CZ" sz="1800" b="1" dirty="0"/>
              <a:t>pouze v případě záchrany lidských životů nebo odvrácení nebezpečí </a:t>
            </a:r>
            <a:r>
              <a:rPr lang="cs-CZ" sz="1800" dirty="0"/>
              <a:t>za předpokladu zaznamenání původních postavení </a:t>
            </a:r>
            <a:r>
              <a:rPr lang="cs-CZ" sz="1800" dirty="0" smtClean="0"/>
              <a:t>.</a:t>
            </a:r>
          </a:p>
          <a:p>
            <a:pPr marL="0" indent="0">
              <a:buNone/>
            </a:pPr>
            <a:endParaRPr lang="cs-CZ" sz="1800" dirty="0"/>
          </a:p>
          <a:p>
            <a:pPr marL="0" indent="0">
              <a:buNone/>
            </a:pPr>
            <a:r>
              <a:rPr lang="cs-CZ" sz="1800" dirty="0"/>
              <a:t>Při nutnosti přizvednutí HŽV je možnost vyvázání podvozku od rámu HŽV a je nutno:</a:t>
            </a:r>
          </a:p>
          <a:p>
            <a:r>
              <a:rPr lang="cs-CZ" sz="1800" dirty="0"/>
              <a:t>a) provést oboustranné zajištění HŽV proti pohybu dle sklonových poměrů na trati</a:t>
            </a:r>
          </a:p>
          <a:p>
            <a:pPr marL="0" indent="0">
              <a:buNone/>
            </a:pPr>
            <a:r>
              <a:rPr lang="cs-CZ" sz="1800" dirty="0" smtClean="0"/>
              <a:t>           pomocí </a:t>
            </a:r>
            <a:r>
              <a:rPr lang="cs-CZ" sz="1800" dirty="0"/>
              <a:t>kolejových zarážek, dřevěných podkladních klínů,</a:t>
            </a:r>
          </a:p>
          <a:p>
            <a:r>
              <a:rPr lang="cs-CZ" sz="1800" dirty="0"/>
              <a:t>b) umisťovat zvedací zařízení na vyznačená místa pro zvedání nebo pod nápravami,</a:t>
            </a:r>
          </a:p>
          <a:p>
            <a:pPr marL="0" indent="0">
              <a:buNone/>
            </a:pPr>
            <a:r>
              <a:rPr lang="cs-CZ" sz="1800" dirty="0" smtClean="0"/>
              <a:t>           podvozkové </a:t>
            </a:r>
            <a:r>
              <a:rPr lang="cs-CZ" sz="1800" dirty="0"/>
              <a:t>HŽV zvedat za obě nápravy současně,</a:t>
            </a:r>
          </a:p>
          <a:p>
            <a:r>
              <a:rPr lang="cs-CZ" sz="1800" dirty="0"/>
              <a:t>c) zajistit zvedané HŽV proti převrácení, poklesu nebo sesunutí do stran </a:t>
            </a:r>
            <a:endParaRPr lang="cs-CZ" sz="1800" dirty="0" smtClean="0"/>
          </a:p>
          <a:p>
            <a:pPr marL="0" indent="0">
              <a:buNone/>
            </a:pPr>
            <a:r>
              <a:rPr lang="cs-CZ" sz="1800" dirty="0"/>
              <a:t> </a:t>
            </a:r>
            <a:r>
              <a:rPr lang="cs-CZ" sz="1800" dirty="0" smtClean="0"/>
              <a:t>          podložením nebo </a:t>
            </a:r>
            <a:r>
              <a:rPr lang="cs-CZ" sz="1800" dirty="0"/>
              <a:t>podepřením dostatečně pevnými prostředky o pevný podklad.</a:t>
            </a:r>
          </a:p>
          <a:p>
            <a:pPr marL="0" indent="0">
              <a:buNone/>
            </a:pPr>
            <a:endParaRPr lang="cs-CZ" sz="1800" dirty="0"/>
          </a:p>
          <a:p>
            <a:pPr marL="0" indent="0">
              <a:buNone/>
            </a:pPr>
            <a:endParaRPr lang="cs-CZ" sz="1800" dirty="0"/>
          </a:p>
        </p:txBody>
      </p:sp>
    </p:spTree>
    <p:extLst>
      <p:ext uri="{BB962C8B-B14F-4D97-AF65-F5344CB8AC3E}">
        <p14:creationId xmlns:p14="http://schemas.microsoft.com/office/powerpoint/2010/main" val="245676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0"/>
            <a:ext cx="8219256" cy="6858000"/>
          </a:xfrm>
        </p:spPr>
        <p:txBody>
          <a:bodyPr>
            <a:normAutofit/>
          </a:bodyPr>
          <a:lstStyle/>
          <a:p>
            <a:pPr marL="0" indent="0">
              <a:buNone/>
            </a:pPr>
            <a:endParaRPr lang="cs-CZ" sz="1600" dirty="0" smtClean="0"/>
          </a:p>
          <a:p>
            <a:pPr marL="0" indent="0" algn="ctr">
              <a:buNone/>
            </a:pPr>
            <a:r>
              <a:rPr lang="cs-CZ" sz="1600" dirty="0"/>
              <a:t> </a:t>
            </a:r>
            <a:r>
              <a:rPr lang="cs-CZ" sz="1800" b="1" dirty="0" smtClean="0"/>
              <a:t>Pořizování </a:t>
            </a:r>
            <a:r>
              <a:rPr lang="cs-CZ" sz="1800" b="1" dirty="0"/>
              <a:t>ostatních záznamů </a:t>
            </a:r>
            <a:endParaRPr lang="cs-CZ" sz="1800" b="1" dirty="0" smtClean="0"/>
          </a:p>
          <a:p>
            <a:pPr marL="0" indent="0">
              <a:buNone/>
            </a:pPr>
            <a:r>
              <a:rPr lang="cs-CZ" sz="1600" b="1" dirty="0"/>
              <a:t>Pořízení záznamu (zvukového či obrazového) členem nebo zaměstnancem jednotky PO lze odůvodnit: </a:t>
            </a:r>
            <a:endParaRPr lang="cs-CZ" sz="1600" b="1" dirty="0" smtClean="0"/>
          </a:p>
          <a:p>
            <a:pPr>
              <a:buFontTx/>
              <a:buChar char="-"/>
            </a:pPr>
            <a:r>
              <a:rPr lang="cs-CZ" sz="1600" b="1" dirty="0" smtClean="0"/>
              <a:t>propagací </a:t>
            </a:r>
            <a:r>
              <a:rPr lang="cs-CZ" sz="1600" b="1" dirty="0"/>
              <a:t>činnosti jednotky PO; tyto a další záznamy členové a zaměstnanci v jednotkách PO mohou pořizovat za podmínky, že jimi nebude zasaženo do osobnostních práv člověka. </a:t>
            </a:r>
            <a:endParaRPr lang="cs-CZ" sz="1600" b="1" dirty="0" smtClean="0"/>
          </a:p>
          <a:p>
            <a:pPr>
              <a:buFontTx/>
              <a:buChar char="-"/>
            </a:pPr>
            <a:r>
              <a:rPr lang="cs-CZ" sz="1600" b="1" dirty="0"/>
              <a:t>příkazem velitele zásahu nebo v případě kdy je příslušník, zaměstnanec nebo člen velitelem zásahu nebo velitelem jednotky, a to ve vazbě na § 71 odst. 1 zákona o požární ochraně, podle kterého jsou příslušníci, zaměstnanci a členové při činnosti v jednotce PO podřízeni svým velitelům a veliteli zásahu. </a:t>
            </a:r>
            <a:endParaRPr lang="cs-CZ" sz="1600" b="1" dirty="0" smtClean="0"/>
          </a:p>
          <a:p>
            <a:pPr>
              <a:buFontTx/>
              <a:buChar char="-"/>
            </a:pPr>
            <a:r>
              <a:rPr lang="cs-CZ" sz="1600" b="1" dirty="0"/>
              <a:t>doplňujícími údaji ke zprávě o zásahu, popř. dílčí zprávě o zásahu v její grafické části: </a:t>
            </a:r>
            <a:endParaRPr lang="cs-CZ" sz="1600" b="1" dirty="0" smtClean="0"/>
          </a:p>
          <a:p>
            <a:pPr marL="0" indent="0">
              <a:buNone/>
            </a:pPr>
            <a:r>
              <a:rPr lang="cs-CZ" sz="1600" b="1" dirty="0"/>
              <a:t>	</a:t>
            </a:r>
            <a:r>
              <a:rPr lang="cs-CZ" sz="1600" b="1" dirty="0" smtClean="0"/>
              <a:t> </a:t>
            </a:r>
            <a:r>
              <a:rPr lang="cs-CZ" sz="1600" b="1" dirty="0"/>
              <a:t>pro účely plnění konkrétního úkolu při havarijním kácení stromů (Bojový řád </a:t>
            </a:r>
            <a:r>
              <a:rPr lang="cs-CZ" sz="1600" b="1" dirty="0" smtClean="0"/>
              <a:t>	jednotek </a:t>
            </a:r>
            <a:r>
              <a:rPr lang="cs-CZ" sz="1600" b="1" dirty="0"/>
              <a:t>PO, ML č. 7/T); tady lze argumentovat nutností fotodokumentace ze </a:t>
            </a:r>
            <a:r>
              <a:rPr lang="cs-CZ" sz="1600" b="1" dirty="0" smtClean="0"/>
              <a:t>	zásahové </a:t>
            </a:r>
            <a:r>
              <a:rPr lang="cs-CZ" sz="1600" b="1" dirty="0"/>
              <a:t>činnosti, včetně stavu po ukončení zásahu ve vztahu k prokázání </a:t>
            </a:r>
            <a:r>
              <a:rPr lang="cs-CZ" sz="1600" b="1" dirty="0" smtClean="0"/>
              <a:t>	odůvodněnosti </a:t>
            </a:r>
            <a:r>
              <a:rPr lang="cs-CZ" sz="1600" b="1" dirty="0"/>
              <a:t>kácení </a:t>
            </a:r>
            <a:endParaRPr lang="cs-CZ" sz="1600" b="1" dirty="0" smtClean="0"/>
          </a:p>
          <a:p>
            <a:pPr marL="0" indent="0">
              <a:buNone/>
            </a:pPr>
            <a:r>
              <a:rPr lang="cs-CZ" sz="1600" b="1" dirty="0" smtClean="0"/>
              <a:t>	záznamy </a:t>
            </a:r>
            <a:r>
              <a:rPr lang="cs-CZ" sz="1600" b="1" dirty="0"/>
              <a:t>u dopravních nehod jednotek HZS ČR a jednotek SDH obcí, které jsou </a:t>
            </a:r>
            <a:r>
              <a:rPr lang="cs-CZ" sz="1600" b="1" dirty="0" smtClean="0"/>
              <a:t>	spojeny </a:t>
            </a:r>
            <a:r>
              <a:rPr lang="cs-CZ" sz="1600" b="1" dirty="0"/>
              <a:t>s právem zřizovatelů těchto jednotek na úhradu nákladů za provedený </a:t>
            </a:r>
            <a:r>
              <a:rPr lang="cs-CZ" sz="1600" b="1" dirty="0" smtClean="0"/>
              <a:t>	zásah3</a:t>
            </a:r>
            <a:r>
              <a:rPr lang="cs-CZ" sz="1600" b="1" dirty="0"/>
              <a:t>. Důkazním prostředkem, který prokazuje požadované skutečnosti je zpráva </a:t>
            </a:r>
            <a:r>
              <a:rPr lang="cs-CZ" sz="1600" b="1" dirty="0" smtClean="0"/>
              <a:t>	nebo </a:t>
            </a:r>
            <a:r>
              <a:rPr lang="cs-CZ" sz="1600" b="1" dirty="0"/>
              <a:t>dílčí zpráva o zásahu včetně fotodokumentace místa dopravní nehody. V </a:t>
            </a:r>
            <a:r>
              <a:rPr lang="cs-CZ" sz="1600" b="1" dirty="0" smtClean="0"/>
              <a:t>	případě</a:t>
            </a:r>
            <a:r>
              <a:rPr lang="cs-CZ" sz="1600" b="1" dirty="0"/>
              <a:t>, kdy zasahuje jednotka SDH obce i jednotka HZS kraje současně, může </a:t>
            </a:r>
            <a:r>
              <a:rPr lang="cs-CZ" sz="1600" b="1" dirty="0" smtClean="0"/>
              <a:t>	fotodokumentaci </a:t>
            </a:r>
            <a:r>
              <a:rPr lang="cs-CZ" sz="1600" b="1" dirty="0"/>
              <a:t>pořídit pouze HZS kraje. Pokud zasahuje jednotka SDH obce </a:t>
            </a:r>
            <a:r>
              <a:rPr lang="cs-CZ" sz="1600" b="1" dirty="0" smtClean="0"/>
              <a:t>	samostatně </a:t>
            </a:r>
            <a:r>
              <a:rPr lang="cs-CZ" sz="1600" b="1" dirty="0"/>
              <a:t>pořizuje fotodokumentaci velitel zásahu nebo jím pověřený člen. </a:t>
            </a:r>
            <a:r>
              <a:rPr lang="cs-CZ" sz="1600" b="1" dirty="0" smtClean="0"/>
              <a:t>	Doporučuje </a:t>
            </a:r>
            <a:r>
              <a:rPr lang="cs-CZ" sz="1600" b="1" dirty="0"/>
              <a:t>se však pořizovat takové záznamy, z nichž nebude patrná podoba osoby</a:t>
            </a:r>
            <a:r>
              <a:rPr lang="cs-CZ" sz="1600" b="1" dirty="0" smtClean="0"/>
              <a:t>,</a:t>
            </a:r>
          </a:p>
          <a:p>
            <a:pPr marL="0" indent="0">
              <a:buNone/>
            </a:pPr>
            <a:r>
              <a:rPr lang="cs-CZ" sz="1600" b="1" dirty="0" smtClean="0"/>
              <a:t>	Záznamy </a:t>
            </a:r>
            <a:r>
              <a:rPr lang="cs-CZ" sz="1600" b="1" dirty="0"/>
              <a:t>je možné poskytnout pouze příslušné pojišťovně </a:t>
            </a:r>
            <a:endParaRPr lang="cs-CZ" sz="1600" b="1" dirty="0" smtClean="0"/>
          </a:p>
          <a:p>
            <a:pPr marL="0" indent="0">
              <a:buNone/>
            </a:pPr>
            <a:endParaRPr lang="cs-CZ" sz="1600" b="1" dirty="0"/>
          </a:p>
        </p:txBody>
      </p:sp>
    </p:spTree>
    <p:extLst>
      <p:ext uri="{BB962C8B-B14F-4D97-AF65-F5344CB8AC3E}">
        <p14:creationId xmlns:p14="http://schemas.microsoft.com/office/powerpoint/2010/main" val="528209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188640"/>
            <a:ext cx="8219256" cy="6480720"/>
          </a:xfrm>
        </p:spPr>
        <p:txBody>
          <a:bodyPr>
            <a:normAutofit fontScale="55000" lnSpcReduction="20000"/>
          </a:bodyPr>
          <a:lstStyle/>
          <a:p>
            <a:pPr marL="0" indent="0" algn="ctr">
              <a:buNone/>
            </a:pPr>
            <a:r>
              <a:rPr lang="cs-CZ" b="1" dirty="0"/>
              <a:t>Očekávané zvláštnosti </a:t>
            </a:r>
            <a:endParaRPr lang="cs-CZ" dirty="0"/>
          </a:p>
          <a:p>
            <a:pPr marL="0" indent="0">
              <a:buNone/>
            </a:pPr>
            <a:r>
              <a:rPr lang="cs-CZ" b="1" dirty="0"/>
              <a:t>Všeobecně: </a:t>
            </a:r>
          </a:p>
          <a:p>
            <a:pPr lvl="1"/>
            <a:r>
              <a:rPr lang="cs-CZ" dirty="0">
                <a:solidFill>
                  <a:srgbClr val="00B050"/>
                </a:solidFill>
              </a:rPr>
              <a:t>a) přetržené trakčního vedení může být stále pod </a:t>
            </a:r>
            <a:r>
              <a:rPr lang="cs-CZ" dirty="0" smtClean="0">
                <a:solidFill>
                  <a:srgbClr val="00B050"/>
                </a:solidFill>
              </a:rPr>
              <a:t>napětím </a:t>
            </a:r>
            <a:endParaRPr lang="cs-CZ" dirty="0">
              <a:solidFill>
                <a:srgbClr val="00B050"/>
              </a:solidFill>
            </a:endParaRPr>
          </a:p>
          <a:p>
            <a:pPr lvl="1"/>
            <a:r>
              <a:rPr lang="cs-CZ" dirty="0">
                <a:solidFill>
                  <a:srgbClr val="00B050"/>
                </a:solidFill>
              </a:rPr>
              <a:t>b) čelní okna stanovišť strojvedoucího některých HŽV jsou z nerozbitného materiálu, </a:t>
            </a:r>
          </a:p>
          <a:p>
            <a:pPr lvl="1"/>
            <a:r>
              <a:rPr lang="cs-CZ" dirty="0">
                <a:solidFill>
                  <a:srgbClr val="00B050"/>
                </a:solidFill>
              </a:rPr>
              <a:t>c) na konstrukci kapoty HŽV jsou použity zesilující profilové prvky, </a:t>
            </a:r>
          </a:p>
          <a:p>
            <a:pPr lvl="1"/>
            <a:r>
              <a:rPr lang="cs-CZ" dirty="0">
                <a:solidFill>
                  <a:srgbClr val="00B050"/>
                </a:solidFill>
              </a:rPr>
              <a:t>d) některé řady HŽV mají laminátový skelet, </a:t>
            </a:r>
          </a:p>
          <a:p>
            <a:pPr lvl="1"/>
            <a:r>
              <a:rPr lang="cs-CZ" dirty="0">
                <a:solidFill>
                  <a:srgbClr val="00B050"/>
                </a:solidFill>
              </a:rPr>
              <a:t>e) při </a:t>
            </a:r>
            <a:r>
              <a:rPr lang="cs-CZ" dirty="0" err="1">
                <a:solidFill>
                  <a:srgbClr val="00B050"/>
                </a:solidFill>
              </a:rPr>
              <a:t>při</a:t>
            </a:r>
            <a:r>
              <a:rPr lang="cs-CZ" dirty="0">
                <a:solidFill>
                  <a:srgbClr val="00B050"/>
                </a:solidFill>
              </a:rPr>
              <a:t> zvedávání je nutno počítat s možností převrácení, vystřelení pružnic podvozku </a:t>
            </a:r>
            <a:r>
              <a:rPr lang="cs-CZ" dirty="0" smtClean="0">
                <a:solidFill>
                  <a:srgbClr val="00B050"/>
                </a:solidFill>
              </a:rPr>
              <a:t> </a:t>
            </a:r>
            <a:endParaRPr lang="cs-CZ" dirty="0">
              <a:solidFill>
                <a:srgbClr val="00B050"/>
              </a:solidFill>
            </a:endParaRPr>
          </a:p>
          <a:p>
            <a:pPr marL="0" indent="0">
              <a:buNone/>
            </a:pPr>
            <a:r>
              <a:rPr lang="cs-CZ" b="1" dirty="0"/>
              <a:t>Motorová trakce: </a:t>
            </a:r>
          </a:p>
          <a:p>
            <a:pPr lvl="1"/>
            <a:r>
              <a:rPr lang="pl-PL" dirty="0">
                <a:solidFill>
                  <a:srgbClr val="0070C0"/>
                </a:solidFill>
              </a:rPr>
              <a:t>a) nádrže pohonných hmot (objem od 400 l do 6000 l), </a:t>
            </a:r>
          </a:p>
          <a:p>
            <a:pPr lvl="1"/>
            <a:r>
              <a:rPr lang="cs-CZ" dirty="0">
                <a:solidFill>
                  <a:srgbClr val="0070C0"/>
                </a:solidFill>
              </a:rPr>
              <a:t>b) olejové náplně o objemu 20 l až 700 l, </a:t>
            </a:r>
          </a:p>
          <a:p>
            <a:pPr lvl="1"/>
            <a:r>
              <a:rPr lang="cs-CZ" dirty="0">
                <a:solidFill>
                  <a:srgbClr val="0070C0"/>
                </a:solidFill>
              </a:rPr>
              <a:t>c) rozvody tlakového vzduchu, oleje, </a:t>
            </a:r>
          </a:p>
          <a:p>
            <a:pPr lvl="1"/>
            <a:r>
              <a:rPr lang="cs-CZ" dirty="0">
                <a:solidFill>
                  <a:srgbClr val="0070C0"/>
                </a:solidFill>
              </a:rPr>
              <a:t>d) vozidlové baterie (110 V </a:t>
            </a:r>
            <a:r>
              <a:rPr lang="cs-CZ" dirty="0" err="1">
                <a:solidFill>
                  <a:srgbClr val="0070C0"/>
                </a:solidFill>
              </a:rPr>
              <a:t>ss</a:t>
            </a:r>
            <a:r>
              <a:rPr lang="cs-CZ" dirty="0">
                <a:solidFill>
                  <a:srgbClr val="0070C0"/>
                </a:solidFill>
              </a:rPr>
              <a:t>) nejsou odpojeny, </a:t>
            </a:r>
          </a:p>
          <a:p>
            <a:pPr lvl="1"/>
            <a:r>
              <a:rPr lang="de-DE" dirty="0">
                <a:solidFill>
                  <a:srgbClr val="0070C0"/>
                </a:solidFill>
              </a:rPr>
              <a:t>e) </a:t>
            </a:r>
            <a:r>
              <a:rPr lang="de-DE" dirty="0" err="1">
                <a:solidFill>
                  <a:srgbClr val="0070C0"/>
                </a:solidFill>
              </a:rPr>
              <a:t>kabel</a:t>
            </a:r>
            <a:r>
              <a:rPr lang="de-DE" dirty="0">
                <a:solidFill>
                  <a:srgbClr val="0070C0"/>
                </a:solidFill>
              </a:rPr>
              <a:t> VN (1000 V </a:t>
            </a:r>
            <a:r>
              <a:rPr lang="de-DE" dirty="0" err="1">
                <a:solidFill>
                  <a:srgbClr val="0070C0"/>
                </a:solidFill>
              </a:rPr>
              <a:t>až</a:t>
            </a:r>
            <a:r>
              <a:rPr lang="de-DE" dirty="0">
                <a:solidFill>
                  <a:srgbClr val="0070C0"/>
                </a:solidFill>
              </a:rPr>
              <a:t> 3000 V) pro </a:t>
            </a:r>
            <a:r>
              <a:rPr lang="de-DE" dirty="0" err="1">
                <a:solidFill>
                  <a:srgbClr val="0070C0"/>
                </a:solidFill>
              </a:rPr>
              <a:t>elektrické</a:t>
            </a:r>
            <a:r>
              <a:rPr lang="de-DE" dirty="0">
                <a:solidFill>
                  <a:srgbClr val="0070C0"/>
                </a:solidFill>
              </a:rPr>
              <a:t> </a:t>
            </a:r>
            <a:r>
              <a:rPr lang="de-DE" dirty="0" err="1">
                <a:solidFill>
                  <a:srgbClr val="0070C0"/>
                </a:solidFill>
              </a:rPr>
              <a:t>vytápění</a:t>
            </a:r>
            <a:r>
              <a:rPr lang="de-DE" dirty="0">
                <a:solidFill>
                  <a:srgbClr val="0070C0"/>
                </a:solidFill>
              </a:rPr>
              <a:t> a </a:t>
            </a:r>
            <a:r>
              <a:rPr lang="de-DE" dirty="0" err="1">
                <a:solidFill>
                  <a:srgbClr val="0070C0"/>
                </a:solidFill>
              </a:rPr>
              <a:t>pohon</a:t>
            </a:r>
            <a:r>
              <a:rPr lang="de-DE" dirty="0">
                <a:solidFill>
                  <a:srgbClr val="0070C0"/>
                </a:solidFill>
              </a:rPr>
              <a:t> </a:t>
            </a:r>
            <a:r>
              <a:rPr lang="de-DE" dirty="0" err="1">
                <a:solidFill>
                  <a:srgbClr val="0070C0"/>
                </a:solidFill>
              </a:rPr>
              <a:t>klimatizace</a:t>
            </a:r>
            <a:r>
              <a:rPr lang="de-DE" dirty="0">
                <a:solidFill>
                  <a:srgbClr val="0070C0"/>
                </a:solidFill>
              </a:rPr>
              <a:t>, </a:t>
            </a:r>
          </a:p>
          <a:p>
            <a:pPr lvl="1"/>
            <a:r>
              <a:rPr lang="cs-CZ" dirty="0">
                <a:solidFill>
                  <a:srgbClr val="0070C0"/>
                </a:solidFill>
              </a:rPr>
              <a:t>f) není-li zastaven chod spalovacího motoru procházejí některými zařízeními HŽV značné elektrické proudy (až 1100 A). </a:t>
            </a:r>
            <a:endParaRPr lang="cs-CZ" dirty="0" smtClean="0">
              <a:solidFill>
                <a:srgbClr val="0070C0"/>
              </a:solidFill>
            </a:endParaRPr>
          </a:p>
          <a:p>
            <a:pPr lvl="1"/>
            <a:r>
              <a:rPr lang="cs-CZ" dirty="0">
                <a:solidFill>
                  <a:srgbClr val="0070C0"/>
                </a:solidFill>
              </a:rPr>
              <a:t>místo nafty může byt pohonu využit i plyn v tlakových lahvích (CNG).</a:t>
            </a:r>
          </a:p>
          <a:p>
            <a:pPr marL="0" indent="0">
              <a:buNone/>
            </a:pPr>
            <a:r>
              <a:rPr lang="cs-CZ" b="1" dirty="0"/>
              <a:t>Elektrická trakce: </a:t>
            </a:r>
          </a:p>
          <a:p>
            <a:pPr lvl="1"/>
            <a:r>
              <a:rPr lang="cs-CZ" dirty="0">
                <a:solidFill>
                  <a:srgbClr val="FF0000"/>
                </a:solidFill>
              </a:rPr>
              <a:t>a) strojovnou prochází trakční napětí 1500 V až 3000 V </a:t>
            </a:r>
            <a:r>
              <a:rPr lang="cs-CZ" dirty="0" err="1">
                <a:solidFill>
                  <a:srgbClr val="FF0000"/>
                </a:solidFill>
              </a:rPr>
              <a:t>ss</a:t>
            </a:r>
            <a:r>
              <a:rPr lang="cs-CZ" dirty="0">
                <a:solidFill>
                  <a:srgbClr val="FF0000"/>
                </a:solidFill>
              </a:rPr>
              <a:t>, nebo 25000 V/50 Hz, příp. 15000 V/16 </a:t>
            </a:r>
            <a:r>
              <a:rPr lang="cs-CZ" baseline="30000" dirty="0">
                <a:solidFill>
                  <a:srgbClr val="FF0000"/>
                </a:solidFill>
              </a:rPr>
              <a:t>2</a:t>
            </a:r>
            <a:r>
              <a:rPr lang="cs-CZ" dirty="0">
                <a:solidFill>
                  <a:srgbClr val="FF0000"/>
                </a:solidFill>
              </a:rPr>
              <a:t>/</a:t>
            </a:r>
            <a:r>
              <a:rPr lang="cs-CZ" baseline="30000" dirty="0">
                <a:solidFill>
                  <a:srgbClr val="FF0000"/>
                </a:solidFill>
              </a:rPr>
              <a:t>3 </a:t>
            </a:r>
            <a:r>
              <a:rPr lang="cs-CZ" dirty="0">
                <a:solidFill>
                  <a:srgbClr val="FF0000"/>
                </a:solidFill>
              </a:rPr>
              <a:t>Hz, </a:t>
            </a:r>
          </a:p>
          <a:p>
            <a:pPr lvl="1"/>
            <a:r>
              <a:rPr lang="cs-CZ" dirty="0">
                <a:solidFill>
                  <a:srgbClr val="FF0000"/>
                </a:solidFill>
              </a:rPr>
              <a:t>b) vozidlové baterie (48 V </a:t>
            </a:r>
            <a:r>
              <a:rPr lang="cs-CZ" dirty="0" err="1">
                <a:solidFill>
                  <a:srgbClr val="FF0000"/>
                </a:solidFill>
              </a:rPr>
              <a:t>ss</a:t>
            </a:r>
            <a:r>
              <a:rPr lang="cs-CZ" dirty="0">
                <a:solidFill>
                  <a:srgbClr val="FF0000"/>
                </a:solidFill>
              </a:rPr>
              <a:t>) nejsou odpojeny, </a:t>
            </a:r>
          </a:p>
          <a:p>
            <a:pPr lvl="1"/>
            <a:r>
              <a:rPr lang="cs-CZ" dirty="0">
                <a:solidFill>
                  <a:srgbClr val="FF0000"/>
                </a:solidFill>
              </a:rPr>
              <a:t>c) rozvody tlakového vzduchu, oleje, </a:t>
            </a:r>
          </a:p>
          <a:p>
            <a:pPr lvl="1"/>
            <a:r>
              <a:rPr lang="cs-CZ" dirty="0">
                <a:solidFill>
                  <a:srgbClr val="FF0000"/>
                </a:solidFill>
              </a:rPr>
              <a:t>d) kabel VN (1000 V až 3000 V) pro elektrické vytápění a pohon klimatizace, </a:t>
            </a:r>
          </a:p>
          <a:p>
            <a:pPr lvl="1"/>
            <a:r>
              <a:rPr lang="cs-CZ" dirty="0">
                <a:solidFill>
                  <a:srgbClr val="FF0000"/>
                </a:solidFill>
              </a:rPr>
              <a:t>e) u HŽV elektrických s pulzní regulací řady 111, 162, 163, 184, 362, 363, 470 a 471 je nutno provést vyzkratování některých zařízení ve strojovně, která jsou i po stažení sběračů stále pod VN - zajistí strojvedoucí. </a:t>
            </a:r>
          </a:p>
          <a:p>
            <a:pPr marL="0" indent="0">
              <a:buNone/>
            </a:pPr>
            <a:endParaRPr lang="cs-CZ" sz="1800" dirty="0"/>
          </a:p>
          <a:p>
            <a:pPr marL="0" indent="0">
              <a:buNone/>
            </a:pPr>
            <a:endParaRPr lang="cs-CZ" sz="1800" dirty="0"/>
          </a:p>
        </p:txBody>
      </p:sp>
    </p:spTree>
    <p:extLst>
      <p:ext uri="{BB962C8B-B14F-4D97-AF65-F5344CB8AC3E}">
        <p14:creationId xmlns:p14="http://schemas.microsoft.com/office/powerpoint/2010/main" val="38256260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16632"/>
            <a:ext cx="8147248" cy="576064"/>
          </a:xfrm>
        </p:spPr>
        <p:txBody>
          <a:bodyPr>
            <a:normAutofit fontScale="90000"/>
          </a:bodyPr>
          <a:lstStyle/>
          <a:p>
            <a:r>
              <a:rPr lang="cs-CZ" sz="2200" b="1" dirty="0"/>
              <a:t>Zásah na tažených železničních kolejov</a:t>
            </a:r>
            <a:r>
              <a:rPr lang="cs-CZ" sz="2000" b="1" dirty="0"/>
              <a:t>ých vozidlech </a:t>
            </a:r>
            <a:r>
              <a:rPr lang="cs-CZ" sz="2000" dirty="0"/>
              <a:t>	</a:t>
            </a:r>
            <a:br>
              <a:rPr lang="cs-CZ" sz="2000" dirty="0"/>
            </a:br>
            <a:endParaRPr lang="cs-CZ" sz="2000" dirty="0"/>
          </a:p>
        </p:txBody>
      </p:sp>
      <p:sp>
        <p:nvSpPr>
          <p:cNvPr id="3" name="Zástupný symbol pro obsah 2"/>
          <p:cNvSpPr>
            <a:spLocks noGrp="1"/>
          </p:cNvSpPr>
          <p:nvPr>
            <p:ph idx="1"/>
          </p:nvPr>
        </p:nvSpPr>
        <p:spPr>
          <a:xfrm>
            <a:off x="467544" y="764704"/>
            <a:ext cx="8219256" cy="5904656"/>
          </a:xfrm>
        </p:spPr>
        <p:txBody>
          <a:bodyPr>
            <a:normAutofit fontScale="92500" lnSpcReduction="10000"/>
          </a:bodyPr>
          <a:lstStyle/>
          <a:p>
            <a:pPr marL="0" indent="0">
              <a:buNone/>
            </a:pPr>
            <a:r>
              <a:rPr lang="cs-CZ" sz="1800" b="1" dirty="0"/>
              <a:t>Při zásahu na tažená železniční kolejová vozidla (dále jen „TŽV”) je třeba respektovat </a:t>
            </a:r>
            <a:r>
              <a:rPr lang="cs-CZ" sz="1800" b="1" i="1" dirty="0"/>
              <a:t>nebezpečí na železnici </a:t>
            </a:r>
            <a:r>
              <a:rPr lang="cs-CZ" sz="1800" b="1" dirty="0"/>
              <a:t>a dodržovat z toho vyplývající bezpečnostní opatření. </a:t>
            </a:r>
          </a:p>
          <a:p>
            <a:pPr marL="0" indent="0">
              <a:buNone/>
            </a:pPr>
            <a:r>
              <a:rPr lang="cs-CZ" sz="1800" b="1" dirty="0"/>
              <a:t>U osobních vozů je prioritní rychlá záchrana osob, neboť se zde velice rychle šíří požár, který podstatně urychlují otevřená okna a dveře. </a:t>
            </a:r>
          </a:p>
          <a:p>
            <a:pPr marL="0" indent="0" algn="ctr">
              <a:buNone/>
            </a:pPr>
            <a:r>
              <a:rPr lang="cs-CZ" sz="1800" b="1" dirty="0"/>
              <a:t>Úkoly a postup činnosti </a:t>
            </a:r>
            <a:endParaRPr lang="cs-CZ" sz="1800" dirty="0"/>
          </a:p>
          <a:p>
            <a:pPr marL="0" indent="0">
              <a:buNone/>
            </a:pPr>
            <a:r>
              <a:rPr lang="cs-CZ" sz="1800" dirty="0"/>
              <a:t>Zásah je nutné provádět z důvodu odborných činností a manipulací ve spolupráci s personálem železnice a o zásahu je nutné informovat operační středisko HZS ČD, </a:t>
            </a:r>
          </a:p>
          <a:p>
            <a:pPr marL="0" indent="0">
              <a:buNone/>
            </a:pPr>
            <a:r>
              <a:rPr lang="cs-CZ" sz="1800" dirty="0"/>
              <a:t>Postup činnosti jednotky je obdobný jako při zásahu na HŽV. </a:t>
            </a:r>
            <a:r>
              <a:rPr lang="cs-CZ" sz="1800" b="1" dirty="0"/>
              <a:t>Při zásahu na TŽV je nutné zajistit: </a:t>
            </a:r>
          </a:p>
          <a:p>
            <a:r>
              <a:rPr lang="pl-PL" sz="1800" dirty="0"/>
              <a:t>a) </a:t>
            </a:r>
            <a:r>
              <a:rPr lang="pl-PL" sz="1800" dirty="0">
                <a:solidFill>
                  <a:srgbClr val="FF0000"/>
                </a:solidFill>
              </a:rPr>
              <a:t>vyproštění a záchranu osob z TŽV, </a:t>
            </a:r>
            <a:r>
              <a:rPr lang="cs-CZ" sz="1800" dirty="0">
                <a:solidFill>
                  <a:srgbClr val="FF0000"/>
                </a:solidFill>
              </a:rPr>
              <a:t> </a:t>
            </a:r>
          </a:p>
          <a:p>
            <a:r>
              <a:rPr lang="cs-CZ" sz="1800" dirty="0"/>
              <a:t>b) </a:t>
            </a:r>
            <a:r>
              <a:rPr lang="cs-CZ" sz="1800" dirty="0">
                <a:solidFill>
                  <a:srgbClr val="FF0000"/>
                </a:solidFill>
              </a:rPr>
              <a:t>uvést TŽV do bezpečného stavu </a:t>
            </a:r>
          </a:p>
          <a:p>
            <a:r>
              <a:rPr lang="cs-CZ" sz="1800" dirty="0"/>
              <a:t>i) </a:t>
            </a:r>
            <a:r>
              <a:rPr lang="cs-CZ" sz="1800" b="1" dirty="0"/>
              <a:t>osobních vozů </a:t>
            </a:r>
            <a:endParaRPr lang="cs-CZ" sz="1800" dirty="0"/>
          </a:p>
          <a:p>
            <a:r>
              <a:rPr lang="cs-CZ" sz="1800" dirty="0"/>
              <a:t>(1) odpojením průběžného kabelu vlakového topení u strojvedoucího </a:t>
            </a:r>
          </a:p>
          <a:p>
            <a:r>
              <a:rPr lang="cs-CZ" sz="1800" dirty="0"/>
              <a:t>(2) vypnutím osvětlení (je-li zapnuto) a zásuvkového okruhu vozu v elektrickém rozvaděči  </a:t>
            </a:r>
          </a:p>
          <a:p>
            <a:r>
              <a:rPr lang="cs-CZ" sz="1800" dirty="0"/>
              <a:t>(3) odpojením vozidlové baterie odpojením bateriového kabelu, </a:t>
            </a:r>
          </a:p>
          <a:p>
            <a:r>
              <a:rPr lang="cs-CZ" sz="1800" dirty="0" err="1"/>
              <a:t>ii</a:t>
            </a:r>
            <a:r>
              <a:rPr lang="cs-CZ" sz="1800" dirty="0"/>
              <a:t>) </a:t>
            </a:r>
            <a:r>
              <a:rPr lang="cs-CZ" sz="1800" b="1" dirty="0"/>
              <a:t>nákladních vozů </a:t>
            </a:r>
            <a:r>
              <a:rPr lang="cs-CZ" sz="1800" dirty="0"/>
              <a:t>odpojením průběžného kabelu vlakového topení, u chladících vozů vybavených agregátem se tento zastaví, </a:t>
            </a:r>
          </a:p>
          <a:p>
            <a:r>
              <a:rPr lang="cs-CZ" sz="1800" dirty="0"/>
              <a:t>c) </a:t>
            </a:r>
            <a:r>
              <a:rPr lang="cs-CZ" sz="1800" dirty="0">
                <a:solidFill>
                  <a:srgbClr val="FF0000"/>
                </a:solidFill>
              </a:rPr>
              <a:t>zamezit šíření požáru na další ŽKV a provést ochlazování</a:t>
            </a:r>
            <a:r>
              <a:rPr lang="cs-CZ" sz="1800" dirty="0"/>
              <a:t>, popřípadě je nutno požádat odpovědné zaměstnance železnic o rozpojení ŽKV a zajištění odstavených vozů proti posunu. </a:t>
            </a:r>
          </a:p>
          <a:p>
            <a:pPr marL="0" indent="0">
              <a:buNone/>
            </a:pPr>
            <a:endParaRPr lang="cs-CZ" sz="1800" dirty="0"/>
          </a:p>
        </p:txBody>
      </p:sp>
    </p:spTree>
    <p:extLst>
      <p:ext uri="{BB962C8B-B14F-4D97-AF65-F5344CB8AC3E}">
        <p14:creationId xmlns:p14="http://schemas.microsoft.com/office/powerpoint/2010/main" val="23946502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251520" y="0"/>
            <a:ext cx="8435280" cy="6741368"/>
          </a:xfrm>
        </p:spPr>
        <p:txBody>
          <a:bodyPr>
            <a:normAutofit fontScale="25000" lnSpcReduction="20000"/>
          </a:bodyPr>
          <a:lstStyle/>
          <a:p>
            <a:pPr marL="0" indent="0" algn="ctr">
              <a:buNone/>
            </a:pPr>
            <a:r>
              <a:rPr lang="cs-CZ" sz="7200" b="1" dirty="0"/>
              <a:t>Očekávané zvláštnosti </a:t>
            </a:r>
            <a:endParaRPr lang="cs-CZ" sz="7200" dirty="0"/>
          </a:p>
          <a:p>
            <a:pPr marL="0" indent="0">
              <a:buNone/>
            </a:pPr>
            <a:r>
              <a:rPr lang="pl-PL" sz="6400" dirty="0"/>
              <a:t>Při zásahu na TŽV je třeba počítat s: </a:t>
            </a:r>
          </a:p>
          <a:p>
            <a:pPr lvl="1"/>
            <a:r>
              <a:rPr lang="cs-CZ" sz="6400" dirty="0"/>
              <a:t>a) </a:t>
            </a:r>
            <a:r>
              <a:rPr lang="cs-CZ" sz="6400" dirty="0">
                <a:solidFill>
                  <a:srgbClr val="FF0000"/>
                </a:solidFill>
              </a:rPr>
              <a:t>rychlým šířením požáru způsobeným hořlavými látkami použitými v konstrukci vozu</a:t>
            </a:r>
            <a:r>
              <a:rPr lang="cs-CZ" sz="6400" dirty="0"/>
              <a:t>, ve vybavení interiérů osobních vozů a množstvím přepravovaných hořlavých a nebezpečných látek v nákladních vozech, </a:t>
            </a:r>
          </a:p>
          <a:p>
            <a:pPr lvl="1"/>
            <a:r>
              <a:rPr lang="cs-CZ" sz="6400" dirty="0"/>
              <a:t>b) </a:t>
            </a:r>
            <a:r>
              <a:rPr lang="cs-CZ" sz="6400" dirty="0">
                <a:solidFill>
                  <a:srgbClr val="FF0000"/>
                </a:solidFill>
              </a:rPr>
              <a:t>rozšířením požáru na další vozy řazené v soupravě </a:t>
            </a:r>
            <a:r>
              <a:rPr lang="cs-CZ" sz="6400" dirty="0"/>
              <a:t>nebo na vozy na sousední kolejích, </a:t>
            </a:r>
          </a:p>
          <a:p>
            <a:pPr lvl="1"/>
            <a:r>
              <a:rPr lang="cs-CZ" sz="6400" dirty="0"/>
              <a:t>c) </a:t>
            </a:r>
            <a:r>
              <a:rPr lang="cs-CZ" sz="6400" dirty="0">
                <a:solidFill>
                  <a:srgbClr val="FF0000"/>
                </a:solidFill>
              </a:rPr>
              <a:t>výskytem nebezpečného zboží a látek </a:t>
            </a:r>
            <a:r>
              <a:rPr lang="cs-CZ" sz="6400" dirty="0"/>
              <a:t>(nákladní kotlové, služební a poštovní vozy), </a:t>
            </a:r>
          </a:p>
          <a:p>
            <a:pPr lvl="1"/>
            <a:r>
              <a:rPr lang="cs-CZ" sz="6400" dirty="0"/>
              <a:t>d) </a:t>
            </a:r>
            <a:r>
              <a:rPr lang="cs-CZ" sz="6400" dirty="0">
                <a:solidFill>
                  <a:srgbClr val="FF0000"/>
                </a:solidFill>
              </a:rPr>
              <a:t>přepravou zásilek živých zvířat</a:t>
            </a:r>
            <a:r>
              <a:rPr lang="cs-CZ" sz="6400" dirty="0"/>
              <a:t>, </a:t>
            </a:r>
          </a:p>
          <a:p>
            <a:pPr lvl="1"/>
            <a:r>
              <a:rPr lang="cs-CZ" sz="6400" dirty="0"/>
              <a:t>e) </a:t>
            </a:r>
            <a:r>
              <a:rPr lang="cs-CZ" sz="6400" dirty="0">
                <a:solidFill>
                  <a:srgbClr val="FF0000"/>
                </a:solidFill>
              </a:rPr>
              <a:t>neidentifikovatelným nákladem,</a:t>
            </a:r>
            <a:r>
              <a:rPr lang="cs-CZ" sz="6400" dirty="0"/>
              <a:t> </a:t>
            </a:r>
          </a:p>
          <a:p>
            <a:pPr lvl="1"/>
            <a:r>
              <a:rPr lang="cs-CZ" sz="6400" dirty="0"/>
              <a:t>f) </a:t>
            </a:r>
            <a:r>
              <a:rPr lang="cs-CZ" sz="6400" dirty="0">
                <a:solidFill>
                  <a:srgbClr val="FF0000"/>
                </a:solidFill>
              </a:rPr>
              <a:t>ohrožením bezpečnosti a zdraví cestujících a vznikem paniky</a:t>
            </a:r>
            <a:r>
              <a:rPr lang="cs-CZ" sz="6400" dirty="0"/>
              <a:t>, </a:t>
            </a:r>
          </a:p>
          <a:p>
            <a:pPr lvl="1"/>
            <a:r>
              <a:rPr lang="cs-CZ" sz="6400" dirty="0"/>
              <a:t>g) </a:t>
            </a:r>
            <a:r>
              <a:rPr lang="cs-CZ" sz="6400" dirty="0">
                <a:solidFill>
                  <a:srgbClr val="FF0000"/>
                </a:solidFill>
              </a:rPr>
              <a:t>ohrožením osob kouřem a nebezpečnými látkami na nástupištích</a:t>
            </a:r>
            <a:r>
              <a:rPr lang="cs-CZ" sz="6400" dirty="0"/>
              <a:t>, v ŽST a blízkých objektech, </a:t>
            </a:r>
          </a:p>
          <a:p>
            <a:pPr lvl="1"/>
            <a:r>
              <a:rPr lang="cs-CZ" sz="6400" dirty="0"/>
              <a:t>h) </a:t>
            </a:r>
            <a:r>
              <a:rPr lang="cs-CZ" sz="6400" dirty="0">
                <a:solidFill>
                  <a:srgbClr val="FF0000"/>
                </a:solidFill>
              </a:rPr>
              <a:t>popálením tajícími a odkapávajícími plasty </a:t>
            </a:r>
            <a:r>
              <a:rPr lang="cs-CZ" sz="6400" dirty="0"/>
              <a:t>a izolačními materiály od stropu vozidla, </a:t>
            </a:r>
          </a:p>
          <a:p>
            <a:pPr lvl="1"/>
            <a:r>
              <a:rPr lang="cs-CZ" sz="6400" dirty="0"/>
              <a:t>i) </a:t>
            </a:r>
            <a:r>
              <a:rPr lang="cs-CZ" sz="6400" dirty="0">
                <a:solidFill>
                  <a:srgbClr val="FF0000"/>
                </a:solidFill>
              </a:rPr>
              <a:t>průběžným kabelem vlakového topení o VN 1000 V - 3000 V</a:t>
            </a:r>
            <a:r>
              <a:rPr lang="cs-CZ" sz="6400" dirty="0"/>
              <a:t>, který je napájen z HŽV (motorové a elektrické trakce) nebo externího zdroje, </a:t>
            </a:r>
          </a:p>
          <a:p>
            <a:pPr lvl="1"/>
            <a:r>
              <a:rPr lang="cs-CZ" sz="6400" dirty="0"/>
              <a:t>j) </a:t>
            </a:r>
            <a:r>
              <a:rPr lang="cs-CZ" sz="6400" dirty="0">
                <a:solidFill>
                  <a:srgbClr val="FF0000"/>
                </a:solidFill>
              </a:rPr>
              <a:t>přítomností chladicích médií </a:t>
            </a:r>
            <a:r>
              <a:rPr lang="cs-CZ" sz="6400" dirty="0"/>
              <a:t>(klimatizace osobních vozů, chladicí vozy) a přítomností propan-butanových láhví (restaurační, bufetové, lůžkové a lehátkové osobní vozy), </a:t>
            </a:r>
          </a:p>
          <a:p>
            <a:pPr lvl="1"/>
            <a:r>
              <a:rPr lang="cs-CZ" sz="6400" dirty="0"/>
              <a:t>k) </a:t>
            </a:r>
            <a:r>
              <a:rPr lang="cs-CZ" sz="6400" dirty="0">
                <a:solidFill>
                  <a:srgbClr val="FF0000"/>
                </a:solidFill>
              </a:rPr>
              <a:t>nepřetržitým pohybem ŽKV po ostatních kolejích</a:t>
            </a:r>
            <a:r>
              <a:rPr lang="cs-CZ" sz="6400" dirty="0"/>
              <a:t>, na vícekolejných a souběžných tratích s jízdami ŽKV po sousedních kolejích, </a:t>
            </a:r>
          </a:p>
          <a:p>
            <a:pPr lvl="1"/>
            <a:r>
              <a:rPr lang="cs-CZ" sz="6400" dirty="0"/>
              <a:t>l) </a:t>
            </a:r>
            <a:r>
              <a:rPr lang="cs-CZ" sz="6400" dirty="0">
                <a:solidFill>
                  <a:srgbClr val="FF0000"/>
                </a:solidFill>
              </a:rPr>
              <a:t>TV a elektrickým vybavením TŽV </a:t>
            </a:r>
          </a:p>
          <a:p>
            <a:pPr lvl="2"/>
            <a:r>
              <a:rPr lang="cs-CZ" sz="6400" dirty="0"/>
              <a:t>i) vozidlovými bateriemi 24 V a 48 V umístěnými pod rámem vozidla v označených schránách (osobní vozy), </a:t>
            </a:r>
          </a:p>
          <a:p>
            <a:pPr lvl="2"/>
            <a:r>
              <a:rPr lang="cs-CZ" sz="6400" dirty="0" err="1"/>
              <a:t>ii</a:t>
            </a:r>
            <a:r>
              <a:rPr lang="cs-CZ" sz="6400" dirty="0"/>
              <a:t>) osvětlením 180 V/50 Hz a zásuvkovým okruhem 220 V/50 Hz, </a:t>
            </a:r>
          </a:p>
          <a:p>
            <a:pPr lvl="2"/>
            <a:r>
              <a:rPr lang="cs-CZ" sz="6400" dirty="0" err="1"/>
              <a:t>iii</a:t>
            </a:r>
            <a:r>
              <a:rPr lang="cs-CZ" sz="6400" dirty="0"/>
              <a:t>) centrálním zdrojem napájení (u modernějších osobních vozů a osobních vozů cizích železničních správ) umístěným pod rámem vozidla v označených schránách, který je i po odpojení průběžného kabelu VN; nepoškozená schrána zdroje je chráněna proti volně stékající vodě, </a:t>
            </a:r>
          </a:p>
          <a:p>
            <a:pPr lvl="1"/>
            <a:r>
              <a:rPr lang="cs-CZ" sz="6400" dirty="0"/>
              <a:t>m) </a:t>
            </a:r>
            <a:r>
              <a:rPr lang="cs-CZ" sz="6400" dirty="0">
                <a:solidFill>
                  <a:srgbClr val="FF0000"/>
                </a:solidFill>
              </a:rPr>
              <a:t>vytápěcími agregáty nezávislého topení některých řad osobních vozů</a:t>
            </a:r>
            <a:r>
              <a:rPr lang="cs-CZ" sz="6400" dirty="0"/>
              <a:t>, </a:t>
            </a:r>
          </a:p>
          <a:p>
            <a:pPr lvl="1"/>
            <a:r>
              <a:rPr lang="cs-CZ" sz="6400" dirty="0"/>
              <a:t>n) </a:t>
            </a:r>
            <a:r>
              <a:rPr lang="cs-CZ" sz="6400" dirty="0" smtClean="0">
                <a:solidFill>
                  <a:srgbClr val="FF0000"/>
                </a:solidFill>
              </a:rPr>
              <a:t>přetržené </a:t>
            </a:r>
            <a:r>
              <a:rPr lang="cs-CZ" sz="6400" dirty="0">
                <a:solidFill>
                  <a:srgbClr val="FF0000"/>
                </a:solidFill>
              </a:rPr>
              <a:t>TV pod napětím </a:t>
            </a:r>
            <a:r>
              <a:rPr lang="cs-CZ" sz="6400" dirty="0" smtClean="0"/>
              <a:t> </a:t>
            </a:r>
            <a:endParaRPr lang="cs-CZ" sz="6400" dirty="0"/>
          </a:p>
          <a:p>
            <a:pPr marL="0" indent="0">
              <a:buNone/>
            </a:pPr>
            <a:endParaRPr lang="cs-CZ" sz="4900" dirty="0"/>
          </a:p>
        </p:txBody>
      </p:sp>
    </p:spTree>
    <p:extLst>
      <p:ext uri="{BB962C8B-B14F-4D97-AF65-F5344CB8AC3E}">
        <p14:creationId xmlns:p14="http://schemas.microsoft.com/office/powerpoint/2010/main" val="25225176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562074"/>
          </a:xfrm>
        </p:spPr>
        <p:txBody>
          <a:bodyPr>
            <a:normAutofit/>
          </a:bodyPr>
          <a:lstStyle/>
          <a:p>
            <a:r>
              <a:rPr lang="cs-CZ" sz="2000" dirty="0"/>
              <a:t> </a:t>
            </a:r>
            <a:r>
              <a:rPr lang="cs-CZ" sz="2000" b="1" dirty="0"/>
              <a:t>Zásah pod trakčním vedením </a:t>
            </a:r>
            <a:endParaRPr lang="cs-CZ" sz="2000" dirty="0"/>
          </a:p>
        </p:txBody>
      </p:sp>
      <p:sp>
        <p:nvSpPr>
          <p:cNvPr id="3" name="Zástupný symbol pro obsah 2"/>
          <p:cNvSpPr>
            <a:spLocks noGrp="1"/>
          </p:cNvSpPr>
          <p:nvPr>
            <p:ph idx="1"/>
          </p:nvPr>
        </p:nvSpPr>
        <p:spPr>
          <a:xfrm>
            <a:off x="467544" y="836712"/>
            <a:ext cx="8219256" cy="5904656"/>
          </a:xfrm>
        </p:spPr>
        <p:txBody>
          <a:bodyPr>
            <a:normAutofit/>
          </a:bodyPr>
          <a:lstStyle/>
          <a:p>
            <a:pPr marL="0" indent="0">
              <a:buNone/>
            </a:pPr>
            <a:r>
              <a:rPr lang="de-DE" sz="1800" b="1" dirty="0" err="1"/>
              <a:t>Zásah</a:t>
            </a:r>
            <a:r>
              <a:rPr lang="de-DE" sz="1800" b="1" dirty="0"/>
              <a:t> </a:t>
            </a:r>
            <a:r>
              <a:rPr lang="de-DE" sz="1800" b="1" dirty="0" err="1"/>
              <a:t>pod</a:t>
            </a:r>
            <a:r>
              <a:rPr lang="de-DE" sz="1800" b="1" dirty="0"/>
              <a:t> TV je </a:t>
            </a:r>
            <a:r>
              <a:rPr lang="de-DE" sz="1800" b="1" dirty="0" err="1"/>
              <a:t>charakteristický</a:t>
            </a:r>
            <a:r>
              <a:rPr lang="de-DE" sz="1800" b="1" dirty="0"/>
              <a:t> </a:t>
            </a:r>
            <a:r>
              <a:rPr lang="de-DE" sz="1800" b="1" i="1" dirty="0" err="1"/>
              <a:t>nebezpečím</a:t>
            </a:r>
            <a:r>
              <a:rPr lang="de-DE" sz="1800" b="1" i="1" dirty="0"/>
              <a:t> </a:t>
            </a:r>
            <a:r>
              <a:rPr lang="de-DE" sz="1800" b="1" i="1" dirty="0" err="1"/>
              <a:t>úrazu</a:t>
            </a:r>
            <a:r>
              <a:rPr lang="de-DE" sz="1800" b="1" i="1" dirty="0"/>
              <a:t> </a:t>
            </a:r>
            <a:r>
              <a:rPr lang="de-DE" sz="1800" b="1" i="1" dirty="0" err="1"/>
              <a:t>elektrickým</a:t>
            </a:r>
            <a:r>
              <a:rPr lang="de-DE" sz="1800" b="1" i="1" dirty="0"/>
              <a:t> </a:t>
            </a:r>
            <a:r>
              <a:rPr lang="de-DE" sz="1800" b="1" i="1" dirty="0" err="1"/>
              <a:t>proudem</a:t>
            </a:r>
            <a:r>
              <a:rPr lang="de-DE" sz="1800" b="1" dirty="0"/>
              <a:t>. </a:t>
            </a:r>
          </a:p>
          <a:p>
            <a:pPr marL="0" indent="0">
              <a:buNone/>
            </a:pPr>
            <a:r>
              <a:rPr lang="cs-CZ" sz="1800" b="1" dirty="0"/>
              <a:t>Při zásahu pod TV je třeba respektovat </a:t>
            </a:r>
            <a:r>
              <a:rPr lang="cs-CZ" sz="1800" b="1" i="1" dirty="0"/>
              <a:t>nebezpečí na železnici </a:t>
            </a:r>
            <a:r>
              <a:rPr lang="cs-CZ" sz="1800" b="1" dirty="0"/>
              <a:t>a dodržovat z toho vyplývající bezpečnostní opatření. </a:t>
            </a:r>
          </a:p>
          <a:p>
            <a:pPr marL="0" indent="0">
              <a:buNone/>
            </a:pPr>
            <a:r>
              <a:rPr lang="pl-PL" sz="1800" dirty="0"/>
              <a:t>TV je umístěno standardně ve výšce 5,5 m nad kolejemi, v tunelech a pod mosty je</a:t>
            </a:r>
          </a:p>
          <a:p>
            <a:pPr marL="0" indent="0">
              <a:buNone/>
            </a:pPr>
            <a:r>
              <a:rPr lang="pt-BR" sz="1800" dirty="0"/>
              <a:t>snížená výška TV na 5,1 m.</a:t>
            </a:r>
            <a:endParaRPr lang="cs-CZ" sz="1800" dirty="0"/>
          </a:p>
          <a:p>
            <a:pPr marL="0" indent="0" algn="ctr">
              <a:buNone/>
            </a:pPr>
            <a:r>
              <a:rPr lang="cs-CZ" sz="1800" b="1" dirty="0"/>
              <a:t>Úkoly a postup činnosti </a:t>
            </a:r>
            <a:endParaRPr lang="cs-CZ" sz="1800" dirty="0"/>
          </a:p>
          <a:p>
            <a:pPr marL="0" indent="0">
              <a:buNone/>
            </a:pPr>
            <a:r>
              <a:rPr lang="cs-CZ" sz="1800" b="1" dirty="0">
                <a:solidFill>
                  <a:srgbClr val="FF0000"/>
                </a:solidFill>
              </a:rPr>
              <a:t>Zásah je nutné provádět z důvodu odborných činností a manipulací ve spolupráci s personálem železnice a o zásahu je nutné informovat operační středisko HZS </a:t>
            </a:r>
            <a:r>
              <a:rPr lang="cs-CZ" sz="1800" b="1" dirty="0" smtClean="0">
                <a:solidFill>
                  <a:srgbClr val="FF0000"/>
                </a:solidFill>
              </a:rPr>
              <a:t>SŽDC </a:t>
            </a:r>
            <a:endParaRPr lang="cs-CZ" sz="1800" b="1" dirty="0">
              <a:solidFill>
                <a:srgbClr val="FF0000"/>
              </a:solidFill>
            </a:endParaRPr>
          </a:p>
          <a:p>
            <a:pPr marL="0" indent="0">
              <a:buNone/>
            </a:pPr>
            <a:r>
              <a:rPr lang="cs-CZ" sz="1800" dirty="0"/>
              <a:t>Základní podmínkou při zásahu </a:t>
            </a:r>
            <a:r>
              <a:rPr lang="cs-CZ" sz="1800" b="1" dirty="0"/>
              <a:t>je vypnutí a zajištění vypnutého stavu TV </a:t>
            </a:r>
            <a:r>
              <a:rPr lang="cs-CZ" sz="1800" dirty="0"/>
              <a:t>v daném traťovém úseku a i na vedlejších kolejích. Bezpečná vzdálenost od TV pod napětím je 1,5 m pro osoby a 0,9 m pro předměty. </a:t>
            </a:r>
          </a:p>
          <a:p>
            <a:pPr marL="0" indent="0">
              <a:buNone/>
            </a:pPr>
            <a:r>
              <a:rPr lang="cs-CZ" sz="1800" dirty="0"/>
              <a:t>Mobilní požární technika musí být odstavena v bezpečné vzdálenosti od TV. </a:t>
            </a:r>
          </a:p>
          <a:p>
            <a:pPr marL="0" indent="0">
              <a:buNone/>
            </a:pPr>
            <a:r>
              <a:rPr lang="cs-CZ" sz="1800" dirty="0"/>
              <a:t>Při průzkumu na elektrizované železniční trati nebo ŽST je třeba zjistit na jaké koleji je nutno provést zásah a vypnutí TV </a:t>
            </a:r>
          </a:p>
          <a:p>
            <a:pPr marL="0" indent="0">
              <a:buNone/>
            </a:pPr>
            <a:r>
              <a:rPr lang="cs-CZ" sz="1800" dirty="0"/>
              <a:t>Je zakázáno vystupovat na střechy ŽKV, na vyvýšené brzdové plošiny, na ochozy a kapoty lokomotiv, na kotlové vozy, na náklady ŽKV za jakýmkoli účelem bez vypnutí TV</a:t>
            </a:r>
          </a:p>
          <a:p>
            <a:pPr marL="0" indent="0">
              <a:buNone/>
            </a:pPr>
            <a:endParaRPr lang="cs-CZ" sz="1800" dirty="0"/>
          </a:p>
          <a:p>
            <a:pPr marL="0" indent="0">
              <a:buNone/>
            </a:pPr>
            <a:endParaRPr lang="cs-CZ" sz="1800" dirty="0"/>
          </a:p>
        </p:txBody>
      </p:sp>
    </p:spTree>
    <p:extLst>
      <p:ext uri="{BB962C8B-B14F-4D97-AF65-F5344CB8AC3E}">
        <p14:creationId xmlns:p14="http://schemas.microsoft.com/office/powerpoint/2010/main" val="5806947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188640"/>
            <a:ext cx="8291264" cy="6480720"/>
          </a:xfrm>
        </p:spPr>
        <p:txBody>
          <a:bodyPr>
            <a:normAutofit/>
          </a:bodyPr>
          <a:lstStyle/>
          <a:p>
            <a:pPr marL="0" indent="0">
              <a:buNone/>
            </a:pPr>
            <a:endParaRPr lang="cs-CZ" sz="1800" dirty="0" smtClean="0"/>
          </a:p>
          <a:p>
            <a:pPr marL="0" indent="0" algn="ctr">
              <a:buNone/>
            </a:pPr>
            <a:r>
              <a:rPr lang="cs-CZ" sz="2000" b="1" dirty="0"/>
              <a:t>Očekávané zvláštnosti </a:t>
            </a:r>
            <a:endParaRPr lang="cs-CZ" sz="2000" b="1" dirty="0" smtClean="0"/>
          </a:p>
          <a:p>
            <a:pPr marL="0" indent="0" algn="ctr">
              <a:buNone/>
            </a:pPr>
            <a:endParaRPr lang="cs-CZ" sz="2000" dirty="0"/>
          </a:p>
          <a:p>
            <a:pPr marL="0" indent="0">
              <a:buNone/>
            </a:pPr>
            <a:r>
              <a:rPr lang="cs-CZ" sz="2000" dirty="0"/>
              <a:t>Při provádění zásahu pod TV je třeba počítat se: </a:t>
            </a:r>
          </a:p>
          <a:p>
            <a:r>
              <a:rPr lang="cs-CZ" sz="2000" dirty="0"/>
              <a:t>a) zásahovou činností i bez vydání příkazu „B“ při zajištění vypnutého stavu TV </a:t>
            </a:r>
            <a:r>
              <a:rPr lang="cs-CZ" sz="2000" dirty="0" smtClean="0"/>
              <a:t>a případného </a:t>
            </a:r>
            <a:r>
              <a:rPr lang="cs-CZ" sz="2000" dirty="0" err="1"/>
              <a:t>obcházecího</a:t>
            </a:r>
            <a:r>
              <a:rPr lang="cs-CZ" sz="2000" dirty="0"/>
              <a:t> vedení oprávněným zaměstnancem železnic,</a:t>
            </a:r>
          </a:p>
          <a:p>
            <a:r>
              <a:rPr lang="cs-CZ" sz="2000" dirty="0"/>
              <a:t>b) zabezpečovacím zařízením železnice (kabely) pod napětím i při vypnutém TV </a:t>
            </a:r>
            <a:r>
              <a:rPr lang="cs-CZ" sz="2000" dirty="0" smtClean="0"/>
              <a:t>nebo nevypnutým </a:t>
            </a:r>
            <a:r>
              <a:rPr lang="cs-CZ" sz="2000" dirty="0"/>
              <a:t>elektrickým vytápěním železničních kolejových vozidel, pokud </a:t>
            </a:r>
            <a:r>
              <a:rPr lang="cs-CZ" sz="2000" dirty="0" smtClean="0"/>
              <a:t>není  odpojen </a:t>
            </a:r>
            <a:r>
              <a:rPr lang="cs-CZ" sz="2000" dirty="0"/>
              <a:t>vysokonapěťový kabel z </a:t>
            </a:r>
            <a:r>
              <a:rPr lang="cs-CZ" sz="2000" dirty="0" err="1"/>
              <a:t>předtápěcího</a:t>
            </a:r>
            <a:r>
              <a:rPr lang="cs-CZ" sz="2000" dirty="0"/>
              <a:t> stojanu,</a:t>
            </a:r>
          </a:p>
          <a:p>
            <a:r>
              <a:rPr lang="cs-CZ" sz="2000" dirty="0"/>
              <a:t>c) napětím v TV na ostatních </a:t>
            </a:r>
            <a:r>
              <a:rPr lang="cs-CZ" sz="2000" dirty="0" err="1" smtClean="0"/>
              <a:t>kolejíc</a:t>
            </a:r>
            <a:r>
              <a:rPr lang="cs-CZ" sz="2000" dirty="0" smtClean="0"/>
              <a:t> h </a:t>
            </a:r>
            <a:r>
              <a:rPr lang="cs-CZ" sz="2000" dirty="0"/>
              <a:t>a případném </a:t>
            </a:r>
            <a:r>
              <a:rPr lang="cs-CZ" sz="2000" dirty="0" err="1"/>
              <a:t>obcházecím</a:t>
            </a:r>
            <a:r>
              <a:rPr lang="cs-CZ" sz="2000" dirty="0"/>
              <a:t> vedení,</a:t>
            </a:r>
          </a:p>
          <a:p>
            <a:r>
              <a:rPr lang="cs-CZ" sz="2000" dirty="0"/>
              <a:t>d) hnaná železniční vozidla pod napětím při zapnutém TV, pokud nejsou staženy </a:t>
            </a:r>
            <a:r>
              <a:rPr lang="cs-CZ" sz="2000" dirty="0" smtClean="0"/>
              <a:t>jeho sběrače</a:t>
            </a:r>
            <a:r>
              <a:rPr lang="cs-CZ" sz="2000" dirty="0"/>
              <a:t>,</a:t>
            </a:r>
          </a:p>
          <a:p>
            <a:r>
              <a:rPr lang="cs-CZ" sz="2000" dirty="0"/>
              <a:t>e) přetržené trakčního vedení může být stále pod napětím (i přerušené trakční </a:t>
            </a:r>
            <a:r>
              <a:rPr lang="cs-CZ" sz="2000" dirty="0" smtClean="0"/>
              <a:t>vedení spadlé </a:t>
            </a:r>
            <a:r>
              <a:rPr lang="cs-CZ" sz="2000" dirty="0"/>
              <a:t>na zem musí být odborně vyzkratováno).</a:t>
            </a:r>
          </a:p>
        </p:txBody>
      </p:sp>
    </p:spTree>
    <p:extLst>
      <p:ext uri="{BB962C8B-B14F-4D97-AF65-F5344CB8AC3E}">
        <p14:creationId xmlns:p14="http://schemas.microsoft.com/office/powerpoint/2010/main" val="30193733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490066"/>
          </a:xfrm>
        </p:spPr>
        <p:txBody>
          <a:bodyPr>
            <a:normAutofit/>
          </a:bodyPr>
          <a:lstStyle/>
          <a:p>
            <a:r>
              <a:rPr lang="cs-CZ" sz="2000" b="1" dirty="0"/>
              <a:t>Vstup do obydlí a jiných uzavřených prostor při zásahu</a:t>
            </a:r>
            <a:endParaRPr lang="cs-CZ" sz="2000" dirty="0"/>
          </a:p>
        </p:txBody>
      </p:sp>
      <p:sp>
        <p:nvSpPr>
          <p:cNvPr id="3" name="Zástupný symbol pro obsah 2"/>
          <p:cNvSpPr>
            <a:spLocks noGrp="1"/>
          </p:cNvSpPr>
          <p:nvPr>
            <p:ph idx="1"/>
          </p:nvPr>
        </p:nvSpPr>
        <p:spPr>
          <a:xfrm>
            <a:off x="467544" y="764704"/>
            <a:ext cx="8219256" cy="5361459"/>
          </a:xfrm>
        </p:spPr>
        <p:txBody>
          <a:bodyPr>
            <a:normAutofit fontScale="85000" lnSpcReduction="20000"/>
          </a:bodyPr>
          <a:lstStyle/>
          <a:p>
            <a:pPr marL="0" indent="0">
              <a:buNone/>
            </a:pPr>
            <a:r>
              <a:rPr lang="cs-CZ" sz="1800" dirty="0"/>
              <a:t>Uzavřeným prostorem se rozumí prostor v majetku právnických nebo fyzických </a:t>
            </a:r>
            <a:r>
              <a:rPr lang="cs-CZ" sz="1800" dirty="0" err="1" smtClean="0"/>
              <a:t>osob,ohraničený</a:t>
            </a:r>
            <a:r>
              <a:rPr lang="cs-CZ" sz="1800" dirty="0" smtClean="0"/>
              <a:t> </a:t>
            </a:r>
            <a:r>
              <a:rPr lang="cs-CZ" sz="1800" dirty="0"/>
              <a:t>stavebními konstrukcemi a opatřený mechanickými či jinými </a:t>
            </a:r>
            <a:r>
              <a:rPr lang="cs-CZ" sz="1800" dirty="0" smtClean="0"/>
              <a:t>zábranami zabraňujícími </a:t>
            </a:r>
            <a:r>
              <a:rPr lang="cs-CZ" sz="1800" dirty="0"/>
              <a:t>vstupu neoprávněných osob. Obydlím je uzavřený prostor </a:t>
            </a:r>
            <a:r>
              <a:rPr lang="cs-CZ" sz="1800" dirty="0" smtClean="0"/>
              <a:t>určený k </a:t>
            </a:r>
            <a:r>
              <a:rPr lang="cs-CZ" sz="1800" dirty="0"/>
              <a:t>bydlení</a:t>
            </a:r>
            <a:r>
              <a:rPr lang="cs-CZ" sz="1800" dirty="0" smtClean="0"/>
              <a:t>.</a:t>
            </a:r>
          </a:p>
          <a:p>
            <a:pPr marL="0" indent="0">
              <a:buNone/>
            </a:pPr>
            <a:endParaRPr lang="cs-CZ" sz="1800" dirty="0" smtClean="0"/>
          </a:p>
          <a:p>
            <a:pPr marL="0" indent="0">
              <a:buNone/>
            </a:pPr>
            <a:r>
              <a:rPr lang="cs-CZ" sz="1800" dirty="0" smtClean="0"/>
              <a:t>V </a:t>
            </a:r>
            <a:r>
              <a:rPr lang="cs-CZ" sz="1800" dirty="0"/>
              <a:t>souvislosti s provedením zásahu je možné při vstupu do uzavřených prostor </a:t>
            </a:r>
            <a:r>
              <a:rPr lang="cs-CZ" sz="1800" dirty="0" smtClean="0"/>
              <a:t>využít těchto </a:t>
            </a:r>
            <a:r>
              <a:rPr lang="cs-CZ" sz="1800" dirty="0"/>
              <a:t>oprávnění:</a:t>
            </a:r>
          </a:p>
          <a:p>
            <a:pPr marL="0" indent="0">
              <a:buNone/>
            </a:pPr>
            <a:r>
              <a:rPr lang="cs-CZ" sz="1800" dirty="0" smtClean="0"/>
              <a:t> </a:t>
            </a:r>
            <a:r>
              <a:rPr lang="cs-CZ" sz="1800" dirty="0"/>
              <a:t>a) </a:t>
            </a:r>
            <a:r>
              <a:rPr lang="cs-CZ" sz="1800" b="1" i="1" dirty="0"/>
              <a:t>příslušník HZS ČR je oprávněn otevřít nebo jiným způsobem si zjednat přístup </a:t>
            </a:r>
            <a:r>
              <a:rPr lang="cs-CZ" sz="1800" b="1" i="1" dirty="0" smtClean="0"/>
              <a:t>do obydlí</a:t>
            </a:r>
            <a:r>
              <a:rPr lang="cs-CZ" sz="1800" b="1" i="1" dirty="0"/>
              <a:t>, má-li důvodné podezření, že je ohrožen život nebo je vážně ohroženo </a:t>
            </a:r>
            <a:r>
              <a:rPr lang="cs-CZ" sz="1800" b="1" i="1" dirty="0" smtClean="0"/>
              <a:t>zdraví člověka </a:t>
            </a:r>
            <a:r>
              <a:rPr lang="cs-CZ" sz="1800" b="1" i="1" dirty="0"/>
              <a:t>nebo hrozí škoda na majetku, která by mohla přesáhnout </a:t>
            </a:r>
            <a:r>
              <a:rPr lang="cs-CZ" sz="1800" b="1" i="1" dirty="0" smtClean="0"/>
              <a:t>částku 50 </a:t>
            </a:r>
            <a:r>
              <a:rPr lang="cs-CZ" sz="1800" b="1" i="1" dirty="0"/>
              <a:t>000 Kč. Nebrání-li tomu okolnosti, zajistí příslušník při vstupu do </a:t>
            </a:r>
            <a:r>
              <a:rPr lang="cs-CZ" sz="1800" b="1" i="1" dirty="0" smtClean="0"/>
              <a:t>obydlí přítomnost </a:t>
            </a:r>
            <a:r>
              <a:rPr lang="cs-CZ" sz="1800" b="1" i="1" dirty="0"/>
              <a:t>nezúčastněné osoby. Příslušník HZS ČR vyrozumí o vstupu do </a:t>
            </a:r>
            <a:r>
              <a:rPr lang="cs-CZ" sz="1800" b="1" i="1" dirty="0" smtClean="0"/>
              <a:t>obydlí bez </a:t>
            </a:r>
            <a:r>
              <a:rPr lang="cs-CZ" sz="1800" b="1" i="1" dirty="0"/>
              <a:t>zbytečného odkladu Policii České republiky 1</a:t>
            </a:r>
            <a:r>
              <a:rPr lang="cs-CZ" sz="1800" b="1" i="1" dirty="0" smtClean="0"/>
              <a:t>,</a:t>
            </a:r>
          </a:p>
          <a:p>
            <a:pPr marL="0" indent="0">
              <a:buNone/>
            </a:pPr>
            <a:endParaRPr lang="cs-CZ" sz="1800" b="1" i="1" dirty="0"/>
          </a:p>
          <a:p>
            <a:pPr marL="0" indent="0">
              <a:buNone/>
            </a:pPr>
            <a:r>
              <a:rPr lang="cs-CZ" sz="1800" dirty="0"/>
              <a:t>b) </a:t>
            </a:r>
            <a:r>
              <a:rPr lang="cs-CZ" sz="1800" b="1" i="1" dirty="0"/>
              <a:t>vlastník (správce, uživatel) nemovitosti je povinen umožnit vstup na </a:t>
            </a:r>
            <a:r>
              <a:rPr lang="cs-CZ" sz="1800" b="1" i="1" dirty="0" smtClean="0"/>
              <a:t>nemovitost k </a:t>
            </a:r>
            <a:r>
              <a:rPr lang="cs-CZ" sz="1800" b="1" i="1" dirty="0"/>
              <a:t>provedení opatření nutných ke zdolání požáru nebo k zamezení jeho </a:t>
            </a:r>
            <a:r>
              <a:rPr lang="cs-CZ" sz="1800" b="1" i="1" dirty="0" smtClean="0"/>
              <a:t>šíření, popřípadě </a:t>
            </a:r>
            <a:r>
              <a:rPr lang="cs-CZ" sz="1800" b="1" i="1" dirty="0"/>
              <a:t>k provedení jiných záchranných prací, zejména vyklidit nebo </a:t>
            </a:r>
            <a:r>
              <a:rPr lang="cs-CZ" sz="1800" b="1" i="1" dirty="0" smtClean="0"/>
              <a:t>strpět vyklizení </a:t>
            </a:r>
            <a:r>
              <a:rPr lang="cs-CZ" sz="1800" b="1" i="1" dirty="0"/>
              <a:t>pozemku, odstranit nebo strpět odstranění staveb, jejich částí </a:t>
            </a:r>
            <a:r>
              <a:rPr lang="cs-CZ" sz="1800" b="1" i="1" dirty="0" smtClean="0"/>
              <a:t>nebo porostů</a:t>
            </a:r>
            <a:r>
              <a:rPr lang="cs-CZ" sz="1800" b="1" i="1" dirty="0"/>
              <a:t>. O potřebě a rozsahu těchto opatření rozhoduje velitel zásahu 2</a:t>
            </a:r>
            <a:r>
              <a:rPr lang="cs-CZ" sz="1800" b="1" i="1" dirty="0" smtClean="0"/>
              <a:t>,</a:t>
            </a:r>
          </a:p>
          <a:p>
            <a:pPr marL="0" indent="0">
              <a:buNone/>
            </a:pPr>
            <a:endParaRPr lang="cs-CZ" sz="1800" b="1" i="1" dirty="0"/>
          </a:p>
          <a:p>
            <a:pPr marL="0" indent="0">
              <a:buNone/>
            </a:pPr>
            <a:r>
              <a:rPr lang="cs-CZ" sz="1800" dirty="0"/>
              <a:t>c) jednotka může otevřít uzavřený prostor také na základě žádosti o pomoc ze </a:t>
            </a:r>
            <a:r>
              <a:rPr lang="cs-CZ" sz="1800" dirty="0" smtClean="0"/>
              <a:t>strany příslušníka </a:t>
            </a:r>
            <a:r>
              <a:rPr lang="cs-CZ" sz="1800" dirty="0"/>
              <a:t>Policie České republiky, při tom nesmí dojít k ohrožení zdraví a </a:t>
            </a:r>
            <a:r>
              <a:rPr lang="cs-CZ" sz="1800" dirty="0" smtClean="0"/>
              <a:t>životů hasičů </a:t>
            </a:r>
            <a:r>
              <a:rPr lang="cs-CZ" sz="1800" dirty="0"/>
              <a:t>trestnou činností3 (např. možná střelba), v tomto případě může </a:t>
            </a:r>
            <a:r>
              <a:rPr lang="cs-CZ" sz="1800" dirty="0" smtClean="0"/>
              <a:t>velitel jednotky </a:t>
            </a:r>
            <a:r>
              <a:rPr lang="cs-CZ" sz="1800" dirty="0"/>
              <a:t>zásah přerušit, popř. prostředek ke vstupu do uzavřeného prostoru </a:t>
            </a:r>
            <a:r>
              <a:rPr lang="cs-CZ" sz="1800" dirty="0" smtClean="0"/>
              <a:t>policii zapůjčit </a:t>
            </a:r>
            <a:r>
              <a:rPr lang="cs-CZ" sz="1800" dirty="0"/>
              <a:t>apod</a:t>
            </a:r>
            <a:r>
              <a:rPr lang="cs-CZ" sz="1800" dirty="0" smtClean="0"/>
              <a:t>.,</a:t>
            </a:r>
          </a:p>
          <a:p>
            <a:pPr marL="0" indent="0">
              <a:buNone/>
            </a:pPr>
            <a:endParaRPr lang="cs-CZ" sz="1800" dirty="0"/>
          </a:p>
          <a:p>
            <a:pPr marL="0" indent="0">
              <a:buNone/>
            </a:pPr>
            <a:r>
              <a:rPr lang="cs-CZ" sz="1800" dirty="0"/>
              <a:t>d) </a:t>
            </a:r>
            <a:r>
              <a:rPr lang="cs-CZ" sz="1800" b="1" i="1" dirty="0"/>
              <a:t>za nouzového stavu nebo za stavu ohrožení státu lze na nezbytně nutnou </a:t>
            </a:r>
            <a:r>
              <a:rPr lang="cs-CZ" sz="1800" b="1" i="1" dirty="0" smtClean="0"/>
              <a:t>dobu a </a:t>
            </a:r>
            <a:r>
              <a:rPr lang="cs-CZ" sz="1800" b="1" i="1" dirty="0"/>
              <a:t>v nezbytně nutném rozsahu omezit právo na nedotknutelnost </a:t>
            </a:r>
            <a:r>
              <a:rPr lang="cs-CZ" sz="1800" b="1" i="1" dirty="0" smtClean="0"/>
              <a:t>osoby a </a:t>
            </a:r>
            <a:r>
              <a:rPr lang="cs-CZ" sz="1800" b="1" i="1" dirty="0"/>
              <a:t>nedotknutelnost obydlí při evakuaci osoby z místa, na kterém je </a:t>
            </a:r>
            <a:r>
              <a:rPr lang="cs-CZ" sz="1800" b="1" i="1" dirty="0" smtClean="0"/>
              <a:t>bezprostředně ohrožena </a:t>
            </a:r>
            <a:r>
              <a:rPr lang="cs-CZ" sz="1800" b="1" i="1" dirty="0"/>
              <a:t>na životě nebo zdraví</a:t>
            </a:r>
          </a:p>
          <a:p>
            <a:pPr marL="0" indent="0">
              <a:buNone/>
            </a:pPr>
            <a:endParaRPr lang="cs-CZ" sz="1800" dirty="0"/>
          </a:p>
        </p:txBody>
      </p:sp>
    </p:spTree>
    <p:extLst>
      <p:ext uri="{BB962C8B-B14F-4D97-AF65-F5344CB8AC3E}">
        <p14:creationId xmlns:p14="http://schemas.microsoft.com/office/powerpoint/2010/main" val="9953742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188640"/>
            <a:ext cx="8291264" cy="6552728"/>
          </a:xfrm>
        </p:spPr>
        <p:txBody>
          <a:bodyPr>
            <a:normAutofit/>
          </a:bodyPr>
          <a:lstStyle/>
          <a:p>
            <a:pPr marL="0" indent="0">
              <a:buNone/>
            </a:pPr>
            <a:r>
              <a:rPr lang="cs-CZ" sz="1800" b="1" dirty="0"/>
              <a:t>Jednotky při zásahu  zpravidla otevírají uzavřené prostory v souvislosti s:</a:t>
            </a:r>
          </a:p>
          <a:p>
            <a:pPr marL="0" indent="0">
              <a:buNone/>
            </a:pPr>
            <a:r>
              <a:rPr lang="cs-CZ" sz="1800" dirty="0"/>
              <a:t>a) hasebním zásahem, popřípadě eliminací hrozícího nebezpečí vzniku požáru nebo</a:t>
            </a:r>
          </a:p>
          <a:p>
            <a:pPr marL="0" indent="0">
              <a:buNone/>
            </a:pPr>
            <a:r>
              <a:rPr lang="cs-CZ" sz="1800" dirty="0"/>
              <a:t>     jiné mimořádné události,</a:t>
            </a:r>
          </a:p>
          <a:p>
            <a:pPr marL="0" indent="0">
              <a:buNone/>
            </a:pPr>
            <a:r>
              <a:rPr lang="cs-CZ" sz="1800" dirty="0"/>
              <a:t>b) průzkumem za účelem zjištění, zda se v prostorech nenachází osoby, které by</a:t>
            </a:r>
          </a:p>
          <a:p>
            <a:pPr marL="0" indent="0">
              <a:buNone/>
            </a:pPr>
            <a:r>
              <a:rPr lang="cs-CZ" sz="1800" dirty="0"/>
              <a:t>     mohly být ohroženy mimořádnou událostí, popřípadě předpokládaným působením</a:t>
            </a:r>
          </a:p>
          <a:p>
            <a:pPr marL="0" indent="0">
              <a:buNone/>
            </a:pPr>
            <a:r>
              <a:rPr lang="cs-CZ" sz="1800" dirty="0"/>
              <a:t>     mimořádné události (požár, povodeň apod.),</a:t>
            </a:r>
          </a:p>
          <a:p>
            <a:pPr marL="0" indent="0">
              <a:buNone/>
            </a:pPr>
            <a:r>
              <a:rPr lang="cs-CZ" sz="1800" dirty="0"/>
              <a:t>c) poskytnutím pomoci zraněné osobě uvnitř uzavřeného prostoru,</a:t>
            </a:r>
          </a:p>
          <a:p>
            <a:pPr marL="0" indent="0">
              <a:buNone/>
            </a:pPr>
            <a:r>
              <a:rPr lang="cs-CZ" sz="1800" dirty="0"/>
              <a:t>d) umožněním poskytování péče o osobu či zvíře v uzavřeném prostoru,</a:t>
            </a:r>
          </a:p>
          <a:p>
            <a:pPr marL="0" indent="0">
              <a:buNone/>
            </a:pPr>
            <a:r>
              <a:rPr lang="cs-CZ" sz="1800" dirty="0"/>
              <a:t>e) eliminací škod způsobených únikem hořlavé či výbušné látky, vody</a:t>
            </a:r>
          </a:p>
          <a:p>
            <a:pPr marL="0" indent="0">
              <a:buNone/>
            </a:pPr>
            <a:r>
              <a:rPr lang="cs-CZ" sz="1800" dirty="0"/>
              <a:t>     z vodovodních rozvodů a dalších látek v technických zařízeních budov,</a:t>
            </a:r>
          </a:p>
          <a:p>
            <a:pPr marL="0" indent="0">
              <a:buNone/>
            </a:pPr>
            <a:r>
              <a:rPr lang="cs-CZ" sz="1800" dirty="0"/>
              <a:t>f) zabráněním ohrožení zdraví majitele či uživatele prostoru v souvislosti</a:t>
            </a:r>
          </a:p>
          <a:p>
            <a:pPr marL="0" indent="0">
              <a:buNone/>
            </a:pPr>
            <a:r>
              <a:rPr lang="cs-CZ" sz="1800" dirty="0"/>
              <a:t>    s poskytnutím léku a dalších prostředků nacházejících se v uzavřeném prostoru,</a:t>
            </a:r>
          </a:p>
          <a:p>
            <a:pPr marL="0" indent="0">
              <a:buNone/>
            </a:pPr>
            <a:r>
              <a:rPr lang="cs-CZ" sz="1800" dirty="0" smtClean="0"/>
              <a:t> </a:t>
            </a:r>
            <a:endParaRPr lang="cs-CZ" sz="1800" dirty="0"/>
          </a:p>
          <a:p>
            <a:pPr marL="0" indent="0">
              <a:buNone/>
            </a:pPr>
            <a:r>
              <a:rPr lang="cs-CZ" sz="1800" b="1" dirty="0"/>
              <a:t>V případě, že velitel zásahu na místě zjistí, že nehrozí nebezpečí ohrožení zdraví osob,</a:t>
            </a:r>
          </a:p>
          <a:p>
            <a:pPr marL="0" indent="0">
              <a:buNone/>
            </a:pPr>
            <a:r>
              <a:rPr lang="cs-CZ" sz="1800" b="1" dirty="0"/>
              <a:t>zvířat či majetku, v souvislosti se kterým byl vyžadován zásah jednotky, neprovede</a:t>
            </a:r>
          </a:p>
          <a:p>
            <a:pPr marL="0" indent="0">
              <a:buNone/>
            </a:pPr>
            <a:r>
              <a:rPr lang="cs-CZ" sz="1800" b="1" dirty="0"/>
              <a:t>otevření uzavřeného prostoru.</a:t>
            </a:r>
          </a:p>
          <a:p>
            <a:pPr marL="0" indent="0">
              <a:buNone/>
            </a:pPr>
            <a:endParaRPr lang="cs-CZ" sz="1800" dirty="0"/>
          </a:p>
        </p:txBody>
      </p:sp>
    </p:spTree>
    <p:extLst>
      <p:ext uri="{BB962C8B-B14F-4D97-AF65-F5344CB8AC3E}">
        <p14:creationId xmlns:p14="http://schemas.microsoft.com/office/powerpoint/2010/main" val="31275179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395536" y="332656"/>
            <a:ext cx="8291264" cy="6336704"/>
          </a:xfrm>
        </p:spPr>
        <p:txBody>
          <a:bodyPr>
            <a:normAutofit lnSpcReduction="10000"/>
          </a:bodyPr>
          <a:lstStyle/>
          <a:p>
            <a:pPr marL="0" indent="0" algn="ctr">
              <a:buNone/>
            </a:pPr>
            <a:r>
              <a:rPr lang="cs-CZ" sz="1800" b="1" dirty="0"/>
              <a:t>Úkoly a postup činnosti</a:t>
            </a:r>
          </a:p>
          <a:p>
            <a:r>
              <a:rPr lang="cs-CZ" sz="1800" b="1" dirty="0"/>
              <a:t>Velitel zásahu posoudí, zda jde o nebezpečí z prodlení nebo ne</a:t>
            </a:r>
            <a:r>
              <a:rPr lang="cs-CZ" sz="1800" dirty="0"/>
              <a:t> (zajistit přítomnost nezávislé osoby).</a:t>
            </a:r>
          </a:p>
          <a:p>
            <a:r>
              <a:rPr lang="cs-CZ" sz="1800" dirty="0"/>
              <a:t>Při průzkumu před otevřením uzavřeného prostoru se zejména zjišťují možné cesty</a:t>
            </a:r>
          </a:p>
          <a:p>
            <a:pPr marL="0" indent="0">
              <a:buNone/>
            </a:pPr>
            <a:r>
              <a:rPr lang="cs-CZ" sz="1800" dirty="0"/>
              <a:t>       a způsob vniknutí do uzavřeného prostoru.</a:t>
            </a:r>
          </a:p>
          <a:p>
            <a:r>
              <a:rPr lang="cs-CZ" sz="1800" dirty="0"/>
              <a:t>Cesta vniknutí do uzavřeného prostoru se volí s ohledem na hrozící nebezpečí, potřebu rychlosti zásahu a rozsah následných škod způsobených vniknutím do uzavřeného prostoru.</a:t>
            </a:r>
          </a:p>
          <a:p>
            <a:r>
              <a:rPr lang="cs-CZ" sz="1800" dirty="0"/>
              <a:t>Pro vniknutí do uzavřeného prostoru je možné využít:</a:t>
            </a:r>
          </a:p>
          <a:p>
            <a:pPr marL="0" indent="0">
              <a:buNone/>
            </a:pPr>
            <a:r>
              <a:rPr lang="cs-CZ" sz="1800" dirty="0"/>
              <a:t>       a) výškovou techniku, popř. technické prostředky pro práci ve výšce a nad volnou</a:t>
            </a:r>
          </a:p>
          <a:p>
            <a:pPr marL="0" indent="0">
              <a:buNone/>
            </a:pPr>
            <a:r>
              <a:rPr lang="cs-CZ" sz="1800" dirty="0"/>
              <a:t>            hloubkou (vstup otevřeným oknem, dveřmi apod.),</a:t>
            </a:r>
          </a:p>
          <a:p>
            <a:pPr marL="0" indent="0">
              <a:buNone/>
            </a:pPr>
            <a:r>
              <a:rPr lang="cs-CZ" sz="1800" dirty="0"/>
              <a:t>       b) technické prostředky pro překonání mechanických zábran vstupu (vylomení</a:t>
            </a:r>
          </a:p>
          <a:p>
            <a:pPr marL="0" indent="0">
              <a:buNone/>
            </a:pPr>
            <a:r>
              <a:rPr lang="cs-CZ" sz="1800" dirty="0"/>
              <a:t>            zámkové vložky, uvolnění střelky zámku, rozbití skleněné výplně apod.),</a:t>
            </a:r>
          </a:p>
          <a:p>
            <a:pPr marL="0" indent="0">
              <a:buNone/>
            </a:pPr>
            <a:r>
              <a:rPr lang="cs-CZ" sz="1800" dirty="0"/>
              <a:t>       c) kombinace použití výškové techniky, popř. technické prostředky pro práci ve</a:t>
            </a:r>
          </a:p>
          <a:p>
            <a:pPr marL="0" indent="0">
              <a:buNone/>
            </a:pPr>
            <a:r>
              <a:rPr lang="cs-CZ" sz="1800" dirty="0"/>
              <a:t>           výšce a nad volnou hloubkou, a prostředků pro překonání mechanických zábran.</a:t>
            </a:r>
          </a:p>
          <a:p>
            <a:r>
              <a:rPr lang="pl-PL" sz="1800" dirty="0"/>
              <a:t>Po otevření uzavřeného prostoru je třeba, aby jednotka provedla průzkum prostoru, </a:t>
            </a:r>
            <a:r>
              <a:rPr lang="cs-CZ" sz="1800" dirty="0"/>
              <a:t>ověřila míru nebezpečí v uzavřeném prostoru, pro kterou zasahovala, a vedla další zásah.</a:t>
            </a:r>
          </a:p>
          <a:p>
            <a:r>
              <a:rPr lang="cs-CZ" sz="1800" b="1" dirty="0"/>
              <a:t>Po otevření uzavřeného prostoru velitel zásahu zajistí, aby do prostoru nevstupovaly neoprávněné osoby. </a:t>
            </a:r>
            <a:r>
              <a:rPr lang="cs-CZ" sz="1800" dirty="0"/>
              <a:t>Po ukončení zásahu předá prostor majiteli, popř. uživateli, nebo policii. K předání je možné využít formulář „Záznam o předání místa zásahu“</a:t>
            </a:r>
          </a:p>
          <a:p>
            <a:pPr marL="0" indent="0">
              <a:buNone/>
            </a:pPr>
            <a:endParaRPr lang="cs-CZ" sz="1800" dirty="0"/>
          </a:p>
        </p:txBody>
      </p:sp>
    </p:spTree>
    <p:extLst>
      <p:ext uri="{BB962C8B-B14F-4D97-AF65-F5344CB8AC3E}">
        <p14:creationId xmlns:p14="http://schemas.microsoft.com/office/powerpoint/2010/main" val="2862171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endParaRPr lang="cs-CZ" dirty="0"/>
          </a:p>
        </p:txBody>
      </p:sp>
      <p:sp>
        <p:nvSpPr>
          <p:cNvPr id="3" name="Zástupný symbol pro obsah 2"/>
          <p:cNvSpPr>
            <a:spLocks noGrp="1"/>
          </p:cNvSpPr>
          <p:nvPr>
            <p:ph idx="1"/>
          </p:nvPr>
        </p:nvSpPr>
        <p:spPr>
          <a:xfrm>
            <a:off x="467544" y="188640"/>
            <a:ext cx="8219256" cy="6480720"/>
          </a:xfrm>
        </p:spPr>
        <p:txBody>
          <a:bodyPr>
            <a:normAutofit/>
          </a:bodyPr>
          <a:lstStyle/>
          <a:p>
            <a:pPr marL="0" indent="0">
              <a:buNone/>
            </a:pPr>
            <a:endParaRPr lang="cs-CZ" sz="1800" b="1" dirty="0" smtClean="0"/>
          </a:p>
          <a:p>
            <a:pPr marL="0" indent="0" algn="ctr">
              <a:buNone/>
            </a:pPr>
            <a:r>
              <a:rPr lang="cs-CZ" sz="1800" b="1" dirty="0" smtClean="0"/>
              <a:t>Očekávané </a:t>
            </a:r>
            <a:r>
              <a:rPr lang="cs-CZ" sz="1800" b="1" dirty="0"/>
              <a:t>zvláštnosti</a:t>
            </a:r>
          </a:p>
          <a:p>
            <a:pPr marL="0" indent="0">
              <a:buNone/>
            </a:pPr>
            <a:r>
              <a:rPr lang="cs-CZ" sz="1800" dirty="0"/>
              <a:t>Při otevírání uzavřených prostor a vstupování do obydlí lze počítat s následujícími</a:t>
            </a:r>
          </a:p>
          <a:p>
            <a:pPr marL="0" indent="0">
              <a:buNone/>
            </a:pPr>
            <a:r>
              <a:rPr lang="cs-CZ" sz="1800" dirty="0"/>
              <a:t>komplikacemi:</a:t>
            </a:r>
          </a:p>
          <a:p>
            <a:r>
              <a:rPr lang="cs-CZ" sz="1800" dirty="0"/>
              <a:t>a) </a:t>
            </a:r>
            <a:r>
              <a:rPr lang="cs-CZ" sz="1800" dirty="0">
                <a:solidFill>
                  <a:srgbClr val="FF0000"/>
                </a:solidFill>
              </a:rPr>
              <a:t>obtížné stanovení nutnosti vstupu do uzavřeného prostoru,</a:t>
            </a:r>
            <a:r>
              <a:rPr lang="cs-CZ" sz="1800" dirty="0"/>
              <a:t> nejsou zřejmé projevy nebezpečí, majitel či uživatel prostoru udává nepravdivé informace,</a:t>
            </a:r>
          </a:p>
          <a:p>
            <a:r>
              <a:rPr lang="cs-CZ" sz="1800" dirty="0"/>
              <a:t>b) </a:t>
            </a:r>
            <a:r>
              <a:rPr lang="cs-CZ" sz="1800" dirty="0">
                <a:solidFill>
                  <a:srgbClr val="FF0000"/>
                </a:solidFill>
              </a:rPr>
              <a:t>nedostatečné prostředky a znalosti k překonání mechanických zabezpečovacích</a:t>
            </a:r>
          </a:p>
          <a:p>
            <a:pPr marL="0" indent="0">
              <a:buNone/>
            </a:pPr>
            <a:r>
              <a:rPr lang="cs-CZ" sz="1800" dirty="0">
                <a:solidFill>
                  <a:srgbClr val="FF0000"/>
                </a:solidFill>
              </a:rPr>
              <a:t>       systémů,</a:t>
            </a:r>
          </a:p>
          <a:p>
            <a:r>
              <a:rPr lang="cs-CZ" sz="1800" dirty="0"/>
              <a:t>c</a:t>
            </a:r>
            <a:r>
              <a:rPr lang="cs-CZ" sz="1800" dirty="0">
                <a:solidFill>
                  <a:srgbClr val="FF0000"/>
                </a:solidFill>
              </a:rPr>
              <a:t>) vznik následných škod v souvislosti s otevřením uzavřeného prostoru</a:t>
            </a:r>
            <a:r>
              <a:rPr lang="cs-CZ" sz="1800" dirty="0"/>
              <a:t>: poškození</a:t>
            </a:r>
          </a:p>
          <a:p>
            <a:pPr marL="0" indent="0">
              <a:buNone/>
            </a:pPr>
            <a:r>
              <a:rPr lang="cs-CZ" sz="1800" dirty="0"/>
              <a:t>       okenních či dveřních výplní, poškození mechanických zabezpečovacích prvků,</a:t>
            </a:r>
          </a:p>
          <a:p>
            <a:pPr marL="0" indent="0">
              <a:buNone/>
            </a:pPr>
            <a:r>
              <a:rPr lang="cs-CZ" sz="1800" dirty="0"/>
              <a:t>       zničení prvků umělecké a historické hodnoty apod.,</a:t>
            </a:r>
          </a:p>
          <a:p>
            <a:r>
              <a:rPr lang="cs-CZ" sz="1800" dirty="0"/>
              <a:t>d) </a:t>
            </a:r>
            <a:r>
              <a:rPr lang="cs-CZ" sz="1800" dirty="0">
                <a:solidFill>
                  <a:srgbClr val="FF0000"/>
                </a:solidFill>
              </a:rPr>
              <a:t>otevřením uzavřeného prostoru a umožněním vstupu majitele či uživatele, dojde k maření výkonu rozhodnutí správního orgánu či soudu</a:t>
            </a:r>
            <a:r>
              <a:rPr lang="cs-CZ" sz="1800" dirty="0"/>
              <a:t>, např. vykázání osoby</a:t>
            </a:r>
          </a:p>
          <a:p>
            <a:pPr marL="0" indent="0">
              <a:buNone/>
            </a:pPr>
            <a:r>
              <a:rPr lang="cs-CZ" sz="1800" dirty="0"/>
              <a:t>       z obydlí a zákaz vstupu do něj v souvislosti s domácím násilím  ,</a:t>
            </a:r>
          </a:p>
          <a:p>
            <a:r>
              <a:rPr lang="cs-CZ" sz="1800" dirty="0"/>
              <a:t>e) </a:t>
            </a:r>
            <a:r>
              <a:rPr lang="cs-CZ" sz="1800" dirty="0">
                <a:solidFill>
                  <a:srgbClr val="FF0000"/>
                </a:solidFill>
              </a:rPr>
              <a:t>ohrožení zasahujících hasičů nebezpečím uvnitř uzavřeného prostoru</a:t>
            </a:r>
            <a:r>
              <a:rPr lang="cs-CZ" sz="1800" dirty="0"/>
              <a:t>, výbušná</a:t>
            </a:r>
          </a:p>
          <a:p>
            <a:pPr marL="0" indent="0">
              <a:buNone/>
            </a:pPr>
            <a:r>
              <a:rPr lang="cs-CZ" sz="1800" dirty="0"/>
              <a:t>       látka, agresivní osoba, zvíře apod.,</a:t>
            </a:r>
          </a:p>
          <a:p>
            <a:r>
              <a:rPr lang="cs-CZ" sz="1800" dirty="0"/>
              <a:t>f) </a:t>
            </a:r>
            <a:r>
              <a:rPr lang="cs-CZ" sz="1800" dirty="0">
                <a:solidFill>
                  <a:srgbClr val="FF0000"/>
                </a:solidFill>
              </a:rPr>
              <a:t>problematické zabezpečení ostrahy majetku v otevřeném prostoru proti odcizení</a:t>
            </a:r>
          </a:p>
          <a:p>
            <a:pPr marL="0" indent="0">
              <a:buNone/>
            </a:pPr>
            <a:r>
              <a:rPr lang="cs-CZ" sz="1800" dirty="0">
                <a:solidFill>
                  <a:srgbClr val="FF0000"/>
                </a:solidFill>
              </a:rPr>
              <a:t>       či poškození.   </a:t>
            </a:r>
          </a:p>
          <a:p>
            <a:pPr marL="0" indent="0">
              <a:buNone/>
            </a:pPr>
            <a:endParaRPr lang="cs-CZ" sz="1800" dirty="0"/>
          </a:p>
        </p:txBody>
      </p:sp>
    </p:spTree>
    <p:extLst>
      <p:ext uri="{BB962C8B-B14F-4D97-AF65-F5344CB8AC3E}">
        <p14:creationId xmlns:p14="http://schemas.microsoft.com/office/powerpoint/2010/main" val="14629433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4638"/>
            <a:ext cx="8219256" cy="562074"/>
          </a:xfrm>
        </p:spPr>
        <p:txBody>
          <a:bodyPr>
            <a:normAutofit/>
          </a:bodyPr>
          <a:lstStyle/>
          <a:p>
            <a:r>
              <a:rPr lang="cs-CZ" sz="2000" b="1" dirty="0" smtClean="0"/>
              <a:t>Obsluha přidělených radiokomunikačních prostředků</a:t>
            </a:r>
            <a:endParaRPr lang="cs-CZ" sz="2000" b="1" dirty="0"/>
          </a:p>
        </p:txBody>
      </p:sp>
      <p:sp>
        <p:nvSpPr>
          <p:cNvPr id="3" name="Zástupný symbol pro obsah 2"/>
          <p:cNvSpPr>
            <a:spLocks noGrp="1"/>
          </p:cNvSpPr>
          <p:nvPr>
            <p:ph idx="1"/>
          </p:nvPr>
        </p:nvSpPr>
        <p:spPr>
          <a:xfrm>
            <a:off x="467544" y="836712"/>
            <a:ext cx="8219256" cy="5616624"/>
          </a:xfrm>
        </p:spPr>
        <p:txBody>
          <a:bodyPr>
            <a:normAutofit/>
          </a:bodyPr>
          <a:lstStyle/>
          <a:p>
            <a:pPr marL="0" indent="0">
              <a:buNone/>
            </a:pPr>
            <a:endParaRPr lang="cs-CZ" sz="2000" dirty="0" smtClean="0"/>
          </a:p>
          <a:p>
            <a:pPr marL="0" indent="0">
              <a:buNone/>
            </a:pPr>
            <a:endParaRPr lang="cs-CZ" sz="2000" dirty="0"/>
          </a:p>
          <a:p>
            <a:pPr marL="0" indent="0">
              <a:buNone/>
            </a:pPr>
            <a:endParaRPr lang="cs-CZ" sz="2000" dirty="0" smtClean="0"/>
          </a:p>
          <a:p>
            <a:pPr marL="0" indent="0">
              <a:buNone/>
            </a:pPr>
            <a:endParaRPr lang="cs-CZ" sz="2000" dirty="0"/>
          </a:p>
          <a:p>
            <a:pPr marL="0" indent="0" algn="ctr">
              <a:buNone/>
            </a:pPr>
            <a:r>
              <a:rPr lang="cs-CZ" sz="4000" b="1" dirty="0" smtClean="0">
                <a:solidFill>
                  <a:srgbClr val="FF0000"/>
                </a:solidFill>
                <a:latin typeface="Times New Roman" pitchFamily="18" charset="0"/>
              </a:rPr>
              <a:t>Řád </a:t>
            </a:r>
            <a:r>
              <a:rPr lang="cs-CZ" sz="4000" b="1" dirty="0">
                <a:solidFill>
                  <a:srgbClr val="FF0000"/>
                </a:solidFill>
                <a:latin typeface="Times New Roman" pitchFamily="18" charset="0"/>
              </a:rPr>
              <a:t>analogové radiové sítě HZS ČR</a:t>
            </a:r>
          </a:p>
          <a:p>
            <a:pPr marL="0" indent="0">
              <a:buNone/>
            </a:pPr>
            <a:endParaRPr lang="cs-CZ" sz="4000" dirty="0"/>
          </a:p>
        </p:txBody>
      </p:sp>
    </p:spTree>
    <p:extLst>
      <p:ext uri="{BB962C8B-B14F-4D97-AF65-F5344CB8AC3E}">
        <p14:creationId xmlns:p14="http://schemas.microsoft.com/office/powerpoint/2010/main" val="1568517273"/>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1400</TotalTime>
  <Words>26640</Words>
  <Application>Microsoft Office PowerPoint</Application>
  <PresentationFormat>Předvádění na obrazovce (4:3)</PresentationFormat>
  <Paragraphs>2297</Paragraphs>
  <Slides>175</Slides>
  <Notes>1</Notes>
  <HiddenSlides>0</HiddenSlides>
  <MMClips>0</MMClips>
  <ScaleCrop>false</ScaleCrop>
  <HeadingPairs>
    <vt:vector size="4" baseType="variant">
      <vt:variant>
        <vt:lpstr>Motiv</vt:lpstr>
      </vt:variant>
      <vt:variant>
        <vt:i4>1</vt:i4>
      </vt:variant>
      <vt:variant>
        <vt:lpstr>Nadpisy snímků</vt:lpstr>
      </vt:variant>
      <vt:variant>
        <vt:i4>175</vt:i4>
      </vt:variant>
    </vt:vector>
  </HeadingPairs>
  <TitlesOfParts>
    <vt:vector size="176" baseType="lpstr">
      <vt:lpstr>Motiv systému Office</vt:lpstr>
      <vt:lpstr>VÝCVIKOVÝ   ROK</vt:lpstr>
      <vt:lpstr>MV-generální ředitelství HZS ČR Č.j. MV-135022-2/PO-IZS-2017 </vt:lpstr>
      <vt:lpstr> </vt:lpstr>
      <vt:lpstr>Prezentace aplikace PowerPoint</vt:lpstr>
      <vt:lpstr>Prezentace aplikace PowerPoint</vt:lpstr>
      <vt:lpstr>Pořizování záznamů, poskytování informací z místa zásahu, mlčenlivost </vt:lpstr>
      <vt:lpstr> </vt:lpstr>
      <vt:lpstr> </vt:lpstr>
      <vt:lpstr> </vt:lpstr>
      <vt:lpstr> </vt:lpstr>
      <vt:lpstr> </vt:lpstr>
      <vt:lpstr> </vt:lpstr>
      <vt:lpstr>BOJOVÝ ŘÁD</vt:lpstr>
      <vt:lpstr> Nebezpečí fyzického vyčerpání </vt:lpstr>
      <vt:lpstr> </vt:lpstr>
      <vt:lpstr>Nebezpečí infekce</vt:lpstr>
      <vt:lpstr>Předpokládaný výskyt</vt:lpstr>
      <vt:lpstr> </vt:lpstr>
      <vt:lpstr>Nebezpečí intoxikace</vt:lpstr>
      <vt:lpstr> </vt:lpstr>
      <vt:lpstr>Dekontaminace, dekontaminační prostor</vt:lpstr>
      <vt:lpstr> </vt:lpstr>
      <vt:lpstr> </vt:lpstr>
      <vt:lpstr> </vt:lpstr>
      <vt:lpstr> </vt:lpstr>
      <vt:lpstr> </vt:lpstr>
      <vt:lpstr>Dekontaminace zasahujících</vt:lpstr>
      <vt:lpstr> </vt:lpstr>
      <vt:lpstr> </vt:lpstr>
      <vt:lpstr> </vt:lpstr>
      <vt:lpstr>Havárie ohrožující vody Ropné havárie</vt:lpstr>
      <vt:lpstr> </vt:lpstr>
      <vt:lpstr> </vt:lpstr>
      <vt:lpstr> </vt:lpstr>
      <vt:lpstr> </vt:lpstr>
      <vt:lpstr> </vt:lpstr>
      <vt:lpstr> </vt:lpstr>
      <vt:lpstr>Ropné havárie – norné stěny</vt:lpstr>
      <vt:lpstr> </vt:lpstr>
      <vt:lpstr> </vt:lpstr>
      <vt:lpstr> </vt:lpstr>
      <vt:lpstr> </vt:lpstr>
      <vt:lpstr>Nebezpečí výbuchu</vt:lpstr>
      <vt:lpstr> </vt:lpstr>
      <vt:lpstr> </vt:lpstr>
      <vt:lpstr> </vt:lpstr>
      <vt:lpstr> </vt:lpstr>
      <vt:lpstr>Nebezpečí na železnici</vt:lpstr>
      <vt:lpstr> </vt:lpstr>
      <vt:lpstr> </vt:lpstr>
      <vt:lpstr> </vt:lpstr>
      <vt:lpstr> </vt:lpstr>
      <vt:lpstr>Nebezpečí výbuchu výbušných látek a pyrotechnických směsí</vt:lpstr>
      <vt:lpstr> </vt:lpstr>
      <vt:lpstr> </vt:lpstr>
      <vt:lpstr> </vt:lpstr>
      <vt:lpstr> </vt:lpstr>
      <vt:lpstr>Požáry a havárie otevřených technologických zařízení</vt:lpstr>
      <vt:lpstr> </vt:lpstr>
      <vt:lpstr> </vt:lpstr>
      <vt:lpstr> </vt:lpstr>
      <vt:lpstr> </vt:lpstr>
      <vt:lpstr>Požáry skládek tuhých odpadů</vt:lpstr>
      <vt:lpstr> </vt:lpstr>
      <vt:lpstr> </vt:lpstr>
      <vt:lpstr> </vt:lpstr>
      <vt:lpstr>Požáry hořlavých kapalin v nadzemních nádržích</vt:lpstr>
      <vt:lpstr> </vt:lpstr>
      <vt:lpstr> </vt:lpstr>
      <vt:lpstr> </vt:lpstr>
      <vt:lpstr> </vt:lpstr>
      <vt:lpstr>Požáry s přítomností tlakových láhví s acetylénem</vt:lpstr>
      <vt:lpstr> </vt:lpstr>
      <vt:lpstr> </vt:lpstr>
      <vt:lpstr> </vt:lpstr>
      <vt:lpstr> </vt:lpstr>
      <vt:lpstr> </vt:lpstr>
      <vt:lpstr> </vt:lpstr>
      <vt:lpstr> </vt:lpstr>
      <vt:lpstr> </vt:lpstr>
      <vt:lpstr> Plynárenská zařízení         Plynovody a regulační stanice   </vt:lpstr>
      <vt:lpstr> </vt:lpstr>
      <vt:lpstr> </vt:lpstr>
      <vt:lpstr> </vt:lpstr>
      <vt:lpstr> </vt:lpstr>
      <vt:lpstr> </vt:lpstr>
      <vt:lpstr>Zásah na hnacích železničních kolejových vozidlech</vt:lpstr>
      <vt:lpstr> </vt:lpstr>
      <vt:lpstr> </vt:lpstr>
      <vt:lpstr> </vt:lpstr>
      <vt:lpstr>Zásah na tažených železničních kolejových vozidlech   </vt:lpstr>
      <vt:lpstr> </vt:lpstr>
      <vt:lpstr> Zásah pod trakčním vedením </vt:lpstr>
      <vt:lpstr> </vt:lpstr>
      <vt:lpstr>Vstup do obydlí a jiných uzavřených prostor při zásahu</vt:lpstr>
      <vt:lpstr> </vt:lpstr>
      <vt:lpstr> </vt:lpstr>
      <vt:lpstr> </vt:lpstr>
      <vt:lpstr>Obsluha přidělených radiokomunikačních prostředků</vt:lpstr>
      <vt:lpstr>Vysvětlení některých pojmů</vt:lpstr>
      <vt:lpstr>Celostátní kmitočty</vt:lpstr>
      <vt:lpstr>„I“ Součinnostní kmitočet</vt:lpstr>
      <vt:lpstr>„K“ Zásahový kmitočet </vt:lpstr>
      <vt:lpstr>„N“ Zásahový kmitočet</vt:lpstr>
      <vt:lpstr>„I+“ Datový kmitočet</vt:lpstr>
      <vt:lpstr>„U“a„Y“ Společné kmitočty</vt:lpstr>
      <vt:lpstr>Okresní kmitočty</vt:lpstr>
      <vt:lpstr>Volací značka radiostanice</vt:lpstr>
      <vt:lpstr>Dělení radiostanic</vt:lpstr>
      <vt:lpstr>Řídící radiostanice</vt:lpstr>
      <vt:lpstr>Staniční protokol rádiových služeb</vt:lpstr>
      <vt:lpstr>Základní pravidla radiotelefonního provozu</vt:lpstr>
      <vt:lpstr>Běžné zkratky používané v provozu</vt:lpstr>
      <vt:lpstr>Navázání spojení</vt:lpstr>
      <vt:lpstr>Tísňové volání</vt:lpstr>
      <vt:lpstr>Úkoly spojaře v PO</vt:lpstr>
      <vt:lpstr>Úkoly VD</vt:lpstr>
      <vt:lpstr>Úkoly VZ</vt:lpstr>
      <vt:lpstr>Kódy typických činností (statusy)</vt:lpstr>
      <vt:lpstr>Prezentace aplikace PowerPoint</vt:lpstr>
      <vt:lpstr>Náhradní způsoby předávání zpráv, signály</vt:lpstr>
      <vt:lpstr>Prezentace aplikace PowerPoint</vt:lpstr>
      <vt:lpstr>Prezentace aplikace PowerPoint</vt:lpstr>
      <vt:lpstr>Prezentace aplikace PowerPoint</vt:lpstr>
      <vt:lpstr>Prezentace aplikace PowerPoint</vt:lpstr>
      <vt:lpstr> </vt:lpstr>
      <vt:lpstr>Dopravní vedení a první útočný proud do poschodí</vt:lpstr>
      <vt:lpstr> </vt:lpstr>
      <vt:lpstr> </vt:lpstr>
      <vt:lpstr>Prezentace aplikace PowerPoint</vt:lpstr>
      <vt:lpstr>Prezentace aplikace PowerPoint</vt:lpstr>
      <vt:lpstr>Dopravní vedení C s rozdělovačem do poschodí</vt:lpstr>
      <vt:lpstr> </vt:lpstr>
      <vt:lpstr>Prezentace aplikace PowerPoint</vt:lpstr>
      <vt:lpstr> </vt:lpstr>
      <vt:lpstr>Prezentace aplikace PowerPoint</vt:lpstr>
      <vt:lpstr>Jednoduché vedení po poschodí Včlenění rozdělovače do jednoduchého vedení do poschodí</vt:lpstr>
      <vt:lpstr> </vt:lpstr>
      <vt:lpstr> </vt:lpstr>
      <vt:lpstr> </vt:lpstr>
      <vt:lpstr>Prezentace aplikace PowerPoint</vt:lpstr>
      <vt:lpstr> </vt:lpstr>
      <vt:lpstr>Prezentace aplikace PowerPoint</vt:lpstr>
      <vt:lpstr>Včlenění rozdělovače do jednoduchého vedení</vt:lpstr>
      <vt:lpstr>Dopravní vedení s rozdělovačem před budovou a útočný proud do poschodí</vt:lpstr>
      <vt:lpstr> </vt:lpstr>
      <vt:lpstr> </vt:lpstr>
      <vt:lpstr>Prezentace aplikace PowerPoint</vt:lpstr>
      <vt:lpstr> </vt:lpstr>
      <vt:lpstr>Dopravní vedení C z hadicového koše s rozdělovačem v budově a útočný proud</vt:lpstr>
      <vt:lpstr> </vt:lpstr>
      <vt:lpstr>Prezentace aplikace PowerPoint</vt:lpstr>
      <vt:lpstr>Výcvik se čtyřdílným nastavovacím žebříkem </vt:lpstr>
      <vt:lpstr> </vt:lpstr>
      <vt:lpstr> </vt:lpstr>
      <vt:lpstr> </vt:lpstr>
      <vt:lpstr>Výcvik s vysunovacím žebříkem</vt:lpstr>
      <vt:lpstr>Výcvik s hákovým žebříkem</vt:lpstr>
      <vt:lpstr>Výstup na žebřík a vytvoření prvního proudu Útok s automobilovou vysokozdvižnou plošinou</vt:lpstr>
      <vt:lpstr> </vt:lpstr>
      <vt:lpstr>Prezentace aplikace PowerPoint</vt:lpstr>
      <vt:lpstr>Prezentace aplikace PowerPoint</vt:lpstr>
      <vt:lpstr> </vt:lpstr>
      <vt:lpstr>Útočný proud se sklopnou proudnicí z automobilového žebříku</vt:lpstr>
      <vt:lpstr>Útok s automobilovou vysokozdvižnou plošinou</vt:lpstr>
      <vt:lpstr>Výcvik se čtyřdílným nastavovacím žebříkem</vt:lpstr>
      <vt:lpstr> </vt:lpstr>
      <vt:lpstr> </vt:lpstr>
      <vt:lpstr>Výcvik s vysunovacím žebříkem</vt:lpstr>
      <vt:lpstr>Výcvik s hákovým žebříkem</vt:lpstr>
      <vt:lpstr>Přívodní vedení</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VÝCVIKOVÝ   ROK</dc:title>
  <dc:creator>notebook</dc:creator>
  <cp:lastModifiedBy>notebook</cp:lastModifiedBy>
  <cp:revision>100</cp:revision>
  <dcterms:created xsi:type="dcterms:W3CDTF">2017-12-12T17:09:39Z</dcterms:created>
  <dcterms:modified xsi:type="dcterms:W3CDTF">2018-01-14T12:16:11Z</dcterms:modified>
</cp:coreProperties>
</file>