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7" r:id="rId3"/>
    <p:sldId id="258" r:id="rId4"/>
    <p:sldId id="262" r:id="rId5"/>
    <p:sldId id="283" r:id="rId6"/>
    <p:sldId id="285" r:id="rId7"/>
    <p:sldId id="284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5" r:id="rId17"/>
    <p:sldId id="296" r:id="rId18"/>
    <p:sldId id="297" r:id="rId19"/>
    <p:sldId id="298" r:id="rId20"/>
    <p:sldId id="299" r:id="rId21"/>
    <p:sldId id="300" r:id="rId22"/>
    <p:sldId id="259" r:id="rId23"/>
    <p:sldId id="270" r:id="rId24"/>
    <p:sldId id="272" r:id="rId25"/>
    <p:sldId id="271" r:id="rId26"/>
    <p:sldId id="274" r:id="rId27"/>
    <p:sldId id="265" r:id="rId28"/>
    <p:sldId id="301" r:id="rId29"/>
  </p:sldIdLst>
  <p:sldSz cx="12192000" cy="6858000"/>
  <p:notesSz cx="6815138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.cz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644" y="736260"/>
            <a:ext cx="1734312" cy="1222248"/>
          </a:xfrm>
          <a:prstGeom prst="rect">
            <a:avLst/>
          </a:prstGeom>
          <a:effectLst>
            <a:softEdge rad="241300"/>
          </a:effec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667000"/>
            <a:ext cx="10018713" cy="21420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/>
              <a:t>Školení hospodářů </a:t>
            </a:r>
            <a:r>
              <a:rPr lang="cs-CZ" sz="4800" b="1" dirty="0" smtClean="0"/>
              <a:t>SHČMS</a:t>
            </a:r>
          </a:p>
          <a:p>
            <a:pPr marL="0" indent="0" algn="ctr">
              <a:buNone/>
            </a:pPr>
            <a:r>
              <a:rPr lang="cs-CZ" sz="4800" b="1" dirty="0" smtClean="0"/>
              <a:t>Přibyslav 2019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384625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78466"/>
          </a:xfrm>
        </p:spPr>
        <p:txBody>
          <a:bodyPr>
            <a:normAutofit/>
          </a:bodyPr>
          <a:lstStyle/>
          <a:p>
            <a:r>
              <a:rPr lang="cs-CZ" dirty="0" smtClean="0"/>
              <a:t>Pracovní smlouva </a:t>
            </a:r>
            <a:br>
              <a:rPr lang="cs-CZ" dirty="0" smtClean="0"/>
            </a:br>
            <a:r>
              <a:rPr lang="cs-CZ" sz="2700" dirty="0" smtClean="0"/>
              <a:t>( po skončení roku) 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 fontScale="92500" lnSpcReduction="20000"/>
          </a:bodyPr>
          <a:lstStyle/>
          <a:p>
            <a:pPr hangingPunct="0"/>
            <a:r>
              <a:rPr lang="cs-CZ" sz="3200" dirty="0" smtClean="0"/>
              <a:t>Dodat na finanční úřad </a:t>
            </a:r>
            <a:r>
              <a:rPr lang="cs-CZ" sz="3200" dirty="0"/>
              <a:t> </a:t>
            </a:r>
            <a:r>
              <a:rPr lang="cs-CZ" sz="3200" dirty="0" smtClean="0"/>
              <a:t>formulář Vyúčtování </a:t>
            </a:r>
            <a:r>
              <a:rPr lang="cs-CZ" sz="3200" dirty="0"/>
              <a:t>daně z příjmů ze závislé činnosti </a:t>
            </a:r>
            <a:r>
              <a:rPr lang="cs-CZ" sz="3200" dirty="0" smtClean="0"/>
              <a:t>do 1.března </a:t>
            </a:r>
          </a:p>
          <a:p>
            <a:pPr hangingPunct="0"/>
            <a:r>
              <a:rPr lang="cs-CZ" sz="3200" dirty="0" smtClean="0"/>
              <a:t>Udělat zúčtování daně nebo poskytnutí potvrzení zaměstnanci ( v případě více zaměstnání). Zaměstnanec požádá do 15.února a zúčtování se proveden nejpozději v březnové mzdě.  </a:t>
            </a:r>
          </a:p>
          <a:p>
            <a:pPr hangingPunct="0"/>
            <a:r>
              <a:rPr lang="cs-CZ" sz="3200" dirty="0"/>
              <a:t>Vyhotovit Evidenční list </a:t>
            </a:r>
            <a:r>
              <a:rPr lang="cs-CZ" sz="3200" dirty="0" smtClean="0"/>
              <a:t>důchodového </a:t>
            </a:r>
            <a:r>
              <a:rPr lang="cs-CZ" sz="3200" dirty="0"/>
              <a:t>pojištění </a:t>
            </a:r>
            <a:r>
              <a:rPr lang="cs-CZ" sz="3200" dirty="0" smtClean="0"/>
              <a:t>do 30.dubna – </a:t>
            </a:r>
            <a:r>
              <a:rPr lang="cs-CZ" sz="3200" dirty="0"/>
              <a:t>jeden výtisk předat na ČSSZ , jeden předat zaměstnanci a jeden si nechá zaměstnavatel </a:t>
            </a:r>
          </a:p>
        </p:txBody>
      </p:sp>
    </p:spTree>
    <p:extLst>
      <p:ext uri="{BB962C8B-B14F-4D97-AF65-F5344CB8AC3E}">
        <p14:creationId xmlns:p14="http://schemas.microsoft.com/office/powerpoint/2010/main" val="141363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78466"/>
          </a:xfrm>
        </p:spPr>
        <p:txBody>
          <a:bodyPr>
            <a:normAutofit/>
          </a:bodyPr>
          <a:lstStyle/>
          <a:p>
            <a:r>
              <a:rPr lang="cs-CZ" dirty="0" smtClean="0"/>
              <a:t>Dohoda o provedení práce </a:t>
            </a:r>
            <a:br>
              <a:rPr lang="cs-CZ" dirty="0" smtClean="0"/>
            </a:br>
            <a:r>
              <a:rPr lang="cs-CZ" sz="2700" dirty="0" smtClean="0"/>
              <a:t>( povinnosti na začátku) 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 lnSpcReduction="10000"/>
          </a:bodyPr>
          <a:lstStyle/>
          <a:p>
            <a:pPr hangingPunct="0"/>
            <a:r>
              <a:rPr lang="cs-CZ" sz="3200" dirty="0" smtClean="0"/>
              <a:t>Limit: 300 hodin za rok </a:t>
            </a:r>
          </a:p>
          <a:p>
            <a:pPr hangingPunct="0"/>
            <a:r>
              <a:rPr lang="cs-CZ" sz="3200" dirty="0" smtClean="0"/>
              <a:t>Uzavřít písemně Dohodu o provedení práce před zahájením práce</a:t>
            </a:r>
          </a:p>
          <a:p>
            <a:pPr hangingPunct="0"/>
            <a:r>
              <a:rPr lang="cs-CZ" sz="3200" dirty="0" smtClean="0"/>
              <a:t>Na Finančním úřadu se přihlásit k zálohové dani nebo srážkové dani</a:t>
            </a:r>
          </a:p>
          <a:p>
            <a:pPr hangingPunct="0"/>
            <a:r>
              <a:rPr lang="cs-CZ" sz="3200" dirty="0" smtClean="0"/>
              <a:t>Při přijmu od 10 001,- Kč za měsíc – přihlásit sociální a zdravotní jako u smlouvy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01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78466"/>
          </a:xfrm>
        </p:spPr>
        <p:txBody>
          <a:bodyPr>
            <a:normAutofit/>
          </a:bodyPr>
          <a:lstStyle/>
          <a:p>
            <a:r>
              <a:rPr lang="cs-CZ" dirty="0"/>
              <a:t>Dohoda o provedení práce </a:t>
            </a:r>
            <a:br>
              <a:rPr lang="cs-CZ" dirty="0"/>
            </a:br>
            <a:r>
              <a:rPr lang="cs-CZ" sz="2700" dirty="0" smtClean="0"/>
              <a:t>( po skončení roku) 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 smtClean="0"/>
              <a:t>Dodat na finanční úřad </a:t>
            </a:r>
            <a:r>
              <a:rPr lang="cs-CZ" sz="3200" dirty="0"/>
              <a:t> </a:t>
            </a:r>
            <a:r>
              <a:rPr lang="cs-CZ" sz="3200" dirty="0" smtClean="0"/>
              <a:t>formulář Vyúčtování </a:t>
            </a:r>
            <a:r>
              <a:rPr lang="cs-CZ" sz="3200" dirty="0"/>
              <a:t>daně z příjmů ze závislé činnosti </a:t>
            </a:r>
            <a:r>
              <a:rPr lang="cs-CZ" sz="3200" dirty="0" smtClean="0"/>
              <a:t>do 1.března i když je nulové.</a:t>
            </a:r>
          </a:p>
          <a:p>
            <a:pPr hangingPunct="0"/>
            <a:r>
              <a:rPr lang="cs-CZ" sz="3200" dirty="0"/>
              <a:t>Dodat na finanční úřad  formulář Vyúčtování daně z příjmů </a:t>
            </a:r>
            <a:r>
              <a:rPr lang="cs-CZ" sz="3200" dirty="0" smtClean="0"/>
              <a:t>srážkové daně do 1.dubna i když je nulové.</a:t>
            </a:r>
            <a:endParaRPr lang="cs-CZ" sz="3200" dirty="0"/>
          </a:p>
          <a:p>
            <a:pPr marL="0" indent="0" hangingPunc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02872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78466"/>
          </a:xfrm>
        </p:spPr>
        <p:txBody>
          <a:bodyPr>
            <a:normAutofit/>
          </a:bodyPr>
          <a:lstStyle/>
          <a:p>
            <a:r>
              <a:rPr lang="cs-CZ" dirty="0" smtClean="0"/>
              <a:t>Dohoda o pracovní činnosti</a:t>
            </a:r>
            <a:br>
              <a:rPr lang="cs-CZ" dirty="0" smtClean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 smtClean="0"/>
              <a:t>Limity : maximální pracovní rozsah je poloviční měsíční pracovní úvazek </a:t>
            </a:r>
          </a:p>
          <a:p>
            <a:pPr hangingPunct="0"/>
            <a:r>
              <a:rPr lang="cs-CZ" sz="3200" dirty="0" smtClean="0"/>
              <a:t>Podobné povinnosti jako u pracovní smlouvy </a:t>
            </a:r>
          </a:p>
          <a:p>
            <a:pPr hangingPunct="0"/>
            <a:r>
              <a:rPr lang="cs-CZ" sz="3200" dirty="0" smtClean="0"/>
              <a:t>Do výdělku 2999,-Kč/měsíc se nehradí zdravotní a sociální pojištění </a:t>
            </a:r>
          </a:p>
        </p:txBody>
      </p:sp>
    </p:spTree>
    <p:extLst>
      <p:ext uri="{BB962C8B-B14F-4D97-AF65-F5344CB8AC3E}">
        <p14:creationId xmlns:p14="http://schemas.microsoft.com/office/powerpoint/2010/main" val="367117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  <a:noFill/>
        </p:spPr>
        <p:txBody>
          <a:bodyPr>
            <a:normAutofit/>
          </a:bodyPr>
          <a:lstStyle/>
          <a:p>
            <a:r>
              <a:rPr lang="cs-CZ" sz="4400" b="1" dirty="0" smtClean="0"/>
              <a:t>Dotace 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 smtClean="0"/>
              <a:t>Dotace v rámci SH CMS</a:t>
            </a:r>
          </a:p>
          <a:p>
            <a:pPr lvl="1" hangingPunct="0"/>
            <a:r>
              <a:rPr lang="cs-CZ" sz="2800" dirty="0" smtClean="0"/>
              <a:t>Dotace MŠMT – mládež – samostatně probráno</a:t>
            </a:r>
          </a:p>
          <a:p>
            <a:pPr lvl="1" hangingPunct="0"/>
            <a:r>
              <a:rPr lang="cs-CZ" sz="2800" dirty="0" smtClean="0"/>
              <a:t>Dotace MŠMT – sport</a:t>
            </a:r>
          </a:p>
          <a:p>
            <a:pPr lvl="1" hangingPunct="0"/>
            <a:r>
              <a:rPr lang="cs-CZ" sz="2800" dirty="0" smtClean="0"/>
              <a:t>Dotace MV - provoz </a:t>
            </a:r>
          </a:p>
          <a:p>
            <a:pPr hangingPunct="0"/>
            <a:r>
              <a:rPr lang="cs-CZ" sz="3200" dirty="0" smtClean="0"/>
              <a:t>Dotace od územně samosprávních celků </a:t>
            </a:r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87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>
            <a:normAutofit/>
          </a:bodyPr>
          <a:lstStyle/>
          <a:p>
            <a:pPr lvl="1" algn="ctr" hangingPunct="0"/>
            <a:r>
              <a:rPr lang="cs-CZ" sz="4000" dirty="0">
                <a:latin typeface="+mj-lt"/>
              </a:rPr>
              <a:t>Dotace MŠMT – sport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 smtClean="0"/>
              <a:t>V roce 2019 veškeré sportovní akce jako jsou :</a:t>
            </a:r>
          </a:p>
          <a:p>
            <a:pPr lvl="1" hangingPunct="0"/>
            <a:r>
              <a:rPr lang="cs-CZ" sz="2800" dirty="0" smtClean="0"/>
              <a:t> okresní a krajská kola Plamen , dorost</a:t>
            </a:r>
          </a:p>
          <a:p>
            <a:pPr lvl="1" hangingPunct="0"/>
            <a:r>
              <a:rPr lang="cs-CZ" sz="2800" dirty="0"/>
              <a:t>okresní a krajská kola </a:t>
            </a:r>
            <a:r>
              <a:rPr lang="cs-CZ" sz="2800" dirty="0" smtClean="0"/>
              <a:t>PS</a:t>
            </a:r>
            <a:endParaRPr lang="cs-CZ" sz="2800" dirty="0"/>
          </a:p>
          <a:p>
            <a:pPr lvl="1" hangingPunct="0"/>
            <a:r>
              <a:rPr lang="cs-CZ" sz="2800" dirty="0" smtClean="0"/>
              <a:t>Významné sportovní soutěže </a:t>
            </a:r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891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>
            <a:normAutofit/>
          </a:bodyPr>
          <a:lstStyle/>
          <a:p>
            <a:pPr lvl="1" algn="l" hangingPunct="0"/>
            <a:r>
              <a:rPr lang="cs-CZ" sz="4000" dirty="0" smtClean="0"/>
              <a:t>       Podmínky </a:t>
            </a:r>
            <a:r>
              <a:rPr lang="cs-CZ" sz="4000" dirty="0"/>
              <a:t>čerpání</a:t>
            </a:r>
            <a:r>
              <a:rPr lang="cs-CZ" sz="4000" dirty="0" smtClean="0"/>
              <a:t>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4494198"/>
          </a:xfrm>
        </p:spPr>
        <p:txBody>
          <a:bodyPr>
            <a:normAutofit fontScale="77500" lnSpcReduction="20000"/>
          </a:bodyPr>
          <a:lstStyle/>
          <a:p>
            <a:pPr lvl="1" hangingPunct="0"/>
            <a:r>
              <a:rPr lang="cs-CZ" sz="2800" dirty="0" smtClean="0"/>
              <a:t>Ke každé dotaci budou vytvořeny samostatné podmínky čerpání, účtování, označování dokladů    </a:t>
            </a:r>
          </a:p>
          <a:p>
            <a:pPr lvl="1" hangingPunct="0"/>
            <a:r>
              <a:rPr lang="cs-CZ" sz="2800" dirty="0" smtClean="0"/>
              <a:t>Na OSH , KSH bude vystavena Dohoda a rozpis dotace .</a:t>
            </a:r>
          </a:p>
          <a:p>
            <a:pPr lvl="1" hangingPunct="0"/>
            <a:r>
              <a:rPr lang="cs-CZ" sz="2800" dirty="0" smtClean="0"/>
              <a:t>Vyúčtování bude prováděno formou vyúčtování jejíž součástí bude vyúčtovací tabulka,  prvotní doklady hrazené z dotace ( ještě bude upřesněno – musí být označeny číslem rozhodnutí a uvedena částka hrazená z dotace), výsledkové listiny</a:t>
            </a:r>
            <a:r>
              <a:rPr lang="cs-CZ" sz="2800" b="1" dirty="0" smtClean="0"/>
              <a:t>. Počty družstev </a:t>
            </a:r>
            <a:r>
              <a:rPr lang="cs-CZ" sz="2800" dirty="0" smtClean="0"/>
              <a:t>se musí shodovat ve všech výkazech ( vyúčtování, výsledková listina, roční hlášení, ….).  -  pozn. jaký  počet družstev se má uvádět - podrobněji vysvětlit </a:t>
            </a:r>
          </a:p>
          <a:p>
            <a:pPr lvl="1" hangingPunct="0"/>
            <a:r>
              <a:rPr lang="cs-CZ" sz="2800" dirty="0" smtClean="0"/>
              <a:t>Nejsou stanoveny minimální vlastní zdroje a dotaci lze čerpat bez dokládání vlastních zdrojů </a:t>
            </a:r>
          </a:p>
          <a:p>
            <a:pPr lvl="1" hangingPunct="0"/>
            <a:r>
              <a:rPr lang="cs-CZ" sz="2800" dirty="0" smtClean="0"/>
              <a:t>Na materiálech vydávaných k soutěži musí </a:t>
            </a:r>
            <a:r>
              <a:rPr lang="cs-CZ" sz="2800" smtClean="0"/>
              <a:t>být </a:t>
            </a:r>
            <a:r>
              <a:rPr lang="cs-CZ" sz="2800" smtClean="0"/>
              <a:t>uvedeno:  </a:t>
            </a:r>
            <a:r>
              <a:rPr lang="cs-CZ" sz="2800" smtClean="0"/>
              <a:t>„ </a:t>
            </a:r>
            <a:r>
              <a:rPr lang="cs-CZ" sz="2800" smtClean="0"/>
              <a:t>Akci </a:t>
            </a:r>
            <a:r>
              <a:rPr lang="cs-CZ" sz="2800" dirty="0" smtClean="0"/>
              <a:t>finančně podpořilo MŠMT“.  </a:t>
            </a:r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48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>
            <a:normAutofit/>
          </a:bodyPr>
          <a:lstStyle/>
          <a:p>
            <a:pPr lvl="1" algn="ctr" hangingPunct="0"/>
            <a:r>
              <a:rPr lang="cs-CZ" sz="4000" dirty="0"/>
              <a:t>Dotace </a:t>
            </a:r>
            <a:r>
              <a:rPr lang="cs-CZ" sz="4000" dirty="0" smtClean="0"/>
              <a:t>MV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 smtClean="0"/>
              <a:t>V roce 2019 se z dotace MV hradí :</a:t>
            </a:r>
          </a:p>
          <a:p>
            <a:pPr lvl="1" hangingPunct="0"/>
            <a:r>
              <a:rPr lang="cs-CZ" sz="2800" dirty="0" smtClean="0"/>
              <a:t>provozní náklady spojené s jednáním odborných rad – represe, prevence , ochrany obyvatelstva, velitelů  a  s činností orgánů OSH/KSH   </a:t>
            </a:r>
          </a:p>
          <a:p>
            <a:pPr lvl="1" hangingPunct="0"/>
            <a:r>
              <a:rPr lang="cs-CZ" sz="2800" dirty="0" smtClean="0"/>
              <a:t>Soutěže  TFA – mládež , dospělí </a:t>
            </a:r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39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>
            <a:normAutofit/>
          </a:bodyPr>
          <a:lstStyle/>
          <a:p>
            <a:pPr algn="l" hangingPunct="0"/>
            <a:r>
              <a:rPr lang="cs-CZ" sz="3200" dirty="0" smtClean="0"/>
              <a:t>      </a:t>
            </a:r>
            <a:r>
              <a:rPr lang="cs-CZ" dirty="0" smtClean="0"/>
              <a:t>Podmínky </a:t>
            </a:r>
            <a:r>
              <a:rPr lang="cs-CZ" dirty="0"/>
              <a:t>čerpání: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lvl="1" hangingPunct="0"/>
            <a:r>
              <a:rPr lang="cs-CZ" sz="2800" dirty="0" smtClean="0"/>
              <a:t>K dotaci budou vytvořeny samostatné podmínky čerpání, účtování, označování dokladů    </a:t>
            </a:r>
          </a:p>
          <a:p>
            <a:pPr lvl="1" hangingPunct="0"/>
            <a:r>
              <a:rPr lang="cs-CZ" sz="2800" dirty="0" smtClean="0"/>
              <a:t>Na OSH , KSH bude vystavena Dohoda a rozpis dotace </a:t>
            </a:r>
          </a:p>
          <a:p>
            <a:pPr lvl="1" hangingPunct="0"/>
            <a:r>
              <a:rPr lang="cs-CZ" sz="2800" dirty="0" smtClean="0"/>
              <a:t>Vyúčtování bude prováděno formou vyúčtovací tabulky, s přílohou kopie prvotních dokladů a výsledkové listiny.   </a:t>
            </a:r>
          </a:p>
          <a:p>
            <a:pPr lvl="1" hangingPunct="0"/>
            <a:r>
              <a:rPr lang="cs-CZ" sz="2800" dirty="0" smtClean="0"/>
              <a:t>Vlastní zdroje jsou stanoveny v minimální výši 30% celkových nákladů.  </a:t>
            </a:r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70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>
            <a:noAutofit/>
          </a:bodyPr>
          <a:lstStyle/>
          <a:p>
            <a:pPr lvl="1" algn="ctr" hangingPunct="0"/>
            <a:r>
              <a:rPr lang="cs-CZ" sz="4000" dirty="0"/>
              <a:t>Dotace z územně </a:t>
            </a:r>
            <a:r>
              <a:rPr lang="cs-CZ" sz="4000" dirty="0" smtClean="0"/>
              <a:t>samosprávních </a:t>
            </a:r>
            <a:r>
              <a:rPr lang="cs-CZ" sz="4000" dirty="0"/>
              <a:t>celků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( </a:t>
            </a:r>
            <a:r>
              <a:rPr lang="cs-CZ" sz="4000" dirty="0"/>
              <a:t>Kraj, obec , </a:t>
            </a:r>
            <a:r>
              <a:rPr lang="cs-CZ" sz="4000" dirty="0" smtClean="0"/>
              <a:t>……)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 smtClean="0"/>
              <a:t>Dané dotace se řídí vždy podmínkami uvedenými ve smlouvě nebo v rozhodnutí. V rámci účetnictví se používají na to samostatně vytvořené účty.  </a:t>
            </a:r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11200"/>
          </a:xfrm>
        </p:spPr>
        <p:txBody>
          <a:bodyPr>
            <a:noAutofit/>
          </a:bodyPr>
          <a:lstStyle/>
          <a:p>
            <a:r>
              <a:rPr lang="cs-CZ" sz="4800" b="1" dirty="0"/>
              <a:t>I. Základní </a:t>
            </a:r>
            <a:r>
              <a:rPr lang="cs-CZ" sz="4800" b="1" dirty="0" smtClean="0"/>
              <a:t>oblasti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08667" y="2019299"/>
            <a:ext cx="9894357" cy="3975101"/>
          </a:xfrm>
        </p:spPr>
        <p:txBody>
          <a:bodyPr>
            <a:normAutofit fontScale="47500" lnSpcReduction="2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7000" dirty="0" smtClean="0"/>
              <a:t> Účetnictví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7000" dirty="0" smtClean="0"/>
              <a:t>Mzdy</a:t>
            </a:r>
            <a:endParaRPr lang="cs-CZ" sz="70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7000" dirty="0"/>
              <a:t>Dotace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7000" dirty="0"/>
              <a:t>Rozpočet ( hospodářský plán )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cs-CZ" sz="7000" dirty="0"/>
              <a:t> Cash </a:t>
            </a:r>
            <a:r>
              <a:rPr lang="cs-CZ" sz="7000" dirty="0" err="1"/>
              <a:t>Flow</a:t>
            </a:r>
            <a:r>
              <a:rPr lang="cs-CZ" sz="7000" dirty="0"/>
              <a:t> ( stav finančních  prostředků)</a:t>
            </a:r>
          </a:p>
          <a:p>
            <a:pPr lvl="6">
              <a:buFont typeface="Wingdings" panose="05000000000000000000" pitchFamily="2" charset="2"/>
              <a:buChar char="Ø"/>
            </a:pPr>
            <a:r>
              <a:rPr lang="cs-CZ" sz="7000" dirty="0"/>
              <a:t>Daně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66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  <a:noFill/>
        </p:spPr>
        <p:txBody>
          <a:bodyPr>
            <a:normAutofit/>
          </a:bodyPr>
          <a:lstStyle/>
          <a:p>
            <a:r>
              <a:rPr lang="cs-CZ" sz="4400" b="1" dirty="0" smtClean="0"/>
              <a:t>Rozpočet 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 fontScale="92500"/>
          </a:bodyPr>
          <a:lstStyle/>
          <a:p>
            <a:pPr hangingPunct="0"/>
            <a:r>
              <a:rPr lang="cs-CZ" sz="3200" dirty="0" smtClean="0"/>
              <a:t>Rozpočet je sestavován z pravidla na jeden rok. Jedná se o finanční plán stanovený na určité období. </a:t>
            </a:r>
          </a:p>
          <a:p>
            <a:pPr hangingPunct="0"/>
            <a:r>
              <a:rPr lang="cs-CZ" sz="3200" dirty="0" smtClean="0"/>
              <a:t>Komplexní rozpočet  X rozpočet jednotlivých akcí/činností </a:t>
            </a:r>
          </a:p>
          <a:p>
            <a:pPr hangingPunct="0"/>
            <a:r>
              <a:rPr lang="cs-CZ" sz="3200" dirty="0" smtClean="0"/>
              <a:t>Špatný rozpočet  X  žádný rozpočet</a:t>
            </a:r>
          </a:p>
          <a:p>
            <a:pPr hangingPunct="0"/>
            <a:r>
              <a:rPr lang="cs-CZ" sz="3200" dirty="0" smtClean="0"/>
              <a:t>Schvalování rozpočtu , úprava rozpočtu </a:t>
            </a:r>
          </a:p>
          <a:p>
            <a:pPr hangingPunct="0"/>
            <a:r>
              <a:rPr lang="cs-CZ" sz="3200" dirty="0" smtClean="0"/>
              <a:t>Plnění rozpočtu </a:t>
            </a:r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46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  <a:noFill/>
        </p:spPr>
        <p:txBody>
          <a:bodyPr>
            <a:normAutofit/>
          </a:bodyPr>
          <a:lstStyle/>
          <a:p>
            <a:r>
              <a:rPr lang="cs-CZ" sz="4400" b="1" dirty="0" smtClean="0"/>
              <a:t>Cash </a:t>
            </a:r>
            <a:r>
              <a:rPr lang="cs-CZ" sz="4400" b="1" dirty="0" err="1" smtClean="0"/>
              <a:t>Flow</a:t>
            </a:r>
            <a:r>
              <a:rPr lang="cs-CZ" sz="4400" b="1" dirty="0" smtClean="0"/>
              <a:t> ( stav finančních  prostředků)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 smtClean="0"/>
              <a:t>Cash </a:t>
            </a:r>
            <a:r>
              <a:rPr lang="cs-CZ" sz="3200" dirty="0" err="1" smtClean="0"/>
              <a:t>flow</a:t>
            </a:r>
            <a:r>
              <a:rPr lang="cs-CZ" sz="3200" dirty="0" smtClean="0"/>
              <a:t> – plán z hlediska časového sledování výdajů a příjmů  </a:t>
            </a:r>
          </a:p>
          <a:p>
            <a:pPr hangingPunct="0"/>
            <a:r>
              <a:rPr lang="cs-CZ" sz="3200" dirty="0" smtClean="0"/>
              <a:t>Finanční rezerva  X </a:t>
            </a:r>
            <a:r>
              <a:rPr lang="cs-CZ" sz="3200" dirty="0"/>
              <a:t> </a:t>
            </a:r>
            <a:r>
              <a:rPr lang="cs-CZ" sz="3200" dirty="0" smtClean="0"/>
              <a:t>pracování bez rezervy</a:t>
            </a:r>
          </a:p>
          <a:p>
            <a:pPr hangingPunct="0"/>
            <a:r>
              <a:rPr lang="cs-CZ" sz="3200" dirty="0" smtClean="0"/>
              <a:t>Mít vždy finanční plán</a:t>
            </a:r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09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Daňové předpisy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1677" y="2438399"/>
            <a:ext cx="10220323" cy="3124201"/>
          </a:xfrm>
        </p:spPr>
        <p:txBody>
          <a:bodyPr>
            <a:normAutofit/>
          </a:bodyPr>
          <a:lstStyle/>
          <a:p>
            <a:r>
              <a:rPr lang="cs-CZ" sz="3200" dirty="0"/>
              <a:t>586/1992 Sb</a:t>
            </a:r>
            <a:r>
              <a:rPr lang="cs-CZ" sz="3200" dirty="0" smtClean="0"/>
              <a:t>. Zákon </a:t>
            </a:r>
            <a:r>
              <a:rPr lang="cs-CZ" sz="3200" dirty="0"/>
              <a:t>o daních z </a:t>
            </a:r>
            <a:r>
              <a:rPr lang="cs-CZ" sz="3200" dirty="0" smtClean="0"/>
              <a:t>příjmů</a:t>
            </a:r>
            <a:endParaRPr lang="cs-CZ" sz="3200" dirty="0"/>
          </a:p>
          <a:p>
            <a:r>
              <a:rPr lang="pl-PL" sz="3200" dirty="0"/>
              <a:t>16/1993 </a:t>
            </a:r>
            <a:r>
              <a:rPr lang="pl-PL" sz="3200" dirty="0" smtClean="0"/>
              <a:t>Sb.Zákon o </a:t>
            </a:r>
            <a:r>
              <a:rPr lang="pl-PL" sz="3200" dirty="0"/>
              <a:t>dani </a:t>
            </a:r>
            <a:r>
              <a:rPr lang="pl-PL" sz="3200" dirty="0" smtClean="0"/>
              <a:t>silniční</a:t>
            </a:r>
          </a:p>
          <a:p>
            <a:r>
              <a:rPr lang="cs-CZ" sz="3200" dirty="0"/>
              <a:t>340/2013 Sb</a:t>
            </a:r>
            <a:r>
              <a:rPr lang="cs-CZ" sz="3200" dirty="0" smtClean="0"/>
              <a:t>. Zákonné opatření senátu o </a:t>
            </a:r>
            <a:r>
              <a:rPr lang="cs-CZ" sz="3200" dirty="0"/>
              <a:t>dani z nabytí nemovitých </a:t>
            </a:r>
            <a:r>
              <a:rPr lang="cs-CZ" sz="3200" dirty="0" smtClean="0"/>
              <a:t>věcí</a:t>
            </a:r>
          </a:p>
          <a:p>
            <a:r>
              <a:rPr lang="cs-CZ" sz="3200" dirty="0" smtClean="0"/>
              <a:t>38/1992 </a:t>
            </a:r>
            <a:r>
              <a:rPr lang="cs-CZ" sz="3200" dirty="0"/>
              <a:t>Sb</a:t>
            </a:r>
            <a:r>
              <a:rPr lang="cs-CZ" sz="3200" dirty="0" smtClean="0"/>
              <a:t>. Zákon </a:t>
            </a:r>
            <a:r>
              <a:rPr lang="cs-CZ" sz="3200" dirty="0"/>
              <a:t>o dani z nemovitých věcí</a:t>
            </a:r>
          </a:p>
        </p:txBody>
      </p:sp>
    </p:spTree>
    <p:extLst>
      <p:ext uri="{BB962C8B-B14F-4D97-AF65-F5344CB8AC3E}">
        <p14:creationId xmlns:p14="http://schemas.microsoft.com/office/powerpoint/2010/main" val="89122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cs-CZ" dirty="0" smtClean="0"/>
              <a:t>Zákon o daních z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cs-CZ" sz="2800" b="1" dirty="0"/>
              <a:t>Předmětem daně jsou vždy </a:t>
            </a:r>
            <a:r>
              <a:rPr lang="cs-CZ" sz="2800" b="1" dirty="0" smtClean="0"/>
              <a:t>:</a:t>
            </a:r>
          </a:p>
          <a:p>
            <a:pPr marL="0" indent="0" hangingPunct="0">
              <a:buNone/>
            </a:pPr>
            <a:endParaRPr lang="cs-CZ" sz="2800" dirty="0"/>
          </a:p>
          <a:p>
            <a:pPr lvl="0" hangingPunct="0"/>
            <a:r>
              <a:rPr lang="cs-CZ" sz="2800" dirty="0"/>
              <a:t>příjmy z reklam a příjmy z nájemného,</a:t>
            </a:r>
          </a:p>
          <a:p>
            <a:pPr lvl="0" hangingPunct="0"/>
            <a:r>
              <a:rPr lang="cs-CZ" sz="2800" dirty="0"/>
              <a:t>příjmy z podnikatelské činnosti, </a:t>
            </a:r>
          </a:p>
          <a:p>
            <a:pPr lvl="0" hangingPunct="0"/>
            <a:r>
              <a:rPr lang="cs-CZ" sz="2800" dirty="0"/>
              <a:t>příjmy z činností  (i dílčích činností) vyplývající z poslání SDH, pokud je na nich dosahován zisk, tj. příjmy jsou vyšší než s nimi související výdaje.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495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304801"/>
            <a:ext cx="10018713" cy="5977466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cs-CZ" sz="2800" b="1" dirty="0"/>
              <a:t>Předmětem daně nejsou příjmy:</a:t>
            </a:r>
            <a:r>
              <a:rPr lang="cs-CZ" sz="2800" dirty="0"/>
              <a:t>		</a:t>
            </a:r>
            <a:endParaRPr lang="cs-CZ" sz="2800" dirty="0" smtClean="0"/>
          </a:p>
          <a:p>
            <a:pPr marL="0" indent="0" hangingPunct="0">
              <a:buNone/>
            </a:pPr>
            <a:endParaRPr lang="cs-CZ" sz="2800" dirty="0"/>
          </a:p>
          <a:p>
            <a:pPr lvl="0" hangingPunct="0"/>
            <a:r>
              <a:rPr lang="cs-CZ" sz="2800" dirty="0"/>
              <a:t>z činností vyplývajících z poslání organizace tzv. hlavní činnosti , </a:t>
            </a:r>
            <a:endParaRPr lang="cs-CZ" sz="2800" dirty="0" smtClean="0"/>
          </a:p>
          <a:p>
            <a:pPr lvl="0" hangingPunct="0"/>
            <a:r>
              <a:rPr lang="cs-CZ" sz="2800" dirty="0" smtClean="0"/>
              <a:t>z </a:t>
            </a:r>
            <a:r>
              <a:rPr lang="cs-CZ" sz="2800" dirty="0"/>
              <a:t>dotací a jiných forem státní podpory a podpory z rozpočtu obcí a krajů  </a:t>
            </a:r>
            <a:r>
              <a:rPr lang="cs-CZ" sz="2800" dirty="0" smtClean="0"/>
              <a:t>(</a:t>
            </a:r>
          </a:p>
          <a:p>
            <a:pPr lvl="0" hangingPunct="0"/>
            <a:r>
              <a:rPr lang="cs-CZ" sz="2800" dirty="0" smtClean="0"/>
              <a:t>z</a:t>
            </a:r>
            <a:r>
              <a:rPr lang="cs-CZ" sz="2800" dirty="0"/>
              <a:t> příjmů, které již byly zdaněny u zdroje (např. </a:t>
            </a:r>
            <a:r>
              <a:rPr lang="cs-CZ" sz="2800" dirty="0" smtClean="0"/>
              <a:t>dividendy, úroky)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2849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304801"/>
            <a:ext cx="10018713" cy="5977466"/>
          </a:xfrm>
        </p:spPr>
        <p:txBody>
          <a:bodyPr>
            <a:noAutofit/>
          </a:bodyPr>
          <a:lstStyle/>
          <a:p>
            <a:r>
              <a:rPr lang="cs-CZ" sz="2800" dirty="0"/>
              <a:t>Předmětem daně jsou i</a:t>
            </a:r>
            <a:r>
              <a:rPr lang="cs-CZ" sz="2800" b="1" dirty="0"/>
              <a:t> příjmy z členských příspěvků, </a:t>
            </a:r>
            <a:r>
              <a:rPr lang="cs-CZ" sz="2800" dirty="0"/>
              <a:t>ale pokud jsou vybírány v souladu se Stanovami SHČMS,</a:t>
            </a:r>
            <a:r>
              <a:rPr lang="cs-CZ" sz="2800" b="1" dirty="0"/>
              <a:t> jsou od daně osvobozeny. </a:t>
            </a:r>
            <a:endParaRPr lang="cs-CZ" sz="2800" b="1" dirty="0" smtClean="0"/>
          </a:p>
          <a:p>
            <a:pPr marL="0" indent="0">
              <a:buNone/>
            </a:pPr>
            <a:endParaRPr lang="cs-CZ" sz="2800" b="1" dirty="0"/>
          </a:p>
          <a:p>
            <a:r>
              <a:rPr lang="cs-CZ" sz="2800" b="1" dirty="0" smtClean="0"/>
              <a:t>Od </a:t>
            </a:r>
            <a:r>
              <a:rPr lang="cs-CZ" sz="2800" b="1" dirty="0"/>
              <a:t>daně z příjmu jsou osvobozeny dary </a:t>
            </a:r>
            <a:r>
              <a:rPr lang="cs-CZ" sz="2800" dirty="0"/>
              <a:t>přijaté </a:t>
            </a:r>
            <a:r>
              <a:rPr lang="cs-CZ" sz="2800" dirty="0" smtClean="0"/>
              <a:t>OSH/KSH </a:t>
            </a:r>
            <a:r>
              <a:rPr lang="cs-CZ" sz="2800" dirty="0"/>
              <a:t>pro účely požární </a:t>
            </a:r>
            <a:r>
              <a:rPr lang="cs-CZ" sz="2800" dirty="0" smtClean="0"/>
              <a:t>ochrany, na sport, na mládež a činnosti definované v zákoně o daních z </a:t>
            </a:r>
            <a:r>
              <a:rPr lang="cs-CZ" sz="2800" dirty="0" err="1" smtClean="0"/>
              <a:t>přijmů</a:t>
            </a:r>
            <a:r>
              <a:rPr lang="cs-CZ" sz="2800" dirty="0" smtClean="0"/>
              <a:t> v §20 odstavec 8).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3476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304801"/>
            <a:ext cx="10018713" cy="5977466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cs-CZ" sz="2800" b="1" dirty="0"/>
              <a:t>Úlevy na dani z příjmů</a:t>
            </a:r>
            <a:r>
              <a:rPr lang="cs-CZ" sz="2800" b="1" dirty="0" smtClean="0"/>
              <a:t>:</a:t>
            </a:r>
          </a:p>
          <a:p>
            <a:pPr marL="0" indent="0" hangingPunct="0">
              <a:buNone/>
            </a:pPr>
            <a:endParaRPr lang="cs-CZ" sz="2800" dirty="0"/>
          </a:p>
          <a:p>
            <a:pPr hangingPunct="0"/>
            <a:r>
              <a:rPr lang="cs-CZ" sz="2800" dirty="0" smtClean="0"/>
              <a:t>SDH mohou snížit </a:t>
            </a:r>
            <a:r>
              <a:rPr lang="cs-CZ" sz="2800" dirty="0"/>
              <a:t>základ daně </a:t>
            </a:r>
            <a:r>
              <a:rPr lang="cs-CZ" sz="2800" dirty="0" smtClean="0"/>
              <a:t>až </a:t>
            </a:r>
            <a:r>
              <a:rPr lang="cs-CZ" sz="2800" dirty="0"/>
              <a:t>o 30%, maximálně však o 1 mil. </a:t>
            </a:r>
            <a:r>
              <a:rPr lang="cs-CZ" sz="2800" dirty="0" smtClean="0"/>
              <a:t>Kč. V </a:t>
            </a:r>
            <a:r>
              <a:rPr lang="cs-CZ" sz="2800" dirty="0"/>
              <a:t>případě, že 30% snížení činí méně než  300 000,- Kč, lze odečíst částku ve výši 300 000,- Kč, maximálně však do výše základu daně“.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9915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541867"/>
            <a:ext cx="10018713" cy="5621866"/>
          </a:xfrm>
        </p:spPr>
        <p:txBody>
          <a:bodyPr>
            <a:normAutofit/>
          </a:bodyPr>
          <a:lstStyle/>
          <a:p>
            <a:pPr algn="just" hangingPunct="0"/>
            <a:r>
              <a:rPr lang="cs-CZ" sz="3200" dirty="0" smtClean="0"/>
              <a:t>Podrobnější pravidla pro  OSH, KSH </a:t>
            </a:r>
            <a:r>
              <a:rPr lang="cs-CZ" sz="3200" dirty="0"/>
              <a:t>se </a:t>
            </a:r>
            <a:r>
              <a:rPr lang="cs-CZ" sz="3200" dirty="0" smtClean="0"/>
              <a:t>určují  </a:t>
            </a:r>
            <a:r>
              <a:rPr lang="cs-CZ" sz="3200" dirty="0"/>
              <a:t>vnitřními právními předpisy, z nichž základními dokumenty jsou Stanovy a Organizační řád SH </a:t>
            </a:r>
            <a:r>
              <a:rPr lang="cs-CZ" sz="3200" dirty="0" smtClean="0"/>
              <a:t>ČMS, které jsou k</a:t>
            </a:r>
            <a:r>
              <a:rPr lang="cs-CZ" sz="3200" dirty="0"/>
              <a:t> dispozici na oficiálních internetových stránkách SH ČMS </a:t>
            </a:r>
            <a:r>
              <a:rPr lang="cs-CZ" sz="3200" b="1" u="sng" dirty="0" smtClean="0">
                <a:hlinkClick r:id="rId2"/>
              </a:rPr>
              <a:t>www.dh.cz</a:t>
            </a:r>
            <a:r>
              <a:rPr lang="cs-CZ" sz="3200" dirty="0" smtClean="0"/>
              <a:t>. </a:t>
            </a:r>
            <a:r>
              <a:rPr lang="cs-CZ" sz="3200" dirty="0"/>
              <a:t>Stanovy jsou uloženy ve sbírce listin  spolkového rejstříku.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3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5807" y="372535"/>
            <a:ext cx="10018713" cy="5977466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cs-CZ" sz="2800" b="1" dirty="0" smtClean="0"/>
              <a:t>Závěrem:</a:t>
            </a:r>
          </a:p>
          <a:p>
            <a:pPr marL="0" indent="0" hangingPunct="0">
              <a:buNone/>
            </a:pPr>
            <a:r>
              <a:rPr lang="cs-CZ" sz="2800" b="1" dirty="0" smtClean="0"/>
              <a:t>Vždy si uvědomte, že cokoliv tvoříte , sestavujete , připravujete musíte prvotně chápat vy. </a:t>
            </a:r>
          </a:p>
          <a:p>
            <a:pPr marL="0" indent="0" hangingPunct="0">
              <a:buNone/>
            </a:pPr>
            <a:endParaRPr lang="cs-CZ" sz="2800" b="1" dirty="0" smtClean="0"/>
          </a:p>
          <a:p>
            <a:pPr marL="0" indent="0" hangingPunct="0">
              <a:buNone/>
            </a:pPr>
            <a:r>
              <a:rPr lang="cs-CZ" sz="2800" b="1" dirty="0" smtClean="0"/>
              <a:t>	Jestliže </a:t>
            </a:r>
            <a:r>
              <a:rPr lang="cs-CZ" sz="2800" b="1" dirty="0"/>
              <a:t>jde vše podle plánu, stala se někde chyba.</a:t>
            </a:r>
          </a:p>
          <a:p>
            <a:pPr marL="0" indent="0" hangingPunct="0">
              <a:buNone/>
            </a:pPr>
            <a:endParaRPr lang="cs-CZ" sz="2800" b="1" dirty="0" smtClean="0"/>
          </a:p>
          <a:p>
            <a:pPr marL="0" indent="0" hangingPunct="0">
              <a:buNone/>
            </a:pPr>
            <a:endParaRPr lang="cs-CZ" sz="2800" b="1" dirty="0"/>
          </a:p>
          <a:p>
            <a:pPr marL="0" indent="0" hangingPunct="0">
              <a:buNone/>
            </a:pPr>
            <a:r>
              <a:rPr lang="cs-CZ" sz="2800" b="1" dirty="0" smtClean="0"/>
              <a:t>							Děkuji za pozornost </a:t>
            </a:r>
          </a:p>
          <a:p>
            <a:pPr marL="0" indent="0" hangingPunc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5018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56733"/>
          </a:xfrm>
        </p:spPr>
        <p:txBody>
          <a:bodyPr>
            <a:normAutofit/>
          </a:bodyPr>
          <a:lstStyle/>
          <a:p>
            <a:r>
              <a:rPr lang="cs-CZ" sz="4400" b="1" dirty="0"/>
              <a:t>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4668" y="2048933"/>
            <a:ext cx="10600266" cy="3911600"/>
          </a:xfrm>
        </p:spPr>
        <p:txBody>
          <a:bodyPr>
            <a:normAutofit/>
          </a:bodyPr>
          <a:lstStyle/>
          <a:p>
            <a:r>
              <a:rPr lang="pl-PL" sz="2800" dirty="0"/>
              <a:t>563/1991 Sb.  Zákon o účetnictví</a:t>
            </a:r>
          </a:p>
          <a:p>
            <a:r>
              <a:rPr lang="cs-CZ" sz="2800" dirty="0"/>
              <a:t>504/2002 </a:t>
            </a:r>
            <a:r>
              <a:rPr lang="cs-CZ" sz="2800" dirty="0" err="1"/>
              <a:t>Sb.Vyhláška</a:t>
            </a:r>
            <a:r>
              <a:rPr lang="cs-CZ" sz="2800" dirty="0"/>
              <a:t> ministerstva financí, kterou se provádějí některá ustanovení zákona č. 563/1991 Sb., o účetnictví, pro účetní jednotky, u kterých hlavním předmětem činnosti není podnikání, pokud účtují v soustavě podvojného účetnictví</a:t>
            </a:r>
          </a:p>
          <a:p>
            <a:r>
              <a:rPr lang="cs-CZ" sz="2800" dirty="0"/>
              <a:t>66/2004 Fin. zprav. ČESKÉ ÚČETNÍ STANDARDY, pro účetní jednotky, které účtují podle vyhlášky č. 504/2002 Sb., ve znění pozdějších předpisů </a:t>
            </a:r>
          </a:p>
        </p:txBody>
      </p:sp>
    </p:spTree>
    <p:extLst>
      <p:ext uri="{BB962C8B-B14F-4D97-AF65-F5344CB8AC3E}">
        <p14:creationId xmlns:p14="http://schemas.microsoft.com/office/powerpoint/2010/main" val="39815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8845" y="1545167"/>
            <a:ext cx="10018713" cy="838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Podvojné </a:t>
            </a:r>
            <a:r>
              <a:rPr lang="cs-CZ" sz="3200" dirty="0"/>
              <a:t>účetnictví  X </a:t>
            </a:r>
            <a:r>
              <a:rPr lang="cs-CZ" sz="3200" dirty="0" smtClean="0"/>
              <a:t>Jednoduché </a:t>
            </a:r>
            <a:r>
              <a:rPr lang="cs-CZ" sz="3200" dirty="0"/>
              <a:t>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 smtClean="0"/>
              <a:t> </a:t>
            </a:r>
            <a:r>
              <a:rPr lang="cs-CZ" sz="2800" dirty="0" smtClean="0"/>
              <a:t>OSH, KSH  - s ohledem na rozsah položek a šíři účetnictví vedou podvojné účetnictví </a:t>
            </a:r>
          </a:p>
          <a:p>
            <a:pPr hangingPunct="0"/>
            <a:r>
              <a:rPr lang="cs-CZ" sz="2800" dirty="0" smtClean="0"/>
              <a:t>SDH – většina vede jednoduché účetnictví </a:t>
            </a:r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52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313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922867"/>
            <a:ext cx="10018713" cy="4868334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endParaRPr lang="cs-CZ" dirty="0"/>
          </a:p>
          <a:p>
            <a:pPr hangingPunct="0"/>
            <a:r>
              <a:rPr lang="cs-CZ" sz="2800" dirty="0" smtClean="0"/>
              <a:t>Poslední novelizace k 1.1.2018 </a:t>
            </a:r>
            <a:endParaRPr lang="cs-CZ" sz="2800" dirty="0"/>
          </a:p>
          <a:p>
            <a:pPr lvl="0" hangingPunct="0"/>
            <a:r>
              <a:rPr lang="cs-CZ" sz="2800" dirty="0" smtClean="0"/>
              <a:t>OSH, KSH </a:t>
            </a:r>
            <a:r>
              <a:rPr lang="cs-CZ" sz="2800" dirty="0"/>
              <a:t>má povinnost vést </a:t>
            </a:r>
            <a:r>
              <a:rPr lang="cs-CZ" sz="2800" dirty="0" smtClean="0"/>
              <a:t>účetnictví ode dne založení do dne zrušení   </a:t>
            </a:r>
            <a:endParaRPr lang="cs-CZ" sz="2800" dirty="0"/>
          </a:p>
          <a:p>
            <a:pPr lvl="0" hangingPunct="0"/>
            <a:r>
              <a:rPr lang="cs-CZ" sz="2800" dirty="0" smtClean="0"/>
              <a:t>OSH, KSH  </a:t>
            </a:r>
            <a:r>
              <a:rPr lang="cs-CZ" sz="2800" dirty="0"/>
              <a:t>používá jako účetní období kalendářní rok</a:t>
            </a:r>
          </a:p>
          <a:p>
            <a:pPr lvl="0" hangingPunct="0"/>
            <a:r>
              <a:rPr lang="cs-CZ" sz="2800" dirty="0"/>
              <a:t>Účetnictví se vede </a:t>
            </a:r>
            <a:r>
              <a:rPr lang="cs-CZ" sz="2800" dirty="0" smtClean="0"/>
              <a:t>jako </a:t>
            </a:r>
            <a:r>
              <a:rPr lang="cs-CZ" sz="2800" dirty="0"/>
              <a:t>celek</a:t>
            </a:r>
          </a:p>
          <a:p>
            <a:pPr hangingPunct="0"/>
            <a:r>
              <a:rPr lang="cs-CZ" sz="2800" dirty="0"/>
              <a:t>Účetní jednotky jsou povinny vést účetnictví </a:t>
            </a:r>
            <a:r>
              <a:rPr lang="cs-CZ" sz="2800" b="1" dirty="0"/>
              <a:t>správné, úplné, průkazné, srozumitelné,  přehledné a způsobem zaručujícím trvalost účetních záznamů</a:t>
            </a:r>
            <a:r>
              <a:rPr lang="cs-CZ" sz="28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037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56733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Mzdy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79600"/>
            <a:ext cx="10600266" cy="4131733"/>
          </a:xfrm>
        </p:spPr>
        <p:txBody>
          <a:bodyPr>
            <a:normAutofit/>
          </a:bodyPr>
          <a:lstStyle/>
          <a:p>
            <a:r>
              <a:rPr lang="cs-CZ" sz="3200" dirty="0"/>
              <a:t>č. 262/2006 Sb., zákoník </a:t>
            </a:r>
            <a:r>
              <a:rPr lang="cs-CZ" sz="3200" dirty="0" smtClean="0"/>
              <a:t>práce</a:t>
            </a:r>
          </a:p>
          <a:p>
            <a:r>
              <a:rPr lang="cs-CZ" sz="3200" dirty="0"/>
              <a:t>zákonem č. 589/1992 Sb., o pojistném na sociální zabezpečení a příspěvku na státní politiku </a:t>
            </a:r>
            <a:r>
              <a:rPr lang="cs-CZ" sz="3200" dirty="0" smtClean="0"/>
              <a:t>zaměstnanosti</a:t>
            </a:r>
          </a:p>
          <a:p>
            <a:r>
              <a:rPr lang="cs-CZ" sz="3200" dirty="0"/>
              <a:t>zákonem č. 187/2006 Sb., o nemocenském pojištění </a:t>
            </a:r>
            <a:endParaRPr lang="cs-CZ" sz="3200" dirty="0" smtClean="0"/>
          </a:p>
          <a:p>
            <a:r>
              <a:rPr lang="cs-CZ" sz="3200" dirty="0"/>
              <a:t>zákon č. 155/1995 Sb., o důchodovém pojištění</a:t>
            </a:r>
            <a:r>
              <a:rPr lang="cs-CZ" sz="3200" dirty="0" smtClean="0"/>
              <a:t>,</a:t>
            </a:r>
          </a:p>
          <a:p>
            <a:r>
              <a:rPr lang="cs-CZ" sz="3200" dirty="0"/>
              <a:t>586/1992 Sb. Zákon o daních z </a:t>
            </a:r>
            <a:r>
              <a:rPr lang="cs-CZ" sz="3200" dirty="0" smtClean="0"/>
              <a:t>příjmů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554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>
            <a:normAutofit/>
          </a:bodyPr>
          <a:lstStyle/>
          <a:p>
            <a:r>
              <a:rPr lang="cs-CZ" dirty="0" smtClean="0"/>
              <a:t>Povinnosti spojené se zaměstnáváním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 smtClean="0"/>
              <a:t>Druh úvazku: </a:t>
            </a:r>
          </a:p>
          <a:p>
            <a:pPr lvl="1" hangingPunct="0"/>
            <a:r>
              <a:rPr lang="cs-CZ" sz="2800" dirty="0" smtClean="0"/>
              <a:t>Pracovní smlouva</a:t>
            </a:r>
          </a:p>
          <a:p>
            <a:pPr lvl="1" hangingPunct="0"/>
            <a:r>
              <a:rPr lang="cs-CZ" sz="2800" dirty="0" smtClean="0"/>
              <a:t>Dohoda o provedení práce</a:t>
            </a:r>
          </a:p>
          <a:p>
            <a:pPr lvl="1" hangingPunct="0"/>
            <a:r>
              <a:rPr lang="cs-CZ" sz="2800" dirty="0" smtClean="0"/>
              <a:t>Dohoda o pracovní činnosti </a:t>
            </a:r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48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78466"/>
          </a:xfrm>
        </p:spPr>
        <p:txBody>
          <a:bodyPr>
            <a:normAutofit/>
          </a:bodyPr>
          <a:lstStyle/>
          <a:p>
            <a:r>
              <a:rPr lang="cs-CZ" dirty="0" smtClean="0"/>
              <a:t>Pracovní smlouva </a:t>
            </a:r>
            <a:br>
              <a:rPr lang="cs-CZ" dirty="0" smtClean="0"/>
            </a:br>
            <a:r>
              <a:rPr lang="cs-CZ" sz="2700" dirty="0" smtClean="0"/>
              <a:t>( povinnosti na začátku) 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018713" cy="3826933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 smtClean="0"/>
              <a:t>Uzavřít pracovní smlouvu před zahájením práce</a:t>
            </a:r>
          </a:p>
          <a:p>
            <a:pPr hangingPunct="0"/>
            <a:r>
              <a:rPr lang="cs-CZ" sz="3200" dirty="0" smtClean="0"/>
              <a:t>Přihlásit se na Českou správu sociálního zabezpečení jako zaměstnavatel – do 8 dnů po nástupu pracovníka</a:t>
            </a:r>
          </a:p>
          <a:p>
            <a:pPr hangingPunct="0"/>
            <a:r>
              <a:rPr lang="cs-CZ" sz="3200" dirty="0" smtClean="0"/>
              <a:t> </a:t>
            </a:r>
            <a:r>
              <a:rPr lang="cs-CZ" sz="3200" dirty="0"/>
              <a:t>Přihlásit se na </a:t>
            </a:r>
            <a:r>
              <a:rPr lang="cs-CZ" sz="3200" dirty="0" smtClean="0"/>
              <a:t>příslušnou zdravotní pojišťovnu jako zaměstnavatel – </a:t>
            </a:r>
            <a:r>
              <a:rPr lang="cs-CZ" sz="3200" dirty="0"/>
              <a:t>do 8 dnů po nástupu </a:t>
            </a:r>
            <a:r>
              <a:rPr lang="cs-CZ" sz="3200" dirty="0" smtClean="0"/>
              <a:t>pracovníka</a:t>
            </a:r>
          </a:p>
          <a:p>
            <a:pPr hangingPunct="0"/>
            <a:r>
              <a:rPr lang="cs-CZ" sz="3200" dirty="0" smtClean="0"/>
              <a:t>Na Finančním úřadu se přihlásit k zálohové dani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4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>
            <a:normAutofit fontScale="90000"/>
          </a:bodyPr>
          <a:lstStyle/>
          <a:p>
            <a:r>
              <a:rPr lang="cs-CZ" dirty="0"/>
              <a:t>Pracovní smlouva </a:t>
            </a:r>
            <a:br>
              <a:rPr lang="cs-CZ" dirty="0"/>
            </a:br>
            <a:r>
              <a:rPr lang="cs-CZ" sz="2700" dirty="0"/>
              <a:t>( povinnosti </a:t>
            </a:r>
            <a:r>
              <a:rPr lang="cs-CZ" sz="2700" dirty="0" smtClean="0"/>
              <a:t>v průběhu roku) 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4267"/>
            <a:ext cx="10538357" cy="3826933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cs-CZ" sz="3200" dirty="0" smtClean="0"/>
              <a:t>Každý měsíc dát </a:t>
            </a:r>
            <a:r>
              <a:rPr lang="cs-CZ" sz="3200" b="1" dirty="0"/>
              <a:t>Přehled o výši </a:t>
            </a:r>
            <a:r>
              <a:rPr lang="cs-CZ" sz="3200" b="1" dirty="0" smtClean="0"/>
              <a:t>pojistného </a:t>
            </a:r>
            <a:r>
              <a:rPr lang="cs-CZ" sz="3200" dirty="0" smtClean="0"/>
              <a:t>na příslušnou správu sociálního zabezpečení </a:t>
            </a:r>
            <a:r>
              <a:rPr lang="cs-CZ" sz="3200" dirty="0"/>
              <a:t>do 20. kalendářního dne následujícího </a:t>
            </a:r>
            <a:r>
              <a:rPr lang="cs-CZ" sz="3200" dirty="0" smtClean="0"/>
              <a:t>měsíce a uhradit pojistné</a:t>
            </a:r>
          </a:p>
          <a:p>
            <a:pPr hangingPunct="0"/>
            <a:r>
              <a:rPr lang="cs-CZ" sz="3200" dirty="0"/>
              <a:t>Každý měsíc dát </a:t>
            </a:r>
            <a:r>
              <a:rPr lang="cs-CZ" sz="3200" b="1" dirty="0"/>
              <a:t>Přehled o výši pojistného </a:t>
            </a:r>
            <a:r>
              <a:rPr lang="cs-CZ" sz="3200" dirty="0"/>
              <a:t>na příslušnou </a:t>
            </a:r>
            <a:r>
              <a:rPr lang="cs-CZ" sz="3200" dirty="0" smtClean="0"/>
              <a:t>zdravotní pojišťovnu </a:t>
            </a:r>
            <a:r>
              <a:rPr lang="cs-CZ" sz="3200" dirty="0"/>
              <a:t>do 20. kalendářního dne následujícího </a:t>
            </a:r>
            <a:r>
              <a:rPr lang="cs-CZ" sz="3200" dirty="0" smtClean="0"/>
              <a:t>měsíce</a:t>
            </a:r>
            <a:r>
              <a:rPr lang="cs-CZ" sz="3200" dirty="0"/>
              <a:t> </a:t>
            </a:r>
            <a:r>
              <a:rPr lang="cs-CZ" sz="3200" dirty="0" smtClean="0"/>
              <a:t>a uhradit pojistné</a:t>
            </a:r>
          </a:p>
          <a:p>
            <a:pPr hangingPunct="0"/>
            <a:r>
              <a:rPr lang="cs-CZ" sz="3200" dirty="0" smtClean="0"/>
              <a:t>Uhradit odvod zálohové daně </a:t>
            </a:r>
            <a:r>
              <a:rPr lang="cs-CZ" sz="3200" dirty="0"/>
              <a:t>do 20. kalendářního </a:t>
            </a:r>
            <a:r>
              <a:rPr lang="cs-CZ" sz="3200" dirty="0" smtClean="0"/>
              <a:t>dne</a:t>
            </a:r>
            <a:r>
              <a:rPr lang="cs-CZ" sz="3200" dirty="0"/>
              <a:t> následujícího měsíce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14033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916</TotalTime>
  <Words>841</Words>
  <Application>Microsoft Office PowerPoint</Application>
  <PresentationFormat>Širokoúhlá obrazovka</PresentationFormat>
  <Paragraphs>126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Corbel</vt:lpstr>
      <vt:lpstr>Wingdings</vt:lpstr>
      <vt:lpstr>Paralaxa</vt:lpstr>
      <vt:lpstr>Prezentace aplikace PowerPoint</vt:lpstr>
      <vt:lpstr>I. Základní oblasti</vt:lpstr>
      <vt:lpstr>Účetnictví</vt:lpstr>
      <vt:lpstr>Podvojné účetnictví  X Jednoduché účetnictví</vt:lpstr>
      <vt:lpstr>Prezentace aplikace PowerPoint</vt:lpstr>
      <vt:lpstr>Mzdy</vt:lpstr>
      <vt:lpstr>Povinnosti spojené se zaměstnáváním osob</vt:lpstr>
      <vt:lpstr>Pracovní smlouva  ( povinnosti na začátku) </vt:lpstr>
      <vt:lpstr>Pracovní smlouva  ( povinnosti v průběhu roku) </vt:lpstr>
      <vt:lpstr>Pracovní smlouva  ( po skončení roku) </vt:lpstr>
      <vt:lpstr>Dohoda o provedení práce  ( povinnosti na začátku) </vt:lpstr>
      <vt:lpstr>Dohoda o provedení práce  ( po skončení roku) </vt:lpstr>
      <vt:lpstr>Dohoda o pracovní činnosti </vt:lpstr>
      <vt:lpstr>Dotace </vt:lpstr>
      <vt:lpstr>Dotace MŠMT – sport</vt:lpstr>
      <vt:lpstr>       Podmínky čerpání:</vt:lpstr>
      <vt:lpstr>Dotace MV </vt:lpstr>
      <vt:lpstr>      Podmínky čerpání:</vt:lpstr>
      <vt:lpstr>Dotace z územně samosprávních celků  ( Kraj, obec , ……) </vt:lpstr>
      <vt:lpstr>Rozpočet </vt:lpstr>
      <vt:lpstr>Cash Flow ( stav finančních  prostředků)</vt:lpstr>
      <vt:lpstr>Daňové předpisy </vt:lpstr>
      <vt:lpstr>Zákon o daních z příjmů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SH ČMS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Ekonomické, účetní a daňové zásady pro zajištění  ekonomických činností organizačních jednotek Sdružení hasičů Čech, Moravy a Slezska</dc:title>
  <dc:creator>Michal Sojka</dc:creator>
  <cp:lastModifiedBy>Michal Sojka</cp:lastModifiedBy>
  <cp:revision>57</cp:revision>
  <cp:lastPrinted>2019-04-04T09:33:46Z</cp:lastPrinted>
  <dcterms:created xsi:type="dcterms:W3CDTF">2015-11-26T08:56:26Z</dcterms:created>
  <dcterms:modified xsi:type="dcterms:W3CDTF">2019-04-04T10:20:47Z</dcterms:modified>
</cp:coreProperties>
</file>