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75" r:id="rId4"/>
    <p:sldId id="276" r:id="rId5"/>
    <p:sldId id="277" r:id="rId6"/>
    <p:sldId id="274" r:id="rId7"/>
    <p:sldId id="271" r:id="rId8"/>
    <p:sldId id="273" r:id="rId9"/>
    <p:sldId id="269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Talichová" initials="MT" lastIdx="0" clrIdx="0">
    <p:extLst>
      <p:ext uri="{19B8F6BF-5375-455C-9EA6-DF929625EA0E}">
        <p15:presenceInfo xmlns:p15="http://schemas.microsoft.com/office/powerpoint/2012/main" userId="S-1-5-21-2520605084-4201546103-2714285171-16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1536A-FED6-44C9-9F2F-F993574D0BAA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BF85A-1A9C-4050-92A7-C9F37A64AA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194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80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6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3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34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90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99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13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80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3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39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7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10D37-7A7C-4EA8-9A54-60A26ACD8DD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78684-FBF5-415D-B50B-9913B6CA32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1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siciproskoly.cz/uvod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14376"/>
            <a:ext cx="9144000" cy="2219324"/>
          </a:xfrm>
        </p:spPr>
        <p:txBody>
          <a:bodyPr>
            <a:noAutofit/>
          </a:bodyPr>
          <a:lstStyle/>
          <a:p>
            <a:r>
              <a:rPr lang="cs-CZ" b="1" dirty="0" smtClean="0"/>
              <a:t>Novinky v preventivně výchovné činnosti u HZS ČR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43450"/>
            <a:ext cx="9144000" cy="1085850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19. února 2019</a:t>
            </a:r>
          </a:p>
          <a:p>
            <a:pPr algn="l"/>
            <a:r>
              <a:rPr lang="cs-CZ" sz="3200" dirty="0" smtClean="0"/>
              <a:t>Ústřední odborná rada ochrany obyvatelstva SH ČMS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674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85775"/>
            <a:ext cx="9144000" cy="866775"/>
          </a:xfrm>
        </p:spPr>
        <p:txBody>
          <a:bodyPr>
            <a:normAutofit/>
          </a:bodyPr>
          <a:lstStyle/>
          <a:p>
            <a:r>
              <a:rPr lang="cs-CZ" sz="3600" b="1" dirty="0"/>
              <a:t>Vzdělávání učitelů základních a středních škol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6325" y="1504949"/>
            <a:ext cx="10287000" cy="481012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Kurzy pro pedagogické </a:t>
            </a:r>
            <a:r>
              <a:rPr lang="cs-CZ" sz="3200" dirty="0" smtClean="0"/>
              <a:t>pracovníky MŠ + ZŠ, SŠ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Kurz </a:t>
            </a:r>
            <a:r>
              <a:rPr lang="cs-CZ" sz="3200" dirty="0"/>
              <a:t>příprava škol na mimořádné </a:t>
            </a:r>
            <a:r>
              <a:rPr lang="cs-CZ" sz="3200" dirty="0" smtClean="0"/>
              <a:t>události – pro vedení škol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Celkově </a:t>
            </a:r>
            <a:r>
              <a:rPr lang="cs-CZ" sz="3200" dirty="0" smtClean="0"/>
              <a:t>v</a:t>
            </a:r>
            <a:r>
              <a:rPr lang="cs-CZ" sz="3200" dirty="0"/>
              <a:t> roce 2018 proškoleno </a:t>
            </a:r>
            <a:r>
              <a:rPr lang="cs-CZ" sz="3200" b="1" dirty="0"/>
              <a:t>1 091 učitelů ve 47 </a:t>
            </a:r>
            <a:r>
              <a:rPr lang="cs-CZ" sz="3200" b="1" dirty="0" smtClean="0"/>
              <a:t>kurzech</a:t>
            </a:r>
            <a:endParaRPr lang="cs-CZ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Dobrá spolupráce </a:t>
            </a:r>
            <a:r>
              <a:rPr lang="cs-CZ" sz="3200" dirty="0"/>
              <a:t>HZS </a:t>
            </a:r>
            <a:r>
              <a:rPr lang="cs-CZ" sz="3200" dirty="0" smtClean="0"/>
              <a:t>JMK </a:t>
            </a:r>
            <a:r>
              <a:rPr lang="cs-CZ" sz="3200" dirty="0"/>
              <a:t>kraje s odborem školství </a:t>
            </a:r>
            <a:r>
              <a:rPr lang="cs-CZ" sz="3200" dirty="0" smtClean="0"/>
              <a:t>KÚ JMK - zorganizovaly </a:t>
            </a:r>
            <a:r>
              <a:rPr lang="cs-CZ" sz="3200" b="1" dirty="0"/>
              <a:t>odbornou konferenci „Bezpečně ve školách s </a:t>
            </a:r>
            <a:r>
              <a:rPr lang="cs-CZ" sz="3200" b="1" dirty="0" smtClean="0"/>
              <a:t>IZS“</a:t>
            </a:r>
            <a:r>
              <a:rPr lang="cs-CZ" dirty="0" smtClean="0"/>
              <a:t> (představením </a:t>
            </a:r>
            <a:r>
              <a:rPr lang="cs-CZ" dirty="0"/>
              <a:t>vhodných programů, projektů, výukových materiálů a relevantních informačních zdrojů, </a:t>
            </a:r>
            <a:r>
              <a:rPr lang="cs-CZ" dirty="0" smtClean="0"/>
              <a:t>reakce </a:t>
            </a:r>
            <a:r>
              <a:rPr lang="cs-CZ" dirty="0"/>
              <a:t>na zvyšující se zájem škol o tuto problematiku a v neposlední řadě upozornění na množící se komerční nabídky na výuku bezpečnostní problematiky od subjektů, které nemají dostatečně odborně kvalifikované </a:t>
            </a:r>
            <a:r>
              <a:rPr lang="cs-CZ" dirty="0" smtClean="0"/>
              <a:t>lektory).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2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04801"/>
            <a:ext cx="9144000" cy="1047750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Navázání spolupráce s provozovateli objektů zařazených do skupiny 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6325" y="1504949"/>
            <a:ext cx="10287000" cy="481012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ve vazbě na zákon č. 224/2015 Sb., o prevenci závažných </a:t>
            </a:r>
            <a:r>
              <a:rPr lang="cs-CZ" sz="3200" dirty="0" smtClean="0"/>
              <a:t>havárií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b="1" dirty="0"/>
              <a:t>informování veřejnosti a preventivně </a:t>
            </a:r>
            <a:r>
              <a:rPr lang="cs-CZ" sz="3200" b="1" dirty="0" smtClean="0"/>
              <a:t>výchovná činnost</a:t>
            </a:r>
            <a:r>
              <a:rPr lang="cs-CZ" sz="3200" dirty="0" smtClean="0"/>
              <a:t> </a:t>
            </a:r>
            <a:r>
              <a:rPr lang="cs-CZ" sz="3200" dirty="0"/>
              <a:t>v oblasti vymezené vnějším havarijním </a:t>
            </a:r>
            <a:r>
              <a:rPr lang="cs-CZ" sz="3200" dirty="0" smtClean="0"/>
              <a:t>plánem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mezi jednotlivými kraji ČR výrazné </a:t>
            </a:r>
            <a:r>
              <a:rPr lang="cs-CZ" sz="3200" dirty="0" smtClean="0"/>
              <a:t>rozdíly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informační </a:t>
            </a:r>
            <a:r>
              <a:rPr lang="cs-CZ" sz="3200" dirty="0" smtClean="0"/>
              <a:t>letáky, plakáty, soutěže</a:t>
            </a:r>
            <a:r>
              <a:rPr lang="cs-CZ" sz="3200" dirty="0" smtClean="0"/>
              <a:t>, besedy, </a:t>
            </a:r>
            <a:r>
              <a:rPr lang="cs-CZ" sz="3200" dirty="0" smtClean="0"/>
              <a:t>souhrnné </a:t>
            </a:r>
            <a:r>
              <a:rPr lang="cs-CZ" sz="3200" dirty="0"/>
              <a:t>informace na webové </a:t>
            </a:r>
            <a:r>
              <a:rPr lang="cs-CZ" sz="3200" dirty="0" smtClean="0"/>
              <a:t>stránky, brožury atd</a:t>
            </a:r>
            <a:r>
              <a:rPr lang="cs-CZ" sz="3200" dirty="0" smtClean="0"/>
              <a:t>. – HZS odborný garant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08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04801"/>
            <a:ext cx="9144000" cy="104775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PVČ v médiích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6325" y="1504949"/>
            <a:ext cx="10287000" cy="481012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Hasičský magazín – Institut ochrany obyvatelstva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Když jde o život, přeparkovat nestihnete</a:t>
            </a:r>
            <a:r>
              <a:rPr lang="cs-CZ" sz="3200" dirty="0" smtClean="0"/>
              <a:t>! + 3 metry k životu – </a:t>
            </a:r>
            <a:r>
              <a:rPr lang="cs-CZ" sz="3200" dirty="0"/>
              <a:t>HZS SČK </a:t>
            </a:r>
            <a:r>
              <a:rPr lang="cs-CZ" sz="3200" dirty="0" smtClean="0"/>
              <a:t>https</a:t>
            </a:r>
            <a:r>
              <a:rPr lang="cs-CZ" sz="3200" dirty="0"/>
              <a:t>://www.youtube.com/watch?v=K_onKjKxoW0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Médiím v</a:t>
            </a:r>
            <a:r>
              <a:rPr lang="cs-CZ" sz="3200" dirty="0"/>
              <a:t> roce 2018 poskytnuto celkem </a:t>
            </a:r>
            <a:r>
              <a:rPr lang="cs-CZ" sz="3200" b="1" dirty="0"/>
              <a:t>1 403 výchovných a vzdělávacích </a:t>
            </a:r>
            <a:r>
              <a:rPr lang="cs-CZ" sz="3200" b="1" dirty="0" smtClean="0"/>
              <a:t>příspěvků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07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04801"/>
            <a:ext cx="9144000" cy="1047750"/>
          </a:xfrm>
        </p:spPr>
        <p:txBody>
          <a:bodyPr>
            <a:noAutofit/>
          </a:bodyPr>
          <a:lstStyle/>
          <a:p>
            <a:r>
              <a:rPr lang="cs-CZ" sz="3600" b="1" dirty="0"/>
              <a:t>Mezirezortní expertní pracovní skupina pro bezpečnostní témata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6325" y="1504949"/>
            <a:ext cx="10287000" cy="481012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Pracuje od září 2017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Zástupci: MŠMT, </a:t>
            </a:r>
            <a:r>
              <a:rPr lang="cs-CZ" sz="3200" dirty="0" err="1" smtClean="0"/>
              <a:t>MZd</a:t>
            </a:r>
            <a:r>
              <a:rPr lang="cs-CZ" sz="3200" dirty="0" smtClean="0"/>
              <a:t>, MV, MO, MD, </a:t>
            </a:r>
            <a:r>
              <a:rPr lang="cs-CZ" sz="3200" dirty="0"/>
              <a:t>MV-GŘ HZS ČR, </a:t>
            </a:r>
            <a:r>
              <a:rPr lang="cs-CZ" sz="3200" dirty="0" smtClean="0"/>
              <a:t>ČŠI, Národní ústav </a:t>
            </a:r>
            <a:r>
              <a:rPr lang="cs-CZ" sz="3200" dirty="0"/>
              <a:t>pro </a:t>
            </a:r>
            <a:r>
              <a:rPr lang="cs-CZ" sz="3200" dirty="0" smtClean="0"/>
              <a:t>vzdělávání, Národní institut </a:t>
            </a:r>
            <a:r>
              <a:rPr lang="cs-CZ" sz="3200" dirty="0"/>
              <a:t>pro další vzdělávání a </a:t>
            </a:r>
            <a:r>
              <a:rPr lang="cs-CZ" sz="3200" dirty="0" smtClean="0"/>
              <a:t>Pedagogická fakulta UK</a:t>
            </a:r>
            <a:endParaRPr lang="cs-CZ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prosazujeme variantu vzniku ucelené formy </a:t>
            </a:r>
            <a:r>
              <a:rPr lang="cs-CZ" sz="3200" dirty="0" smtClean="0"/>
              <a:t>vzdělávání s vyváženým učivem </a:t>
            </a:r>
            <a:r>
              <a:rPr lang="cs-CZ" sz="3200" dirty="0"/>
              <a:t>všech bezpečnostních </a:t>
            </a:r>
            <a:r>
              <a:rPr lang="cs-CZ" sz="3200" dirty="0" smtClean="0"/>
              <a:t>témat především </a:t>
            </a:r>
            <a:r>
              <a:rPr lang="cs-CZ" sz="3200" dirty="0"/>
              <a:t>pro žáky 2. stupně </a:t>
            </a:r>
            <a:r>
              <a:rPr lang="cs-CZ" sz="3200" dirty="0" smtClean="0"/>
              <a:t>ZŠ a </a:t>
            </a:r>
            <a:r>
              <a:rPr lang="cs-CZ" sz="3200" dirty="0"/>
              <a:t>pro studenty </a:t>
            </a:r>
            <a:r>
              <a:rPr lang="cs-CZ" sz="3200" dirty="0" smtClean="0"/>
              <a:t>SŠ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závěrečná zpráva bude </a:t>
            </a:r>
            <a:r>
              <a:rPr lang="cs-CZ" sz="3200" dirty="0"/>
              <a:t>předložena vedení </a:t>
            </a:r>
            <a:r>
              <a:rPr lang="cs-CZ" sz="3200" dirty="0" smtClean="0"/>
              <a:t>MŠMT + </a:t>
            </a:r>
            <a:r>
              <a:rPr lang="cs-CZ" sz="3200" dirty="0"/>
              <a:t>Zpráva pro vládu ČR s návrhy na optimalizaci vzdělávání v bezpečnostních tématech</a:t>
            </a:r>
          </a:p>
        </p:txBody>
      </p:sp>
    </p:spTree>
    <p:extLst>
      <p:ext uri="{BB962C8B-B14F-4D97-AF65-F5344CB8AC3E}">
        <p14:creationId xmlns:p14="http://schemas.microsoft.com/office/powerpoint/2010/main" val="1392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85775"/>
            <a:ext cx="9144000" cy="86677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Hasiči pro školy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6325" y="1504949"/>
            <a:ext cx="10287000" cy="481012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Projekt je určený pro 2. stupeň ZŠ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Slavnostně spuštěn v pátek 13. dubna 2018 a představeny kompletní materiály pro 6. ročník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>
                <a:hlinkClick r:id="rId2"/>
              </a:rPr>
              <a:t>https://</a:t>
            </a:r>
            <a:r>
              <a:rPr lang="cs-CZ" sz="3200" dirty="0" smtClean="0">
                <a:hlinkClick r:id="rId2"/>
              </a:rPr>
              <a:t>www.hasiciproskoly.cz/uvod</a:t>
            </a:r>
            <a:endParaRPr lang="cs-CZ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Letos v dubnu </a:t>
            </a:r>
            <a:r>
              <a:rPr lang="cs-CZ" sz="3200" dirty="0"/>
              <a:t>budou představeny kompletní materiály pro </a:t>
            </a:r>
            <a:r>
              <a:rPr lang="cs-CZ" sz="3200" dirty="0" smtClean="0"/>
              <a:t>7. ročník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Přes 4 tisíce stažení  </a:t>
            </a:r>
          </a:p>
          <a:p>
            <a:pPr algn="l"/>
            <a:endParaRPr lang="cs-CZ" dirty="0"/>
          </a:p>
          <a:p>
            <a:pPr algn="l"/>
            <a:endParaRPr lang="cs-CZ" dirty="0"/>
          </a:p>
        </p:txBody>
      </p:sp>
      <p:pic>
        <p:nvPicPr>
          <p:cNvPr id="4" name="Obrázek 3" descr="Hasiči pro školy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871" y="4098608"/>
            <a:ext cx="3455353" cy="2292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275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85775"/>
            <a:ext cx="9144000" cy="86677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Nová videa Asociace Záchranný kruh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6325" y="1504949"/>
            <a:ext cx="10287000" cy="481012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cyklus </a:t>
            </a:r>
            <a:r>
              <a:rPr lang="cs-CZ" sz="3200" dirty="0" smtClean="0"/>
              <a:t>dokumentárních </a:t>
            </a:r>
            <a:r>
              <a:rPr lang="cs-CZ" sz="3200" dirty="0"/>
              <a:t>dramat </a:t>
            </a:r>
            <a:r>
              <a:rPr lang="cs-CZ" sz="3200" b="1" dirty="0"/>
              <a:t>Osudová rozhodnutí </a:t>
            </a:r>
            <a:r>
              <a:rPr lang="cs-CZ" sz="3200" b="1" dirty="0" smtClean="0"/>
              <a:t>- </a:t>
            </a:r>
            <a:r>
              <a:rPr lang="cs-CZ" sz="3200" dirty="0"/>
              <a:t>nejzákladnější rady a informace, jak se chovat v případě mimořádných </a:t>
            </a:r>
            <a:r>
              <a:rPr lang="cs-CZ" sz="3200" dirty="0" smtClean="0"/>
              <a:t>událostí</a:t>
            </a:r>
          </a:p>
          <a:p>
            <a:pPr algn="l"/>
            <a:r>
              <a:rPr lang="cs-CZ" sz="3200" dirty="0" smtClean="0"/>
              <a:t>	https</a:t>
            </a:r>
            <a:r>
              <a:rPr lang="cs-CZ" sz="3200" dirty="0"/>
              <a:t>://osudy.tytozvladnes.cz/</a:t>
            </a:r>
            <a:endParaRPr lang="cs-CZ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200" dirty="0"/>
              <a:t>cyklus krátkých instruktážních spotů </a:t>
            </a:r>
            <a:r>
              <a:rPr lang="cs-CZ" sz="3200" b="1" dirty="0"/>
              <a:t>Požáry v domácnostech</a:t>
            </a:r>
            <a:r>
              <a:rPr lang="cs-CZ" sz="3200" dirty="0"/>
              <a:t> </a:t>
            </a:r>
            <a:r>
              <a:rPr lang="cs-CZ" sz="3200" dirty="0" smtClean="0"/>
              <a:t>- </a:t>
            </a:r>
            <a:r>
              <a:rPr lang="cs-CZ" sz="3200" dirty="0"/>
              <a:t>základní rady, návody, informace o možných nebezpečích a postupy správného chování v případě požáru</a:t>
            </a:r>
            <a:endParaRPr lang="cs-CZ" sz="3200" dirty="0" smtClean="0"/>
          </a:p>
          <a:p>
            <a:pPr algn="l"/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4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85776"/>
            <a:ext cx="9144000" cy="78105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Trocha statistiky za rok 2018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85825" y="1647825"/>
            <a:ext cx="10553700" cy="4667249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proškoleno </a:t>
            </a:r>
            <a:r>
              <a:rPr lang="cs-CZ" sz="3200" b="1" dirty="0" smtClean="0"/>
              <a:t>384 </a:t>
            </a:r>
            <a:r>
              <a:rPr lang="cs-CZ" sz="3200" b="1" dirty="0"/>
              <a:t>tříd </a:t>
            </a:r>
            <a:r>
              <a:rPr lang="cs-CZ" sz="3200" b="1" dirty="0" smtClean="0"/>
              <a:t>MŠ </a:t>
            </a:r>
            <a:r>
              <a:rPr lang="cs-CZ" sz="3200" dirty="0" smtClean="0"/>
              <a:t>s</a:t>
            </a:r>
            <a:r>
              <a:rPr lang="cs-CZ" sz="3200" dirty="0"/>
              <a:t> </a:t>
            </a:r>
            <a:r>
              <a:rPr lang="cs-CZ" sz="3200" dirty="0" smtClean="0"/>
              <a:t>více než </a:t>
            </a:r>
            <a:r>
              <a:rPr lang="cs-CZ" sz="3200" b="1" dirty="0" smtClean="0"/>
              <a:t>18 tisíci dětmi</a:t>
            </a:r>
            <a:endParaRPr lang="cs-CZ" sz="3200" b="1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proškoleno </a:t>
            </a:r>
            <a:r>
              <a:rPr lang="cs-CZ" sz="3200" b="1" dirty="0" smtClean="0"/>
              <a:t>3</a:t>
            </a:r>
            <a:r>
              <a:rPr lang="cs-CZ" sz="3200" b="1" dirty="0"/>
              <a:t> </a:t>
            </a:r>
            <a:r>
              <a:rPr lang="cs-CZ" sz="3200" b="1" dirty="0" smtClean="0"/>
              <a:t>702 </a:t>
            </a:r>
            <a:r>
              <a:rPr lang="cs-CZ" sz="3200" b="1" dirty="0"/>
              <a:t>tříd ZŠ a SŠ </a:t>
            </a:r>
            <a:r>
              <a:rPr lang="cs-CZ" sz="3200" dirty="0"/>
              <a:t>se </a:t>
            </a:r>
            <a:r>
              <a:rPr lang="cs-CZ" sz="3200" b="1" dirty="0" smtClean="0"/>
              <a:t>136</a:t>
            </a:r>
            <a:r>
              <a:rPr lang="cs-CZ" sz="3200" b="1" dirty="0"/>
              <a:t> </a:t>
            </a:r>
            <a:r>
              <a:rPr lang="cs-CZ" sz="3200" b="1" dirty="0" smtClean="0"/>
              <a:t>256 </a:t>
            </a:r>
            <a:r>
              <a:rPr lang="cs-CZ" sz="3200" b="1" dirty="0"/>
              <a:t>žáky a </a:t>
            </a:r>
            <a:r>
              <a:rPr lang="cs-CZ" sz="3200" b="1" dirty="0" smtClean="0"/>
              <a:t>studenty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exkurzí </a:t>
            </a:r>
            <a:r>
              <a:rPr lang="cs-CZ" sz="3200" dirty="0"/>
              <a:t>na hasičských stanicích se zúčastnilo </a:t>
            </a:r>
            <a:r>
              <a:rPr lang="cs-CZ" sz="3200" b="1" dirty="0" smtClean="0"/>
              <a:t>97 tisíc osob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celkem </a:t>
            </a:r>
            <a:r>
              <a:rPr lang="cs-CZ" sz="3200" dirty="0"/>
              <a:t>se </a:t>
            </a:r>
            <a:r>
              <a:rPr lang="cs-CZ" sz="3200" b="1" dirty="0" smtClean="0"/>
              <a:t>82</a:t>
            </a:r>
            <a:r>
              <a:rPr lang="cs-CZ" sz="3200" dirty="0" smtClean="0"/>
              <a:t> </a:t>
            </a:r>
            <a:r>
              <a:rPr lang="cs-CZ" sz="3200" dirty="0"/>
              <a:t>uskutečněných pohybově-vědomostních soutěží </a:t>
            </a:r>
            <a:r>
              <a:rPr lang="cs-CZ" sz="3200" dirty="0" smtClean="0"/>
              <a:t>zúčastnilo okolo </a:t>
            </a:r>
            <a:r>
              <a:rPr lang="cs-CZ" sz="3200" b="1" dirty="0" smtClean="0"/>
              <a:t>11 tisíc soutěžících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3200" dirty="0" smtClean="0"/>
              <a:t>přednášek </a:t>
            </a:r>
            <a:r>
              <a:rPr lang="cs-CZ" sz="3200" dirty="0"/>
              <a:t>a besed pro </a:t>
            </a:r>
            <a:r>
              <a:rPr lang="cs-CZ" sz="3200" b="1" dirty="0"/>
              <a:t>seniory</a:t>
            </a:r>
            <a:r>
              <a:rPr lang="cs-CZ" sz="3200" dirty="0"/>
              <a:t> se zúčastnilo </a:t>
            </a:r>
            <a:r>
              <a:rPr lang="cs-CZ" sz="3200" b="1" dirty="0" smtClean="0"/>
              <a:t>5 218 </a:t>
            </a:r>
            <a:r>
              <a:rPr lang="cs-CZ" sz="3200" b="1" dirty="0"/>
              <a:t>osob</a:t>
            </a:r>
          </a:p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52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02225"/>
          </a:xfrm>
        </p:spPr>
        <p:txBody>
          <a:bodyPr/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200" b="1" dirty="0" smtClean="0"/>
              <a:t>kpt. Mgr. Martina Talichová</a:t>
            </a:r>
            <a:br>
              <a:rPr lang="cs-CZ" sz="3200" b="1" dirty="0" smtClean="0"/>
            </a:br>
            <a:r>
              <a:rPr lang="cs-CZ" sz="3200" b="1" dirty="0" smtClean="0"/>
              <a:t>celostátní koordinátor preventivně výchovné činnosti</a:t>
            </a:r>
            <a:br>
              <a:rPr lang="cs-CZ" sz="3200" b="1" dirty="0" smtClean="0"/>
            </a:br>
            <a:r>
              <a:rPr lang="cs-CZ" sz="3200" b="1" dirty="0" smtClean="0"/>
              <a:t>tel: 950 819 882</a:t>
            </a:r>
            <a:br>
              <a:rPr lang="cs-CZ" sz="3200" b="1" dirty="0" smtClean="0"/>
            </a:br>
            <a:r>
              <a:rPr lang="cs-CZ" sz="3200" b="1" dirty="0" smtClean="0"/>
              <a:t>e-mail: martina.talichova@grh.izscr.cz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75199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</TotalTime>
  <Words>247</Words>
  <Application>Microsoft Office PowerPoint</Application>
  <PresentationFormat>Širokoúhlá obrazovka</PresentationFormat>
  <Paragraphs>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Novinky v preventivně výchovné činnosti u HZS ČR</vt:lpstr>
      <vt:lpstr>Vzdělávání učitelů základních a středních škol</vt:lpstr>
      <vt:lpstr>Navázání spolupráce s provozovateli objektů zařazených do skupiny B</vt:lpstr>
      <vt:lpstr>PVČ v médiích</vt:lpstr>
      <vt:lpstr>Mezirezortní expertní pracovní skupina pro bezpečnostní témata </vt:lpstr>
      <vt:lpstr>Hasiči pro školy</vt:lpstr>
      <vt:lpstr>Nová videa Asociace Záchranný kruh</vt:lpstr>
      <vt:lpstr>Trocha statistiky za rok 2018</vt:lpstr>
      <vt:lpstr> kpt. Mgr. Martina Talichová celostátní koordinátor preventivně výchovné činnosti tel: 950 819 882 e-mail: martina.talichova@grh.izscr.cz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Hasičský záchranný sbor ČR         a jeho preventivně výchovná činnost</dc:title>
  <dc:creator>Martina Talichová</dc:creator>
  <cp:lastModifiedBy>Martina Talichová</cp:lastModifiedBy>
  <cp:revision>38</cp:revision>
  <cp:lastPrinted>2017-04-21T06:51:35Z</cp:lastPrinted>
  <dcterms:created xsi:type="dcterms:W3CDTF">2017-04-18T11:56:36Z</dcterms:created>
  <dcterms:modified xsi:type="dcterms:W3CDTF">2019-02-18T07:01:56Z</dcterms:modified>
</cp:coreProperties>
</file>