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1"/>
  </p:sldMasterIdLst>
  <p:notesMasterIdLst>
    <p:notesMasterId r:id="rId18"/>
  </p:notesMasterIdLst>
  <p:handoutMasterIdLst>
    <p:handoutMasterId r:id="rId19"/>
  </p:handoutMasterIdLst>
  <p:sldIdLst>
    <p:sldId id="262" r:id="rId2"/>
    <p:sldId id="263" r:id="rId3"/>
    <p:sldId id="276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64018520-2B76-4631-89C3-80AA87DDF724}">
          <p14:sldIdLst>
            <p14:sldId id="262"/>
            <p14:sldId id="263"/>
            <p14:sldId id="276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3366FF"/>
    <a:srgbClr val="61AE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701" autoAdjust="0"/>
  </p:normalViewPr>
  <p:slideViewPr>
    <p:cSldViewPr snapToGrid="0">
      <p:cViewPr varScale="1">
        <p:scale>
          <a:sx n="86" d="100"/>
          <a:sy n="86" d="100"/>
        </p:scale>
        <p:origin x="514" y="6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0" d="100"/>
          <a:sy n="90" d="100"/>
        </p:scale>
        <p:origin x="302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7D6F3C-47DD-46A7-AB92-45F1732AA01F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BF23DF9-6E80-4280-AE4F-79319F07D0A6}">
      <dgm:prSet/>
      <dgm:spPr>
        <a:solidFill>
          <a:srgbClr val="3366FF"/>
        </a:solidFill>
      </dgm:spPr>
      <dgm:t>
        <a:bodyPr/>
        <a:lstStyle/>
        <a:p>
          <a:r>
            <a:rPr lang="cs-CZ" dirty="0"/>
            <a:t>Je vedena ve vodovodním potrubí k vnitřnímu odběrnému místu.</a:t>
          </a:r>
          <a:endParaRPr lang="en-US" dirty="0"/>
        </a:p>
      </dgm:t>
    </dgm:pt>
    <dgm:pt modelId="{C6EB2D57-28BA-414B-9CC9-CCCEAEC6E976}" type="parTrans" cxnId="{8AC4A86D-3932-46A8-A83C-66BA3FCD83A9}">
      <dgm:prSet/>
      <dgm:spPr/>
      <dgm:t>
        <a:bodyPr/>
        <a:lstStyle/>
        <a:p>
          <a:endParaRPr lang="en-US"/>
        </a:p>
      </dgm:t>
    </dgm:pt>
    <dgm:pt modelId="{9D7B0918-87CE-42E8-A3A9-5BCA781AC2E3}" type="sibTrans" cxnId="{8AC4A86D-3932-46A8-A83C-66BA3FCD83A9}">
      <dgm:prSet phldrT="1"/>
      <dgm:spPr/>
      <dgm:t>
        <a:bodyPr/>
        <a:lstStyle/>
        <a:p>
          <a:endParaRPr lang="en-US"/>
        </a:p>
      </dgm:t>
    </dgm:pt>
    <dgm:pt modelId="{90EC2C45-ACCF-4345-A960-7B211EFD0DA0}">
      <dgm:prSet custT="1"/>
      <dgm:spPr>
        <a:solidFill>
          <a:srgbClr val="3366FF"/>
        </a:solidFill>
      </dgm:spPr>
      <dgm:t>
        <a:bodyPr/>
        <a:lstStyle/>
        <a:p>
          <a:pPr algn="ctr"/>
          <a:r>
            <a:rPr lang="cs-CZ" sz="3200" b="1" dirty="0">
              <a:solidFill>
                <a:schemeClr val="tx1"/>
              </a:solidFill>
            </a:rPr>
            <a:t>Vnitřní odběrná místa</a:t>
          </a:r>
          <a:endParaRPr lang="en-US" sz="3200" b="1" dirty="0">
            <a:solidFill>
              <a:schemeClr val="tx1"/>
            </a:solidFill>
          </a:endParaRPr>
        </a:p>
      </dgm:t>
    </dgm:pt>
    <dgm:pt modelId="{0D1CCB62-69CF-44A6-B4C5-F57C5858BBDA}" type="parTrans" cxnId="{9992D880-1C49-465B-9B5D-92073DCBB1CB}">
      <dgm:prSet/>
      <dgm:spPr/>
      <dgm:t>
        <a:bodyPr/>
        <a:lstStyle/>
        <a:p>
          <a:endParaRPr lang="en-US"/>
        </a:p>
      </dgm:t>
    </dgm:pt>
    <dgm:pt modelId="{ABA0A3AB-7094-4500-9942-D2B0CF3D3620}" type="sibTrans" cxnId="{9992D880-1C49-465B-9B5D-92073DCBB1CB}">
      <dgm:prSet phldrT="2"/>
      <dgm:spPr/>
      <dgm:t>
        <a:bodyPr/>
        <a:lstStyle/>
        <a:p>
          <a:endParaRPr lang="en-US"/>
        </a:p>
      </dgm:t>
    </dgm:pt>
    <dgm:pt modelId="{97A32995-1EBA-4660-9959-E811EC97B5CD}">
      <dgm:prSet/>
      <dgm:spPr>
        <a:solidFill>
          <a:srgbClr val="3366FF"/>
        </a:solidFill>
      </dgm:spPr>
      <dgm:t>
        <a:bodyPr/>
        <a:lstStyle/>
        <a:p>
          <a:r>
            <a:rPr lang="cs-CZ" dirty="0"/>
            <a:t>Hadicové systémy (vnitřní hydranty) s tvarově stálou nebo zploštitelnou hadicí - musí být snadno a trvale dostupné a umožňovat použití jednou osobou</a:t>
          </a:r>
          <a:endParaRPr lang="en-US" dirty="0"/>
        </a:p>
      </dgm:t>
    </dgm:pt>
    <dgm:pt modelId="{0D913209-D858-4A77-9A58-3037E8EAEA98}" type="parTrans" cxnId="{ABEFCA8B-1F45-4E27-BFE2-417ACA8B191F}">
      <dgm:prSet/>
      <dgm:spPr/>
      <dgm:t>
        <a:bodyPr/>
        <a:lstStyle/>
        <a:p>
          <a:endParaRPr lang="en-US"/>
        </a:p>
      </dgm:t>
    </dgm:pt>
    <dgm:pt modelId="{8366AB9F-61BB-4B27-8ABE-8EF79066A5C8}" type="sibTrans" cxnId="{ABEFCA8B-1F45-4E27-BFE2-417ACA8B191F}">
      <dgm:prSet phldrT="3"/>
      <dgm:spPr/>
      <dgm:t>
        <a:bodyPr/>
        <a:lstStyle/>
        <a:p>
          <a:endParaRPr lang="en-US"/>
        </a:p>
      </dgm:t>
    </dgm:pt>
    <dgm:pt modelId="{DDAA57AC-C459-4022-B406-E1C42DE4657B}">
      <dgm:prSet/>
      <dgm:spPr>
        <a:solidFill>
          <a:srgbClr val="3366FF"/>
        </a:solidFill>
      </dgm:spPr>
      <dgm:t>
        <a:bodyPr/>
        <a:lstStyle/>
        <a:p>
          <a:r>
            <a:rPr lang="cs-CZ" dirty="0"/>
            <a:t>Požární potrubí zajištuje stálé dodávání vody za pomoci požární techniky nainstalované v objektu.</a:t>
          </a:r>
          <a:endParaRPr lang="en-US" dirty="0"/>
        </a:p>
      </dgm:t>
    </dgm:pt>
    <dgm:pt modelId="{BE5DD687-12D2-4307-AD33-5F1DD1DDEF7B}" type="parTrans" cxnId="{FB80CCC5-2C53-4426-80D8-A0D4B82E6D6D}">
      <dgm:prSet/>
      <dgm:spPr/>
      <dgm:t>
        <a:bodyPr/>
        <a:lstStyle/>
        <a:p>
          <a:endParaRPr lang="en-US"/>
        </a:p>
      </dgm:t>
    </dgm:pt>
    <dgm:pt modelId="{458F1100-9E31-4AAA-BD21-AEC1F0DE2DE7}" type="sibTrans" cxnId="{FB80CCC5-2C53-4426-80D8-A0D4B82E6D6D}">
      <dgm:prSet phldrT="4"/>
      <dgm:spPr/>
      <dgm:t>
        <a:bodyPr/>
        <a:lstStyle/>
        <a:p>
          <a:endParaRPr lang="en-US"/>
        </a:p>
      </dgm:t>
    </dgm:pt>
    <dgm:pt modelId="{0F8682D5-8843-4B02-8895-AA535D00F165}">
      <dgm:prSet/>
      <dgm:spPr>
        <a:solidFill>
          <a:srgbClr val="3366FF"/>
        </a:solidFill>
      </dgm:spPr>
      <dgm:t>
        <a:bodyPr/>
        <a:lstStyle/>
        <a:p>
          <a:r>
            <a:rPr lang="cs-CZ" dirty="0"/>
            <a:t>Dále může být voda použita automaticky a to za pomoci Sprinkler systému (automatický vodní rozprašovač na stropu objektu.)</a:t>
          </a:r>
          <a:endParaRPr lang="en-US" dirty="0"/>
        </a:p>
      </dgm:t>
    </dgm:pt>
    <dgm:pt modelId="{F3E1D265-E6F6-446D-8B1E-78495E1F743D}" type="parTrans" cxnId="{52ED52DA-FB23-458F-8994-B157AD93A065}">
      <dgm:prSet/>
      <dgm:spPr/>
      <dgm:t>
        <a:bodyPr/>
        <a:lstStyle/>
        <a:p>
          <a:endParaRPr lang="en-US"/>
        </a:p>
      </dgm:t>
    </dgm:pt>
    <dgm:pt modelId="{137F657A-6AF9-4F1F-B052-68F0B3408B68}" type="sibTrans" cxnId="{52ED52DA-FB23-458F-8994-B157AD93A065}">
      <dgm:prSet phldrT="5"/>
      <dgm:spPr/>
      <dgm:t>
        <a:bodyPr/>
        <a:lstStyle/>
        <a:p>
          <a:endParaRPr lang="en-US"/>
        </a:p>
      </dgm:t>
    </dgm:pt>
    <dgm:pt modelId="{331B9D61-7BCF-4F39-B504-3AA2F6DA851C}" type="pres">
      <dgm:prSet presAssocID="{677D6F3C-47DD-46A7-AB92-45F1732AA01F}" presName="linear" presStyleCnt="0">
        <dgm:presLayoutVars>
          <dgm:animLvl val="lvl"/>
          <dgm:resizeHandles val="exact"/>
        </dgm:presLayoutVars>
      </dgm:prSet>
      <dgm:spPr/>
    </dgm:pt>
    <dgm:pt modelId="{EF3B9A18-DCE5-486E-A03A-D46913413536}" type="pres">
      <dgm:prSet presAssocID="{1BF23DF9-6E80-4280-AE4F-79319F07D0A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F2AC2A9-EE9C-45A8-9F2F-4B0CCA3963FE}" type="pres">
      <dgm:prSet presAssocID="{9D7B0918-87CE-42E8-A3A9-5BCA781AC2E3}" presName="spacer" presStyleCnt="0"/>
      <dgm:spPr/>
    </dgm:pt>
    <dgm:pt modelId="{39F69A2C-B03F-41D9-B73C-86C04F9D9D1B}" type="pres">
      <dgm:prSet presAssocID="{90EC2C45-ACCF-4345-A960-7B211EFD0DA0}" presName="parentText" presStyleLbl="node1" presStyleIdx="1" presStyleCnt="5" custScaleY="113973" custLinFactNeighborX="921" custLinFactNeighborY="50700">
        <dgm:presLayoutVars>
          <dgm:chMax val="0"/>
          <dgm:bulletEnabled val="1"/>
        </dgm:presLayoutVars>
      </dgm:prSet>
      <dgm:spPr/>
    </dgm:pt>
    <dgm:pt modelId="{E8656CF4-2AE2-4C6C-A8FD-89DF3FB1FB8C}" type="pres">
      <dgm:prSet presAssocID="{ABA0A3AB-7094-4500-9942-D2B0CF3D3620}" presName="spacer" presStyleCnt="0"/>
      <dgm:spPr/>
    </dgm:pt>
    <dgm:pt modelId="{27B35CE9-411A-4D9F-BB66-C49D54AD613E}" type="pres">
      <dgm:prSet presAssocID="{97A32995-1EBA-4660-9959-E811EC97B5C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7108796-A797-40E2-AEE6-DDCE8E7F578D}" type="pres">
      <dgm:prSet presAssocID="{8366AB9F-61BB-4B27-8ABE-8EF79066A5C8}" presName="spacer" presStyleCnt="0"/>
      <dgm:spPr/>
    </dgm:pt>
    <dgm:pt modelId="{4CB886C0-0312-40E1-805E-23DB9739AF6D}" type="pres">
      <dgm:prSet presAssocID="{DDAA57AC-C459-4022-B406-E1C42DE4657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19AF4F8-E728-4960-A9DA-04B0B38FE939}" type="pres">
      <dgm:prSet presAssocID="{458F1100-9E31-4AAA-BD21-AEC1F0DE2DE7}" presName="spacer" presStyleCnt="0"/>
      <dgm:spPr/>
    </dgm:pt>
    <dgm:pt modelId="{B1287F80-9749-4B09-8B04-3A3AE4857370}" type="pres">
      <dgm:prSet presAssocID="{0F8682D5-8843-4B02-8895-AA535D00F16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8AC4A86D-3932-46A8-A83C-66BA3FCD83A9}" srcId="{677D6F3C-47DD-46A7-AB92-45F1732AA01F}" destId="{1BF23DF9-6E80-4280-AE4F-79319F07D0A6}" srcOrd="0" destOrd="0" parTransId="{C6EB2D57-28BA-414B-9CC9-CCCEAEC6E976}" sibTransId="{9D7B0918-87CE-42E8-A3A9-5BCA781AC2E3}"/>
    <dgm:cxn modelId="{9992D880-1C49-465B-9B5D-92073DCBB1CB}" srcId="{677D6F3C-47DD-46A7-AB92-45F1732AA01F}" destId="{90EC2C45-ACCF-4345-A960-7B211EFD0DA0}" srcOrd="1" destOrd="0" parTransId="{0D1CCB62-69CF-44A6-B4C5-F57C5858BBDA}" sibTransId="{ABA0A3AB-7094-4500-9942-D2B0CF3D3620}"/>
    <dgm:cxn modelId="{ABEFCA8B-1F45-4E27-BFE2-417ACA8B191F}" srcId="{677D6F3C-47DD-46A7-AB92-45F1732AA01F}" destId="{97A32995-1EBA-4660-9959-E811EC97B5CD}" srcOrd="2" destOrd="0" parTransId="{0D913209-D858-4A77-9A58-3037E8EAEA98}" sibTransId="{8366AB9F-61BB-4B27-8ABE-8EF79066A5C8}"/>
    <dgm:cxn modelId="{5A8A2AC4-1549-41C8-AD50-49C64EDD4BCB}" type="presOf" srcId="{90EC2C45-ACCF-4345-A960-7B211EFD0DA0}" destId="{39F69A2C-B03F-41D9-B73C-86C04F9D9D1B}" srcOrd="0" destOrd="0" presId="urn:microsoft.com/office/officeart/2005/8/layout/vList2"/>
    <dgm:cxn modelId="{FB80CCC5-2C53-4426-80D8-A0D4B82E6D6D}" srcId="{677D6F3C-47DD-46A7-AB92-45F1732AA01F}" destId="{DDAA57AC-C459-4022-B406-E1C42DE4657B}" srcOrd="3" destOrd="0" parTransId="{BE5DD687-12D2-4307-AD33-5F1DD1DDEF7B}" sibTransId="{458F1100-9E31-4AAA-BD21-AEC1F0DE2DE7}"/>
    <dgm:cxn modelId="{300450D7-1571-45E7-86BC-53D4E24FD103}" type="presOf" srcId="{677D6F3C-47DD-46A7-AB92-45F1732AA01F}" destId="{331B9D61-7BCF-4F39-B504-3AA2F6DA851C}" srcOrd="0" destOrd="0" presId="urn:microsoft.com/office/officeart/2005/8/layout/vList2"/>
    <dgm:cxn modelId="{52ED52DA-FB23-458F-8994-B157AD93A065}" srcId="{677D6F3C-47DD-46A7-AB92-45F1732AA01F}" destId="{0F8682D5-8843-4B02-8895-AA535D00F165}" srcOrd="4" destOrd="0" parTransId="{F3E1D265-E6F6-446D-8B1E-78495E1F743D}" sibTransId="{137F657A-6AF9-4F1F-B052-68F0B3408B68}"/>
    <dgm:cxn modelId="{316BEDEF-AE3E-48F5-8302-FE0FED9A4527}" type="presOf" srcId="{97A32995-1EBA-4660-9959-E811EC97B5CD}" destId="{27B35CE9-411A-4D9F-BB66-C49D54AD613E}" srcOrd="0" destOrd="0" presId="urn:microsoft.com/office/officeart/2005/8/layout/vList2"/>
    <dgm:cxn modelId="{4931C6F0-A888-4F79-894C-E9E31D6D74E5}" type="presOf" srcId="{1BF23DF9-6E80-4280-AE4F-79319F07D0A6}" destId="{EF3B9A18-DCE5-486E-A03A-D46913413536}" srcOrd="0" destOrd="0" presId="urn:microsoft.com/office/officeart/2005/8/layout/vList2"/>
    <dgm:cxn modelId="{F5C141F1-FEEF-4D9A-99F6-DA7179807370}" type="presOf" srcId="{DDAA57AC-C459-4022-B406-E1C42DE4657B}" destId="{4CB886C0-0312-40E1-805E-23DB9739AF6D}" srcOrd="0" destOrd="0" presId="urn:microsoft.com/office/officeart/2005/8/layout/vList2"/>
    <dgm:cxn modelId="{DFFAD0F2-8A10-4E01-98D5-FD201A833774}" type="presOf" srcId="{0F8682D5-8843-4B02-8895-AA535D00F165}" destId="{B1287F80-9749-4B09-8B04-3A3AE4857370}" srcOrd="0" destOrd="0" presId="urn:microsoft.com/office/officeart/2005/8/layout/vList2"/>
    <dgm:cxn modelId="{6CE45495-4217-48A7-AED4-88709616288B}" type="presParOf" srcId="{331B9D61-7BCF-4F39-B504-3AA2F6DA851C}" destId="{EF3B9A18-DCE5-486E-A03A-D46913413536}" srcOrd="0" destOrd="0" presId="urn:microsoft.com/office/officeart/2005/8/layout/vList2"/>
    <dgm:cxn modelId="{1DF948C6-6D7E-4182-9802-6C750FC6D003}" type="presParOf" srcId="{331B9D61-7BCF-4F39-B504-3AA2F6DA851C}" destId="{AF2AC2A9-EE9C-45A8-9F2F-4B0CCA3963FE}" srcOrd="1" destOrd="0" presId="urn:microsoft.com/office/officeart/2005/8/layout/vList2"/>
    <dgm:cxn modelId="{E9D777D4-F7D9-47DE-B9EC-34D6D03A3EF0}" type="presParOf" srcId="{331B9D61-7BCF-4F39-B504-3AA2F6DA851C}" destId="{39F69A2C-B03F-41D9-B73C-86C04F9D9D1B}" srcOrd="2" destOrd="0" presId="urn:microsoft.com/office/officeart/2005/8/layout/vList2"/>
    <dgm:cxn modelId="{BE42363D-D984-474D-ABA9-4976D3CE248D}" type="presParOf" srcId="{331B9D61-7BCF-4F39-B504-3AA2F6DA851C}" destId="{E8656CF4-2AE2-4C6C-A8FD-89DF3FB1FB8C}" srcOrd="3" destOrd="0" presId="urn:microsoft.com/office/officeart/2005/8/layout/vList2"/>
    <dgm:cxn modelId="{6DA6FB5D-1F73-4FAB-9846-ED091643333A}" type="presParOf" srcId="{331B9D61-7BCF-4F39-B504-3AA2F6DA851C}" destId="{27B35CE9-411A-4D9F-BB66-C49D54AD613E}" srcOrd="4" destOrd="0" presId="urn:microsoft.com/office/officeart/2005/8/layout/vList2"/>
    <dgm:cxn modelId="{D9F55EC6-2202-43B9-A4E3-8EAEEA0196FA}" type="presParOf" srcId="{331B9D61-7BCF-4F39-B504-3AA2F6DA851C}" destId="{87108796-A797-40E2-AEE6-DDCE8E7F578D}" srcOrd="5" destOrd="0" presId="urn:microsoft.com/office/officeart/2005/8/layout/vList2"/>
    <dgm:cxn modelId="{01A6FE75-A0CF-4BFC-A823-206707FE6D59}" type="presParOf" srcId="{331B9D61-7BCF-4F39-B504-3AA2F6DA851C}" destId="{4CB886C0-0312-40E1-805E-23DB9739AF6D}" srcOrd="6" destOrd="0" presId="urn:microsoft.com/office/officeart/2005/8/layout/vList2"/>
    <dgm:cxn modelId="{627EF657-90B4-47EA-A3A5-6C296149AB9F}" type="presParOf" srcId="{331B9D61-7BCF-4F39-B504-3AA2F6DA851C}" destId="{419AF4F8-E728-4960-A9DA-04B0B38FE939}" srcOrd="7" destOrd="0" presId="urn:microsoft.com/office/officeart/2005/8/layout/vList2"/>
    <dgm:cxn modelId="{0E44967A-3B26-4AE2-A69B-A57B2E9F7C75}" type="presParOf" srcId="{331B9D61-7BCF-4F39-B504-3AA2F6DA851C}" destId="{B1287F80-9749-4B09-8B04-3A3AE485737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3B9A18-DCE5-486E-A03A-D46913413536}">
      <dsp:nvSpPr>
        <dsp:cNvPr id="0" name=""/>
        <dsp:cNvSpPr/>
      </dsp:nvSpPr>
      <dsp:spPr>
        <a:xfrm>
          <a:off x="0" y="139236"/>
          <a:ext cx="4448842" cy="1237933"/>
        </a:xfrm>
        <a:prstGeom prst="roundRect">
          <a:avLst/>
        </a:prstGeom>
        <a:solidFill>
          <a:srgbClr val="3366FF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Je vedena ve vodovodním potrubí k vnitřnímu odběrnému místu.</a:t>
          </a:r>
          <a:endParaRPr lang="en-US" sz="1800" kern="1200" dirty="0"/>
        </a:p>
      </dsp:txBody>
      <dsp:txXfrm>
        <a:off x="60431" y="199667"/>
        <a:ext cx="4327980" cy="1117071"/>
      </dsp:txXfrm>
    </dsp:sp>
    <dsp:sp modelId="{39F69A2C-B03F-41D9-B73C-86C04F9D9D1B}">
      <dsp:nvSpPr>
        <dsp:cNvPr id="0" name=""/>
        <dsp:cNvSpPr/>
      </dsp:nvSpPr>
      <dsp:spPr>
        <a:xfrm>
          <a:off x="0" y="1455292"/>
          <a:ext cx="4448842" cy="1410909"/>
        </a:xfrm>
        <a:prstGeom prst="roundRect">
          <a:avLst/>
        </a:prstGeom>
        <a:solidFill>
          <a:srgbClr val="3366FF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b="1" kern="1200" dirty="0">
              <a:solidFill>
                <a:schemeClr val="tx1"/>
              </a:solidFill>
            </a:rPr>
            <a:t>Vnitřní odběrná místa</a:t>
          </a:r>
          <a:endParaRPr lang="en-US" sz="3200" b="1" kern="1200" dirty="0">
            <a:solidFill>
              <a:schemeClr val="tx1"/>
            </a:solidFill>
          </a:endParaRPr>
        </a:p>
      </dsp:txBody>
      <dsp:txXfrm>
        <a:off x="68875" y="1524167"/>
        <a:ext cx="4311092" cy="1273159"/>
      </dsp:txXfrm>
    </dsp:sp>
    <dsp:sp modelId="{27B35CE9-411A-4D9F-BB66-C49D54AD613E}">
      <dsp:nvSpPr>
        <dsp:cNvPr id="0" name=""/>
        <dsp:cNvSpPr/>
      </dsp:nvSpPr>
      <dsp:spPr>
        <a:xfrm>
          <a:off x="0" y="2891759"/>
          <a:ext cx="4448842" cy="1237933"/>
        </a:xfrm>
        <a:prstGeom prst="roundRect">
          <a:avLst/>
        </a:prstGeom>
        <a:solidFill>
          <a:srgbClr val="3366FF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Hadicové systémy (vnitřní hydranty) s tvarově stálou nebo zploštitelnou hadicí - musí být snadno a trvale dostupné a umožňovat použití jednou osobou</a:t>
          </a:r>
          <a:endParaRPr lang="en-US" sz="1800" kern="1200" dirty="0"/>
        </a:p>
      </dsp:txBody>
      <dsp:txXfrm>
        <a:off x="60431" y="2952190"/>
        <a:ext cx="4327980" cy="1117071"/>
      </dsp:txXfrm>
    </dsp:sp>
    <dsp:sp modelId="{4CB886C0-0312-40E1-805E-23DB9739AF6D}">
      <dsp:nvSpPr>
        <dsp:cNvPr id="0" name=""/>
        <dsp:cNvSpPr/>
      </dsp:nvSpPr>
      <dsp:spPr>
        <a:xfrm>
          <a:off x="0" y="4181532"/>
          <a:ext cx="4448842" cy="1237933"/>
        </a:xfrm>
        <a:prstGeom prst="roundRect">
          <a:avLst/>
        </a:prstGeom>
        <a:solidFill>
          <a:srgbClr val="3366FF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Požární potrubí zajištuje stálé dodávání vody za pomoci požární techniky nainstalované v objektu.</a:t>
          </a:r>
          <a:endParaRPr lang="en-US" sz="1800" kern="1200" dirty="0"/>
        </a:p>
      </dsp:txBody>
      <dsp:txXfrm>
        <a:off x="60431" y="4241963"/>
        <a:ext cx="4327980" cy="1117071"/>
      </dsp:txXfrm>
    </dsp:sp>
    <dsp:sp modelId="{B1287F80-9749-4B09-8B04-3A3AE4857370}">
      <dsp:nvSpPr>
        <dsp:cNvPr id="0" name=""/>
        <dsp:cNvSpPr/>
      </dsp:nvSpPr>
      <dsp:spPr>
        <a:xfrm>
          <a:off x="0" y="5471305"/>
          <a:ext cx="4448842" cy="1237933"/>
        </a:xfrm>
        <a:prstGeom prst="roundRect">
          <a:avLst/>
        </a:prstGeom>
        <a:solidFill>
          <a:srgbClr val="3366FF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Dále může být voda použita automaticky a to za pomoci Sprinkler systému (automatický vodní rozprašovač na stropu objektu.)</a:t>
          </a:r>
          <a:endParaRPr lang="en-US" sz="1800" kern="1200" dirty="0"/>
        </a:p>
      </dsp:txBody>
      <dsp:txXfrm>
        <a:off x="60431" y="5531736"/>
        <a:ext cx="4327980" cy="11170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E5F33EB-8216-48A1-950A-E2E13DD5629C}" type="datetime1">
              <a:rPr lang="cs-CZ" smtClean="0"/>
              <a:t>22.2.2018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798501B-77B5-4365-9881-C6E19A3C1E4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14561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884BD6B-D596-407F-9594-11C227A65397}" type="datetime1">
              <a:rPr lang="cs-CZ" smtClean="0"/>
              <a:t>22.2.2018</a:t>
            </a:fld>
            <a:endParaRPr lang="cs-CZ" dirty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dirty="0"/>
              <a:t>Kliknutím můžete upravit styl předlohy textů.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C8BD8E7-1312-41F3-99C4-6DA5AF89196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20842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5031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smtClean="0"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509658C3-5BCA-4ACD-9524-F2969F748F2E}"/>
              </a:ext>
            </a:extLst>
          </p:cNvPr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1635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dir="out" hasBounce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9CFD12D-178C-4CE6-94D6-E7DAA5C4BCA9}" type="datetime1">
              <a:rPr lang="cs-CZ" smtClean="0"/>
              <a:t>22.2.2018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6150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dir="out" hasBounce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pPr rtl="0"/>
            <a:fld id="{B9DD13DA-A286-4769-8683-9AB3621CA302}" type="datetime1">
              <a:rPr lang="cs-CZ" smtClean="0"/>
              <a:t>22.2.2018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8262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dir="out" hasBounce="1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Úvodní snímek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</p:spPr>
        <p:txBody>
          <a:bodyPr rtlCol="0" anchor="b">
            <a:noAutofit/>
          </a:bodyPr>
          <a:lstStyle>
            <a:lvl1pPr algn="ctr">
              <a:defRPr sz="4200" spc="-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dirty="0"/>
              <a:t>Kliknutím na ikonu přidáte obrázek.</a:t>
            </a:r>
          </a:p>
        </p:txBody>
      </p:sp>
      <p:sp>
        <p:nvSpPr>
          <p:cNvPr id="1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dirty="0"/>
              <a:t>Kliknutím na ikonu přidáte obrázek.</a:t>
            </a:r>
          </a:p>
        </p:txBody>
      </p:sp>
      <p:sp>
        <p:nvSpPr>
          <p:cNvPr id="14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dirty="0"/>
              <a:t>Kliknutím na ikonu přidáte obrázek.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9755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dir="out" hasBounce="1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51812" y="1672934"/>
            <a:ext cx="3506788" cy="2880360"/>
          </a:xfrm>
        </p:spPr>
        <p:txBody>
          <a:bodyPr rtlCol="0" anchor="b">
            <a:normAutofit/>
          </a:bodyPr>
          <a:lstStyle>
            <a:lvl1pPr>
              <a:defRPr sz="300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/>
              <a:t>Upravte styly předlohy textu.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 rtlCol="0"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/>
              <a:t>Upravte styly předlohy textu.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243E2B3-5270-4325-93A7-F4B1712F0452}" type="datetime1">
              <a:rPr lang="cs-CZ" smtClean="0"/>
              <a:t>22.2.2018</a:t>
            </a:fld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dir="out" hasBounce="1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rtlCol="0"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6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dirty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 rtlCol="0"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dir="out" hasBounce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E33CB9F-186C-42F5-9290-B39BA85734D7}" type="datetime1">
              <a:rPr lang="cs-CZ" smtClean="0"/>
              <a:t>22.2.2018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0373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dir="out" hasBounce="1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pPr rtl="0"/>
            <a:fld id="{6E33CB9F-186C-42F5-9290-B39BA85734D7}" type="datetime1">
              <a:rPr lang="cs-CZ" smtClean="0"/>
              <a:t>22.2.2018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pPr rtl="0"/>
            <a:fld id="{E31375A4-56A4-47D6-9801-1991572033F7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1211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dir="out" hasBounce="1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pPr rtl="0"/>
            <a:fld id="{6E33CB9F-186C-42F5-9290-B39BA85734D7}" type="datetime1">
              <a:rPr lang="cs-CZ" smtClean="0"/>
              <a:t>22.2.2018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pPr rtl="0"/>
            <a:fld id="{E31375A4-56A4-47D6-9801-1991572033F7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4903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dir="out" hasBounce="1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pPr rtl="0"/>
            <a:fld id="{917F0839-58D3-4224-9CE7-DC3D81A22444}" type="datetime1">
              <a:rPr lang="cs-CZ" smtClean="0"/>
              <a:t>22.2.2018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2595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dir="out" hasBounce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86F647B-C158-42AB-B4EE-C465A566A3AE}" type="datetime1">
              <a:rPr lang="cs-CZ" smtClean="0"/>
              <a:t>22.2.2018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045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dir="out" hasBounce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pPr rtl="0"/>
            <a:fld id="{6E33CB9F-186C-42F5-9290-B39BA85734D7}" type="datetime1">
              <a:rPr lang="cs-CZ" smtClean="0"/>
              <a:t>22.2.2018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pPr rtl="0"/>
            <a:fld id="{E31375A4-56A4-47D6-9801-1991572033F7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3344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dir="out" hasBounce="1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243E2B3-5270-4325-93A7-F4B1712F0452}" type="datetime1">
              <a:rPr lang="cs-CZ" smtClean="0"/>
              <a:t>22.2.2018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2504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dir="out" hasBounce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2/22/2018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F3187CAE-D0D6-4E56-A0C9-7F0D88B403E3}"/>
              </a:ext>
            </a:extLst>
          </p:cNvPr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6078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dir="out" hasBounce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6000">
              <a:srgbClr val="61AEFB"/>
            </a:gs>
            <a:gs pos="0">
              <a:srgbClr val="3366FF"/>
            </a:gs>
            <a:gs pos="100000">
              <a:schemeClr val="accent1">
                <a:lumMod val="30000"/>
                <a:lumOff val="7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E33CB9F-186C-42F5-9290-B39BA85734D7}" type="datetime1">
              <a:rPr lang="cs-CZ" smtClean="0"/>
              <a:t>22.2.2018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E31375A4-56A4-47D6-9801-1991572033F7}" type="slidenum">
              <a:rPr lang="cs-CZ" smtClean="0"/>
              <a:pPr rtl="0"/>
              <a:t>‹#›</a:t>
            </a:fld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BF8A8C55-803A-4778-8426-B51C2B67D7E9}"/>
              </a:ext>
            </a:extLst>
          </p:cNvPr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2369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656" r:id="rId13"/>
    <p:sldLayoutId id="2147483657" r:id="rId14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flythrough dir="out" hasBounce="1"/>
      </p:transition>
    </mc:Choice>
    <mc:Fallback>
      <p:transition spd="slow">
        <p:fade/>
      </p:transition>
    </mc:Fallback>
  </mc:AlternateContent>
  <p:hf sldNum="0" hdr="0" ft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0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1.png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73418" y="2876831"/>
            <a:ext cx="6382769" cy="2365909"/>
          </a:xfrm>
        </p:spPr>
        <p:txBody>
          <a:bodyPr rtlCol="0">
            <a:normAutofit fontScale="92500" lnSpcReduction="20000"/>
          </a:bodyPr>
          <a:lstStyle/>
          <a:p>
            <a:pPr algn="l" rtl="0"/>
            <a:r>
              <a:rPr lang="cs-CZ" sz="2500" dirty="0"/>
              <a:t>Jméno a Příjmení: 	Stanislav Zatloukal</a:t>
            </a:r>
          </a:p>
          <a:p>
            <a:pPr algn="l" rtl="0"/>
            <a:r>
              <a:rPr lang="cs-CZ" sz="2500" dirty="0"/>
              <a:t>SDH: 			Lubenec </a:t>
            </a:r>
          </a:p>
          <a:p>
            <a:pPr algn="l" rtl="0"/>
            <a:r>
              <a:rPr lang="cs-CZ" sz="2500" dirty="0"/>
              <a:t>Okres:			Louny</a:t>
            </a:r>
          </a:p>
          <a:p>
            <a:pPr algn="l" rtl="0"/>
            <a:r>
              <a:rPr lang="cs-CZ" sz="2500" dirty="0"/>
              <a:t>Kategorie:		DT1</a:t>
            </a:r>
          </a:p>
          <a:p>
            <a:pPr algn="l" rtl="0"/>
            <a:r>
              <a:rPr lang="cs-CZ" sz="2500" dirty="0"/>
              <a:t>Škola:			Esoz Chomutov- Strojník 			požární techniky PO1</a:t>
            </a:r>
            <a:endParaRPr lang="cs-CZ" dirty="0"/>
          </a:p>
        </p:txBody>
      </p:sp>
      <p:pic>
        <p:nvPicPr>
          <p:cNvPr id="16" name="Zástupný symbol obrázku 15">
            <a:extLst>
              <a:ext uri="{FF2B5EF4-FFF2-40B4-BE49-F238E27FC236}">
                <a16:creationId xmlns:a16="http://schemas.microsoft.com/office/drawing/2014/main" id="{7FE9ADAF-0ADF-4AC5-A94D-DF51A179CA23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t="13458" b="13458"/>
          <a:stretch>
            <a:fillRect/>
          </a:stretch>
        </p:blipFill>
        <p:spPr>
          <a:xfrm>
            <a:off x="7615995" y="2009996"/>
            <a:ext cx="1738961" cy="20512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22E5DECB-88CF-42E4-B4CE-A046E833EDA4}"/>
              </a:ext>
            </a:extLst>
          </p:cNvPr>
          <p:cNvSpPr/>
          <p:nvPr/>
        </p:nvSpPr>
        <p:spPr>
          <a:xfrm>
            <a:off x="1195789" y="937839"/>
            <a:ext cx="9800419" cy="193899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cs-CZ" sz="6000" b="1" dirty="0">
                <a:ln w="9525">
                  <a:noFill/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Vodní zdroje pro hašení požárů</a:t>
            </a:r>
          </a:p>
        </p:txBody>
      </p:sp>
      <p:pic>
        <p:nvPicPr>
          <p:cNvPr id="1028" name="Picture 4" descr="Výsledek obrázku pro hasiči znak">
            <a:extLst>
              <a:ext uri="{FF2B5EF4-FFF2-40B4-BE49-F238E27FC236}">
                <a16:creationId xmlns:a16="http://schemas.microsoft.com/office/drawing/2014/main" id="{9B05C0B9-9444-4EDA-A418-66AFE2EC41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5" t="8860" r="8079" b="13379"/>
          <a:stretch/>
        </p:blipFill>
        <p:spPr bwMode="auto">
          <a:xfrm>
            <a:off x="125835" y="126241"/>
            <a:ext cx="1455455" cy="13750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id="{14679DCE-38A3-468D-8D47-DB66331EE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15823"/>
            <a:ext cx="2785160" cy="2071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Obrázek 39">
            <a:extLst>
              <a:ext uri="{FF2B5EF4-FFF2-40B4-BE49-F238E27FC236}">
                <a16:creationId xmlns:a16="http://schemas.microsoft.com/office/drawing/2014/main" id="{873BC7B1-DE8D-4EE3-96F7-F1CC5A2778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5056" y="4087158"/>
            <a:ext cx="3701224" cy="2775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16A75C3F-AB39-498D-B99C-195525440C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2674" y="2015854"/>
            <a:ext cx="2749326" cy="2061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Obrázek 41">
            <a:extLst>
              <a:ext uri="{FF2B5EF4-FFF2-40B4-BE49-F238E27FC236}">
                <a16:creationId xmlns:a16="http://schemas.microsoft.com/office/drawing/2014/main" id="{815A48D1-A281-4391-A054-EBCEB322211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7758" b="39978"/>
          <a:stretch/>
        </p:blipFill>
        <p:spPr>
          <a:xfrm>
            <a:off x="4539141" y="10789"/>
            <a:ext cx="3113716" cy="1255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F7E4C021-A1B5-402B-9451-03538A2E80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614" t="8819" b="7577"/>
          <a:stretch/>
        </p:blipFill>
        <p:spPr>
          <a:xfrm flipH="1">
            <a:off x="9904787" y="-5644"/>
            <a:ext cx="2048619" cy="1288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4687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027178-7D50-45EC-B6F1-B308D927D10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FB0784-3787-467E-A6EE-25169A9E3496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6EFDEEA2-9104-45E6-AF84-02D4F2AF093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6F06355B-DEC0-45C2-89B2-1A247E3B8AC5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569C34B8-F819-4420-B1A9-64D1B5B4B061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A5F616BE-1406-4447-A183-8EE3C7BD2AFE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2A37FA47-1FC3-4334-AC18-5B6ED741AAF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7B04A83D-947D-46A6-8469-7BE0DF3D9FA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906C381D-DFD2-47A1-AA8D-81590921347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A1433A25-4155-4825-B971-1D074BD07357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E01A32C9-289C-421C-B41D-01690565523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53463A9E-88CC-4811-BB2D-5778FA9C03D3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7F4D8BF6-631F-4175-9011-8D40AC236D4E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EAE207AB-C806-428E-93DC-6B56AFA94A0F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32DD6688-FAE4-4C88-A2D2-06E78EEC7EAF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38F11FA6-F020-4212-9F82-3FD3620F8C6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40C14816-DF20-412B-950D-FE7633961B3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0AC1E853-8099-443B-A67A-1E376A20B7D1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028938CB-121E-4406-B8F9-BC7FF1B433D2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5ED914C0-4CD8-4F58-87E0-5D5F15CC853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6D40C2DC-80E0-4AD7-87E2-18591B0AEF27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C037FE17-4C37-4F17-9CB2-07E73D211993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89DA310C-435C-4F9B-B5A8-AD646724ADC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B198604-08D7-456B-AE20-46A30AD512FD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F1BE5B2-B6C9-4994-8846-E4B4DA3E4F7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Isosceles Triangle 22">
              <a:extLst>
                <a:ext uri="{FF2B5EF4-FFF2-40B4-BE49-F238E27FC236}">
                  <a16:creationId xmlns:a16="http://schemas.microsoft.com/office/drawing/2014/main" id="{5157B8F2-712A-40CD-937A-F89CFA9F63C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D7B0AD3-0B85-4F09-91AF-61749A01582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Obrázek 3">
            <a:extLst>
              <a:ext uri="{FF2B5EF4-FFF2-40B4-BE49-F238E27FC236}">
                <a16:creationId xmlns:a16="http://schemas.microsoft.com/office/drawing/2014/main" id="{91E2E2AB-3659-4C09-B77C-D033E4E058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" b="27016"/>
          <a:stretch/>
        </p:blipFill>
        <p:spPr>
          <a:xfrm>
            <a:off x="4628262" y="60205"/>
            <a:ext cx="3428231" cy="3336220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  <a:effectLst>
            <a:softEdge rad="11250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9695AA1-C770-4AF3-92B6-4969E0ED78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132" r="7066" b="-1"/>
          <a:stretch/>
        </p:blipFill>
        <p:spPr>
          <a:xfrm>
            <a:off x="8457090" y="-34217"/>
            <a:ext cx="3376929" cy="3286295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  <a:effectLst>
            <a:softEdge rad="112500"/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BB4AAA3-752D-45CD-A3A6-3E1D01F35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58391"/>
            <a:ext cx="3498979" cy="2453676"/>
          </a:xfrm>
        </p:spPr>
        <p:txBody>
          <a:bodyPr>
            <a:normAutofit/>
          </a:bodyPr>
          <a:lstStyle/>
          <a:p>
            <a:r>
              <a:rPr lang="cs-CZ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Zásobování požární vodou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E87B3B4-C287-472D-B0E8-21C70B9C4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5760" y="3269897"/>
            <a:ext cx="7502524" cy="3682559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cs-CZ" sz="2400" dirty="0"/>
              <a:t>Požadavek na zajištění požární vody se týká nejen stavebních objektů, ale i otevřených technologických zařízení a volných skládek. </a:t>
            </a:r>
          </a:p>
          <a:p>
            <a:pPr>
              <a:lnSpc>
                <a:spcPct val="110000"/>
              </a:lnSpc>
            </a:pPr>
            <a:r>
              <a:rPr lang="cs-CZ" sz="2400" dirty="0"/>
              <a:t>Musí se zajistit zdroje požární vody, které jsou schopny trvale zajišťovat předepsané množství vody. </a:t>
            </a:r>
          </a:p>
          <a:p>
            <a:pPr>
              <a:lnSpc>
                <a:spcPct val="110000"/>
              </a:lnSpc>
            </a:pPr>
            <a:r>
              <a:rPr lang="cs-CZ" sz="2400" dirty="0"/>
              <a:t>Lze od nich upustit v případech, kde hašení a ochlazování vodou není přípustné, anebo by bylo zjevně neekonomické či nevhodné.</a:t>
            </a:r>
          </a:p>
        </p:txBody>
      </p:sp>
      <p:pic>
        <p:nvPicPr>
          <p:cNvPr id="8" name="Grafický objekt 7" descr="Táborový oheň">
            <a:extLst>
              <a:ext uri="{FF2B5EF4-FFF2-40B4-BE49-F238E27FC236}">
                <a16:creationId xmlns:a16="http://schemas.microsoft.com/office/drawing/2014/main" id="{C84C66D1-60C8-49D5-A274-A195AF4380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70" y="572373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70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533851-851D-48DC-9ACC-B12733451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92" y="2166151"/>
            <a:ext cx="4172505" cy="2826647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r>
              <a:rPr lang="cs-CZ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Místa pro odběr požární vody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1D69D03-EBE4-460B-A481-3878BA61B0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328474"/>
            <a:ext cx="5925374" cy="1162975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200" b="1" dirty="0">
                <a:solidFill>
                  <a:schemeClr val="tx1"/>
                </a:solidFill>
              </a:rPr>
              <a:t>1.Vnější odběrná místa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F20243C-F788-4EA2-9431-329F6358ED22}"/>
              </a:ext>
            </a:extLst>
          </p:cNvPr>
          <p:cNvSpPr txBox="1"/>
          <p:nvPr/>
        </p:nvSpPr>
        <p:spPr>
          <a:xfrm>
            <a:off x="4687410" y="1571348"/>
            <a:ext cx="750458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Tato místa tvoří podzemní nebo nadzemní hydranty, výtokové stojany nebo plnící místa na vnějším vodovodním řádu</a:t>
            </a:r>
          </a:p>
          <a:p>
            <a:endParaRPr lang="cs-CZ" sz="2400" dirty="0"/>
          </a:p>
          <a:p>
            <a:r>
              <a:rPr lang="cs-CZ" sz="2400" dirty="0"/>
              <a:t>Pokud není v místě určení zřízena vodovodní sít nebo ze sítě není zajištěný dostatečné množství vody, mohou v tomto případě být i požární vodní toky, nádrže nebo i rybníky s vhodnou vodou pro hašení.</a:t>
            </a:r>
          </a:p>
          <a:p>
            <a:endParaRPr lang="cs-CZ" sz="2400" dirty="0"/>
          </a:p>
          <a:p>
            <a:r>
              <a:rPr lang="cs-CZ" sz="2400" dirty="0"/>
              <a:t>Nejvzdálenější místo požárního úseku od vnitřního odběrního místa musí být nejvýše 40 m pro hadicový systém s tvarově stálou hadicí a 30 m.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68829A6-0069-408C-8FE7-79CEFABB3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" y="3972005"/>
            <a:ext cx="2089736" cy="2783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49968ED-69A5-48F6-9EB8-E686FDD128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56" t="22912" r="15943" b="28545"/>
          <a:stretch/>
        </p:blipFill>
        <p:spPr>
          <a:xfrm>
            <a:off x="6741" y="0"/>
            <a:ext cx="4361073" cy="2450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0AA4610-45EB-42A2-BFE2-CFDCCFC20A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335" t="9061" r="33195" b="8427"/>
          <a:stretch/>
        </p:blipFill>
        <p:spPr>
          <a:xfrm>
            <a:off x="3222334" y="4992798"/>
            <a:ext cx="1305278" cy="1762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91573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 invX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512476-50DF-4884-8DE1-F37973D67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9946" y="983684"/>
            <a:ext cx="8413391" cy="6169981"/>
          </a:xfrm>
        </p:spPr>
        <p:txBody>
          <a:bodyPr anchor="t">
            <a:normAutofit fontScale="90000"/>
          </a:bodyPr>
          <a:lstStyle/>
          <a:p>
            <a:pPr algn="l"/>
            <a:r>
              <a:rPr lang="cs-CZ" sz="3200" dirty="0">
                <a:solidFill>
                  <a:schemeClr val="tx1"/>
                </a:solidFill>
                <a:latin typeface="+mn-lt"/>
              </a:rPr>
              <a:t>Musí být snadno a trvale dostupná a musí umožňovat požití jednou osobou s okamžitou a nepřetržitou dodávkou vody.</a:t>
            </a:r>
            <a:br>
              <a:rPr lang="cs-CZ" sz="3200" dirty="0">
                <a:solidFill>
                  <a:schemeClr val="tx1"/>
                </a:solidFill>
                <a:latin typeface="+mn-lt"/>
              </a:rPr>
            </a:br>
            <a:br>
              <a:rPr lang="cs-CZ" sz="3200" dirty="0">
                <a:solidFill>
                  <a:schemeClr val="tx1"/>
                </a:solidFill>
                <a:latin typeface="+mn-lt"/>
              </a:rPr>
            </a:br>
            <a:r>
              <a:rPr lang="cs-CZ" sz="3200" dirty="0">
                <a:solidFill>
                  <a:schemeClr val="tx1"/>
                </a:solidFill>
                <a:latin typeface="+mn-lt"/>
              </a:rPr>
              <a:t>Rozvod vody musí mít nejmenší požadovaný přetlak 0,2 Mpa a průtok vody z proudnice minimálně 0,3 l/s.</a:t>
            </a:r>
            <a:br>
              <a:rPr lang="cs-CZ" sz="3200" dirty="0">
                <a:solidFill>
                  <a:schemeClr val="tx1"/>
                </a:solidFill>
                <a:latin typeface="+mn-lt"/>
              </a:rPr>
            </a:br>
            <a:br>
              <a:rPr lang="cs-CZ" sz="3200" dirty="0">
                <a:solidFill>
                  <a:schemeClr val="tx1"/>
                </a:solidFill>
                <a:latin typeface="+mn-lt"/>
              </a:rPr>
            </a:br>
            <a:r>
              <a:rPr lang="cs-CZ" sz="3200" dirty="0">
                <a:solidFill>
                  <a:schemeClr val="tx1"/>
                </a:solidFill>
                <a:latin typeface="+mn-lt"/>
              </a:rPr>
              <a:t>Rozmístění musí umožnit hašení kteréhokoliv místa v objektu minimálně jedním proudem vody.</a:t>
            </a:r>
            <a:br>
              <a:rPr lang="cs-CZ" sz="3200" dirty="0">
                <a:solidFill>
                  <a:schemeClr val="tx1"/>
                </a:solidFill>
                <a:latin typeface="+mn-lt"/>
              </a:rPr>
            </a:br>
            <a:br>
              <a:rPr lang="cs-CZ" sz="3200" dirty="0">
                <a:solidFill>
                  <a:schemeClr val="tx1"/>
                </a:solidFill>
                <a:latin typeface="+mn-lt"/>
              </a:rPr>
            </a:br>
            <a:r>
              <a:rPr lang="cs-CZ" sz="3200" dirty="0">
                <a:solidFill>
                  <a:schemeClr val="tx1"/>
                </a:solidFill>
                <a:latin typeface="+mn-lt"/>
              </a:rPr>
              <a:t>Nejodlehlejší místo od odběrného místa může být vzdálené nejvýše:</a:t>
            </a:r>
            <a:br>
              <a:rPr lang="cs-CZ" sz="3200" dirty="0">
                <a:solidFill>
                  <a:schemeClr val="tx1"/>
                </a:solidFill>
                <a:latin typeface="+mn-lt"/>
              </a:rPr>
            </a:br>
            <a:r>
              <a:rPr lang="cs-CZ" sz="3200" dirty="0">
                <a:solidFill>
                  <a:schemeClr val="tx1"/>
                </a:solidFill>
                <a:latin typeface="+mn-lt"/>
              </a:rPr>
              <a:t>1) 40m pro hadicový systém s tvarově stálou hadicí</a:t>
            </a:r>
            <a:br>
              <a:rPr lang="cs-CZ" sz="3200" dirty="0">
                <a:solidFill>
                  <a:schemeClr val="tx1"/>
                </a:solidFill>
                <a:latin typeface="+mn-lt"/>
              </a:rPr>
            </a:br>
            <a:r>
              <a:rPr lang="cs-CZ" sz="3200" dirty="0">
                <a:solidFill>
                  <a:schemeClr val="tx1"/>
                </a:solidFill>
                <a:latin typeface="+mn-lt"/>
              </a:rPr>
              <a:t>2) 30m pro hadicový systém se zploštělou hadicí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A1F394-B03E-4F04-8E3E-0501EE545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107" y="164525"/>
            <a:ext cx="6562528" cy="91855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cs-CZ" sz="3200" dirty="0">
                <a:solidFill>
                  <a:schemeClr val="bg1"/>
                </a:solidFill>
                <a:latin typeface="Arial Black" panose="020B0A04020102020204" pitchFamily="34" charset="0"/>
              </a:rPr>
              <a:t>Vnitřní odběrová místa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E1DF4365-51E8-4501-986C-270F76593CC7}"/>
              </a:ext>
            </a:extLst>
          </p:cNvPr>
          <p:cNvSpPr txBox="1">
            <a:spLocks/>
          </p:cNvSpPr>
          <p:nvPr/>
        </p:nvSpPr>
        <p:spPr>
          <a:xfrm>
            <a:off x="218663" y="129058"/>
            <a:ext cx="3820968" cy="254049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vert="horz" lIns="228600" tIns="228600" rIns="228600" bIns="22860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Místa pro odběr požární vody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8E606A2-6D3D-4BD3-A0B2-E27CC41661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1" t="24203" r="4847" b="6087"/>
          <a:stretch/>
        </p:blipFill>
        <p:spPr>
          <a:xfrm>
            <a:off x="-21455" y="4112145"/>
            <a:ext cx="2723322" cy="282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325991E-005D-43AD-86CC-1EDB3DFFF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282" y="2484782"/>
            <a:ext cx="1716157" cy="2078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5837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0A84B27-3980-4128-93DD-477321C12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41174"/>
            <a:ext cx="7325139" cy="5198165"/>
          </a:xfrm>
        </p:spPr>
        <p:txBody>
          <a:bodyPr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cs-CZ" sz="3600" dirty="0"/>
              <a:t>Nadzemní hydrant</a:t>
            </a:r>
          </a:p>
          <a:p>
            <a:r>
              <a:rPr lang="cs-CZ" sz="2400" dirty="0"/>
              <a:t>Nad povrchem země, má tvar trubky s uzavírací armaturou a napojovacími hrdly.</a:t>
            </a:r>
          </a:p>
          <a:p>
            <a:r>
              <a:rPr lang="cs-CZ" sz="2400" dirty="0"/>
              <a:t>Nalakován červenou barvou a v okolí upozorňovací cedule</a:t>
            </a:r>
          </a:p>
          <a:p>
            <a:r>
              <a:rPr lang="cs-CZ" sz="2400" dirty="0"/>
              <a:t>Hydrant je napojen na běžný vodovod obce či města.</a:t>
            </a:r>
          </a:p>
          <a:p>
            <a:r>
              <a:rPr lang="cs-CZ" sz="2400" dirty="0"/>
              <a:t>V průmyslových závodech jsou tyto hydranty napojeny na požární vodovod.</a:t>
            </a:r>
          </a:p>
          <a:p>
            <a:r>
              <a:rPr lang="cs-CZ" sz="2400" dirty="0"/>
              <a:t>Některé hydranty vybaveny lámací částí, po nárazu se odlomí jen část nad zemí a část pod zemí zůstane zachovalá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B7478457-2E14-471E-8742-0EE49094FF99}"/>
              </a:ext>
            </a:extLst>
          </p:cNvPr>
          <p:cNvSpPr/>
          <p:nvPr/>
        </p:nvSpPr>
        <p:spPr>
          <a:xfrm>
            <a:off x="1820814" y="0"/>
            <a:ext cx="91467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Druhy požárních hydrantů</a:t>
            </a:r>
          </a:p>
        </p:txBody>
      </p:sp>
      <p:pic>
        <p:nvPicPr>
          <p:cNvPr id="1028" name="Picture 4" descr="https://upload.wikimedia.org/wikipedia/commons/thumb/7/72/Hydrant%2C_Po%C5%99%C3%AD%C4%8D%C3%AD%2C_Brno.jpg/800px-Hydrant%2C_Po%C5%99%C3%AD%C4%8D%C3%AD%2C_Brno.jpg">
            <a:extLst>
              <a:ext uri="{FF2B5EF4-FFF2-40B4-BE49-F238E27FC236}">
                <a16:creationId xmlns:a16="http://schemas.microsoft.com/office/drawing/2014/main" id="{B74E1A34-C1FF-48ED-9774-FA828E1F3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293" y="834132"/>
            <a:ext cx="4516507" cy="60238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6587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1AE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E8435B-5A40-4D2C-8EE7-D0286A44397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230A507-ADD4-4851-86C9-BFB0A9E66CB7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0E73949D-AA3F-434A-8F1B-6AC3C665002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430C7EEA-EB0A-4CEA-ACCE-4B1704B32B33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340C7C2C-B9D8-41EA-8F12-D3EA2425F8BE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07A48E32-9937-423D-A962-6C6708FC5BB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98C428A0-F7BD-4827-A5E4-29D1D924E6D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322A7171-6987-4D33-A08E-121DAF7C1D8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DEE2B87-F124-4D9A-93D7-573D7F2AE867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E02238B2-FD10-4EE9-8D4C-23EAB778F406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6442CA56-F5EA-44EC-85FD-9AE6B0D92C6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E4947447-DDE2-4FD8-BA1A-B1E1CAE39237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3C86D861-90D5-4681-B53D-CF9794CFDD7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98CA71C9-2A65-47AA-9028-30391F0C14D2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82904C10-6BA2-411E-8B2E-40E8FF1BB2CF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1D6BDE88-B470-4B53-9BF8-E14D0A49FD0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245C4906-0262-431D-82BD-BBD3E0165FD7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7382B232-0890-4D2C-B9EA-2930C1986FD5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F0AE7D89-CB19-46E7-A589-9FE037C9F3F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DE373BAE-385C-4377-9196-A10066EBF8C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989B1E1A-CE75-431F-AE31-882E65AE7FC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6624A141-5A3F-476C-A828-630A565AEABE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E804C1A5-703E-4BE6-B311-AA42E68002B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D3BEC15-D3CB-438B-AB3D-920CFCF3219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C87F132-6FB2-44B0-BB62-71877BFE924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Isosceles Triangle 22">
              <a:extLst>
                <a:ext uri="{FF2B5EF4-FFF2-40B4-BE49-F238E27FC236}">
                  <a16:creationId xmlns:a16="http://schemas.microsoft.com/office/drawing/2014/main" id="{FF462290-58BF-4988-88C4-53D44C56CA4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78F3204-16FB-4EC7-A66D-F8782408E51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Obrázek 5">
            <a:extLst>
              <a:ext uri="{FF2B5EF4-FFF2-40B4-BE49-F238E27FC236}">
                <a16:creationId xmlns:a16="http://schemas.microsoft.com/office/drawing/2014/main" id="{B52CC9A1-8887-4376-8748-3C778B9869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99" r="-8" b="11260"/>
          <a:stretch/>
        </p:blipFill>
        <p:spPr>
          <a:xfrm rot="5400000">
            <a:off x="4658186" y="733500"/>
            <a:ext cx="2380179" cy="1446580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4607A78-D0CA-4A20-9E54-2E3F1A7C8F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91" r="20329" b="-8"/>
          <a:stretch/>
        </p:blipFill>
        <p:spPr>
          <a:xfrm>
            <a:off x="6768373" y="266700"/>
            <a:ext cx="1446580" cy="2380179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6DDBD35-FFBF-4837-B5F4-48C76FE9B5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6" r="15513" b="-8"/>
          <a:stretch/>
        </p:blipFill>
        <p:spPr>
          <a:xfrm>
            <a:off x="8382853" y="287337"/>
            <a:ext cx="1446580" cy="2380179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0043C82-B43B-431B-B831-7238042CAA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652" r="24767" b="1"/>
          <a:stretch/>
        </p:blipFill>
        <p:spPr>
          <a:xfrm>
            <a:off x="10037974" y="287336"/>
            <a:ext cx="1446580" cy="2380179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09EA9F5-5F38-4001-AA64-F04E704AE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299" y="1530626"/>
            <a:ext cx="3725321" cy="3627785"/>
          </a:xfrm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cs-CZ" sz="3700" b="1" spc="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Druhy požárních hydrantů</a:t>
            </a:r>
            <a:br>
              <a:rPr lang="cs-CZ" sz="3700" b="1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endParaRPr lang="cs-CZ" sz="37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F2C1680-1F75-47CB-8E89-E4793CBDD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1658" y="2540560"/>
            <a:ext cx="7742702" cy="4299035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cs-CZ" sz="3200" dirty="0"/>
              <a:t>Podzemní hydrant</a:t>
            </a:r>
          </a:p>
          <a:p>
            <a:pPr marL="0" indent="0">
              <a:lnSpc>
                <a:spcPct val="110000"/>
              </a:lnSpc>
              <a:buNone/>
            </a:pPr>
            <a:endParaRPr lang="cs-CZ" sz="1500" dirty="0"/>
          </a:p>
          <a:p>
            <a:pPr marL="0" indent="0">
              <a:lnSpc>
                <a:spcPct val="110000"/>
              </a:lnSpc>
              <a:buNone/>
            </a:pPr>
            <a:r>
              <a:rPr lang="cs-CZ" sz="2200" dirty="0"/>
              <a:t>Najdeme ho po sejmutí víka kde se nachází část pro upevnění hydrantového nástavce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sz="2200" dirty="0"/>
              <a:t>Slouží primárná k dodávce vody v případě když není v okolí nadzemní hydrant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sz="2200" dirty="0"/>
              <a:t>Nevýhoda bývá často umístěn na místech parkovišť či šatně přístupných místech při zásahu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sz="2200" dirty="0"/>
              <a:t>K pomoci je nezbytný hydrantový klíč kterým ovládáme průtok a tlak vody ve vodní šachtě u vodního nástavce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333728F-7F97-4449-8A2F-4DA5B79C95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5006" y="3922017"/>
            <a:ext cx="2935983" cy="2935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E94EF8D-F2B6-474C-8C35-03A7776A49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018" t="18203" r="-271" b="16934"/>
          <a:stretch/>
        </p:blipFill>
        <p:spPr>
          <a:xfrm>
            <a:off x="775049" y="113552"/>
            <a:ext cx="3667592" cy="2001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30803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814088C5-0C7B-4048-BCA2-C797CD4F95F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879DDA4E-E3F5-47BC-8A8D-226115C1002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94" name="Freeform 5">
              <a:extLst>
                <a:ext uri="{FF2B5EF4-FFF2-40B4-BE49-F238E27FC236}">
                  <a16:creationId xmlns:a16="http://schemas.microsoft.com/office/drawing/2014/main" id="{8811C5F2-344A-43E1-B168-6E5836108E63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5" name="Freeform 6">
              <a:extLst>
                <a:ext uri="{FF2B5EF4-FFF2-40B4-BE49-F238E27FC236}">
                  <a16:creationId xmlns:a16="http://schemas.microsoft.com/office/drawing/2014/main" id="{EA1DC75C-0A41-4DB2-B747-C7C01DF254C6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6" name="Freeform 7">
              <a:extLst>
                <a:ext uri="{FF2B5EF4-FFF2-40B4-BE49-F238E27FC236}">
                  <a16:creationId xmlns:a16="http://schemas.microsoft.com/office/drawing/2014/main" id="{AC423E43-D6EB-44F2-9E22-FD60E16FE01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7" name="Freeform 8">
              <a:extLst>
                <a:ext uri="{FF2B5EF4-FFF2-40B4-BE49-F238E27FC236}">
                  <a16:creationId xmlns:a16="http://schemas.microsoft.com/office/drawing/2014/main" id="{88071D89-37C3-4530-9B8D-51CF70339985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8" name="Freeform 9">
              <a:extLst>
                <a:ext uri="{FF2B5EF4-FFF2-40B4-BE49-F238E27FC236}">
                  <a16:creationId xmlns:a16="http://schemas.microsoft.com/office/drawing/2014/main" id="{C44F3B1B-254C-4EA6-8541-F5A0642271F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9" name="Freeform 10">
              <a:extLst>
                <a:ext uri="{FF2B5EF4-FFF2-40B4-BE49-F238E27FC236}">
                  <a16:creationId xmlns:a16="http://schemas.microsoft.com/office/drawing/2014/main" id="{45C1ABE6-5325-451C-9383-917B96C50086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0" name="Freeform 11">
              <a:extLst>
                <a:ext uri="{FF2B5EF4-FFF2-40B4-BE49-F238E27FC236}">
                  <a16:creationId xmlns:a16="http://schemas.microsoft.com/office/drawing/2014/main" id="{BEFA84DF-AAB5-4FAE-91E9-850F34217ED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1" name="Freeform 12">
              <a:extLst>
                <a:ext uri="{FF2B5EF4-FFF2-40B4-BE49-F238E27FC236}">
                  <a16:creationId xmlns:a16="http://schemas.microsoft.com/office/drawing/2014/main" id="{50B36DB6-1797-4FED-A631-C6176A11BCE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2" name="Freeform 13">
              <a:extLst>
                <a:ext uri="{FF2B5EF4-FFF2-40B4-BE49-F238E27FC236}">
                  <a16:creationId xmlns:a16="http://schemas.microsoft.com/office/drawing/2014/main" id="{B88F1DBA-87A2-42D1-9B36-57CDD24C71C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3" name="Freeform 14">
              <a:extLst>
                <a:ext uri="{FF2B5EF4-FFF2-40B4-BE49-F238E27FC236}">
                  <a16:creationId xmlns:a16="http://schemas.microsoft.com/office/drawing/2014/main" id="{E5861585-AF69-4128-AB5D-196DD6BEF747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4" name="Freeform 15">
              <a:extLst>
                <a:ext uri="{FF2B5EF4-FFF2-40B4-BE49-F238E27FC236}">
                  <a16:creationId xmlns:a16="http://schemas.microsoft.com/office/drawing/2014/main" id="{219306F4-10D5-40C1-BE4E-B506B395A39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5" name="Freeform 16">
              <a:extLst>
                <a:ext uri="{FF2B5EF4-FFF2-40B4-BE49-F238E27FC236}">
                  <a16:creationId xmlns:a16="http://schemas.microsoft.com/office/drawing/2014/main" id="{D91A0247-7C15-4D87-AEE3-7C82472FC92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6" name="Freeform 17">
              <a:extLst>
                <a:ext uri="{FF2B5EF4-FFF2-40B4-BE49-F238E27FC236}">
                  <a16:creationId xmlns:a16="http://schemas.microsoft.com/office/drawing/2014/main" id="{D9B8044D-036E-4AE0-AAF5-249E2DB7F26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7" name="Freeform 18">
              <a:extLst>
                <a:ext uri="{FF2B5EF4-FFF2-40B4-BE49-F238E27FC236}">
                  <a16:creationId xmlns:a16="http://schemas.microsoft.com/office/drawing/2014/main" id="{B46BFB7C-77E3-46E4-A9C6-64D24FD21F0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8" name="Freeform 19">
              <a:extLst>
                <a:ext uri="{FF2B5EF4-FFF2-40B4-BE49-F238E27FC236}">
                  <a16:creationId xmlns:a16="http://schemas.microsoft.com/office/drawing/2014/main" id="{2D218498-EA03-42AD-8347-D5B2E83E55F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9" name="Freeform 20">
              <a:extLst>
                <a:ext uri="{FF2B5EF4-FFF2-40B4-BE49-F238E27FC236}">
                  <a16:creationId xmlns:a16="http://schemas.microsoft.com/office/drawing/2014/main" id="{1151D1A8-7B82-453E-A5D5-727E22AB2F0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0" name="Freeform 21">
              <a:extLst>
                <a:ext uri="{FF2B5EF4-FFF2-40B4-BE49-F238E27FC236}">
                  <a16:creationId xmlns:a16="http://schemas.microsoft.com/office/drawing/2014/main" id="{EE6138C1-2F18-4B47-BAA4-5FD26B796425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1" name="Freeform 22">
              <a:extLst>
                <a:ext uri="{FF2B5EF4-FFF2-40B4-BE49-F238E27FC236}">
                  <a16:creationId xmlns:a16="http://schemas.microsoft.com/office/drawing/2014/main" id="{2D382A48-8F5C-413E-A244-C6F0D86BFDAE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2" name="Freeform 23">
              <a:extLst>
                <a:ext uri="{FF2B5EF4-FFF2-40B4-BE49-F238E27FC236}">
                  <a16:creationId xmlns:a16="http://schemas.microsoft.com/office/drawing/2014/main" id="{2D15F06F-1A76-4C93-8938-179B9CD4C0E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3" name="Freeform 24">
              <a:extLst>
                <a:ext uri="{FF2B5EF4-FFF2-40B4-BE49-F238E27FC236}">
                  <a16:creationId xmlns:a16="http://schemas.microsoft.com/office/drawing/2014/main" id="{18B037DD-2C53-4D71-83EC-639ED282084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4" name="Freeform 25">
              <a:extLst>
                <a:ext uri="{FF2B5EF4-FFF2-40B4-BE49-F238E27FC236}">
                  <a16:creationId xmlns:a16="http://schemas.microsoft.com/office/drawing/2014/main" id="{34A08C5B-545A-48EE-A770-9F0B553D451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5" name="Obrázek 4">
            <a:extLst>
              <a:ext uri="{FF2B5EF4-FFF2-40B4-BE49-F238E27FC236}">
                <a16:creationId xmlns:a16="http://schemas.microsoft.com/office/drawing/2014/main" id="{62BDFD38-45BA-4EB7-860D-276C2B4D15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70" r="12604" b="1"/>
          <a:stretch/>
        </p:blipFill>
        <p:spPr>
          <a:xfrm>
            <a:off x="3779522" y="10"/>
            <a:ext cx="3767030" cy="3429217"/>
          </a:xfrm>
          <a:prstGeom prst="rect">
            <a:avLst/>
          </a:prstGeom>
          <a:ln>
            <a:noFill/>
          </a:ln>
        </p:spPr>
      </p:pic>
      <p:pic>
        <p:nvPicPr>
          <p:cNvPr id="2050" name="Picture 2" descr="Související obrázek">
            <a:extLst>
              <a:ext uri="{FF2B5EF4-FFF2-40B4-BE49-F238E27FC236}">
                <a16:creationId xmlns:a16="http://schemas.microsoft.com/office/drawing/2014/main" id="{CDA2D061-3FA3-4BAF-9B27-89D380EDD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" r="2" b="7760"/>
          <a:stretch/>
        </p:blipFill>
        <p:spPr bwMode="auto">
          <a:xfrm>
            <a:off x="20" y="10"/>
            <a:ext cx="3787120" cy="3429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35BA988-48AF-4A41-9CC4-327DB36DE9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735" r="6388" b="28823"/>
          <a:stretch/>
        </p:blipFill>
        <p:spPr>
          <a:xfrm>
            <a:off x="20" y="3428999"/>
            <a:ext cx="7064354" cy="3429227"/>
          </a:xfrm>
          <a:prstGeom prst="rect">
            <a:avLst/>
          </a:prstGeom>
          <a:ln>
            <a:noFill/>
          </a:ln>
        </p:spPr>
      </p:pic>
      <p:grpSp>
        <p:nvGrpSpPr>
          <p:cNvPr id="215" name="Group 214">
            <a:extLst>
              <a:ext uri="{FF2B5EF4-FFF2-40B4-BE49-F238E27FC236}">
                <a16:creationId xmlns:a16="http://schemas.microsoft.com/office/drawing/2014/main" id="{327DD965-A151-414A-A949-F9AF4653E911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35826" y="1699589"/>
            <a:ext cx="3674476" cy="3470421"/>
            <a:chOff x="697883" y="1816768"/>
            <a:chExt cx="3674476" cy="3470421"/>
          </a:xfrm>
        </p:grpSpPr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F0B97670-F2CA-4245-964B-F9E796FDAA2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7" name="Isosceles Triangle 22">
              <a:extLst>
                <a:ext uri="{FF2B5EF4-FFF2-40B4-BE49-F238E27FC236}">
                  <a16:creationId xmlns:a16="http://schemas.microsoft.com/office/drawing/2014/main" id="{D47F3A0E-31EA-4B5D-A2DA-187FAC0C222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CBA2D153-7E5A-460D-9679-686CD973DE7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01530296-5B02-4ACD-888B-48B963D8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3575" y="2358391"/>
            <a:ext cx="3498979" cy="2453676"/>
          </a:xfrm>
        </p:spPr>
        <p:txBody>
          <a:bodyPr>
            <a:normAutofit/>
          </a:bodyPr>
          <a:lstStyle/>
          <a:p>
            <a:r>
              <a:rPr lang="cs-CZ" sz="3700" b="1" dirty="0">
                <a:ln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Zabudovaný </a:t>
            </a:r>
            <a:r>
              <a:rPr lang="cs-CZ" sz="3700" dirty="0">
                <a:ln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nástěnný hydrant</a:t>
            </a:r>
            <a:br>
              <a:rPr lang="cs-CZ" sz="3700" b="1" dirty="0"/>
            </a:br>
            <a:endParaRPr lang="cs-CZ" sz="37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54378DA-F2C5-4187-A36B-8D605569A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5671" y="276225"/>
            <a:ext cx="5138737" cy="6567488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cs-CZ" sz="2000" dirty="0"/>
              <a:t>Tento hydrant je umístěn v nástěnné skříňce společně s hadicí D v kotouči.</a:t>
            </a:r>
          </a:p>
          <a:p>
            <a:pPr>
              <a:lnSpc>
                <a:spcPct val="110000"/>
              </a:lnSpc>
            </a:pPr>
            <a:endParaRPr lang="cs-CZ" sz="2000" dirty="0"/>
          </a:p>
          <a:p>
            <a:pPr>
              <a:lnSpc>
                <a:spcPct val="110000"/>
              </a:lnSpc>
            </a:pPr>
            <a:r>
              <a:rPr lang="cs-CZ" sz="2000" dirty="0"/>
              <a:t>Slouží pro rychlý zásah vznikajícího požáru v objektu do příjezdu hasičů</a:t>
            </a:r>
          </a:p>
          <a:p>
            <a:pPr>
              <a:lnSpc>
                <a:spcPct val="110000"/>
              </a:lnSpc>
            </a:pPr>
            <a:endParaRPr lang="cs-CZ" sz="2000" dirty="0"/>
          </a:p>
          <a:p>
            <a:pPr>
              <a:lnSpc>
                <a:spcPct val="110000"/>
              </a:lnSpc>
            </a:pPr>
            <a:r>
              <a:rPr lang="cs-CZ" sz="2000" dirty="0"/>
              <a:t>Patří do základního vybavení požární ochrany.</a:t>
            </a:r>
          </a:p>
          <a:p>
            <a:pPr>
              <a:lnSpc>
                <a:spcPct val="110000"/>
              </a:lnSpc>
            </a:pPr>
            <a:endParaRPr lang="cs-CZ" sz="2000" dirty="0"/>
          </a:p>
          <a:p>
            <a:pPr>
              <a:lnSpc>
                <a:spcPct val="110000"/>
              </a:lnSpc>
            </a:pPr>
            <a:r>
              <a:rPr lang="cs-CZ" sz="2000" dirty="0"/>
              <a:t>Hydrantová skříň může být uzamčena, k použití hydrantu musí dojít k vyjmutí klíčku který je v blízkosti zámku.</a:t>
            </a:r>
          </a:p>
          <a:p>
            <a:pPr>
              <a:lnSpc>
                <a:spcPct val="110000"/>
              </a:lnSpc>
            </a:pPr>
            <a:endParaRPr lang="cs-CZ" sz="2000" dirty="0"/>
          </a:p>
          <a:p>
            <a:pPr>
              <a:lnSpc>
                <a:spcPct val="110000"/>
              </a:lnSpc>
            </a:pPr>
            <a:r>
              <a:rPr lang="cs-CZ" sz="2000" dirty="0"/>
              <a:t>Nemusí být vybavena plombou ale HZS ČR tento typ záruky doporučuje.</a:t>
            </a:r>
          </a:p>
        </p:txBody>
      </p:sp>
    </p:spTree>
    <p:extLst>
      <p:ext uri="{BB962C8B-B14F-4D97-AF65-F5344CB8AC3E}">
        <p14:creationId xmlns:p14="http://schemas.microsoft.com/office/powerpoint/2010/main" val="11795820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737CF500-2AA5-469C-BB61-AE6AB7FC453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BE5A63F-999E-40F8-8632-2168726B08A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0" name="Freeform 5">
              <a:extLst>
                <a:ext uri="{FF2B5EF4-FFF2-40B4-BE49-F238E27FC236}">
                  <a16:creationId xmlns:a16="http://schemas.microsoft.com/office/drawing/2014/main" id="{AEDB3044-81E6-47B8-A635-3CCB314735C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Freeform 6">
              <a:extLst>
                <a:ext uri="{FF2B5EF4-FFF2-40B4-BE49-F238E27FC236}">
                  <a16:creationId xmlns:a16="http://schemas.microsoft.com/office/drawing/2014/main" id="{6484707F-1E55-44A4-839B-A1A97194F3D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Freeform 7">
              <a:extLst>
                <a:ext uri="{FF2B5EF4-FFF2-40B4-BE49-F238E27FC236}">
                  <a16:creationId xmlns:a16="http://schemas.microsoft.com/office/drawing/2014/main" id="{37ABCA85-D32A-47B2-8DA4-D310D8998335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8">
              <a:extLst>
                <a:ext uri="{FF2B5EF4-FFF2-40B4-BE49-F238E27FC236}">
                  <a16:creationId xmlns:a16="http://schemas.microsoft.com/office/drawing/2014/main" id="{64B97A15-2163-4E84-B96A-DF50F4C9D90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Freeform 9">
              <a:extLst>
                <a:ext uri="{FF2B5EF4-FFF2-40B4-BE49-F238E27FC236}">
                  <a16:creationId xmlns:a16="http://schemas.microsoft.com/office/drawing/2014/main" id="{51BFACA4-4706-4A40-874A-C9CC7278DE01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Freeform 10">
              <a:extLst>
                <a:ext uri="{FF2B5EF4-FFF2-40B4-BE49-F238E27FC236}">
                  <a16:creationId xmlns:a16="http://schemas.microsoft.com/office/drawing/2014/main" id="{93A668C3-449E-48B6-822D-089D1AE72AC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11">
              <a:extLst>
                <a:ext uri="{FF2B5EF4-FFF2-40B4-BE49-F238E27FC236}">
                  <a16:creationId xmlns:a16="http://schemas.microsoft.com/office/drawing/2014/main" id="{C95781F6-CEDB-4405-BA3C-4EC2B5604AE7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Freeform 12">
              <a:extLst>
                <a:ext uri="{FF2B5EF4-FFF2-40B4-BE49-F238E27FC236}">
                  <a16:creationId xmlns:a16="http://schemas.microsoft.com/office/drawing/2014/main" id="{D8E617D2-830A-4986-AB1A-19A76CF922EF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13">
              <a:extLst>
                <a:ext uri="{FF2B5EF4-FFF2-40B4-BE49-F238E27FC236}">
                  <a16:creationId xmlns:a16="http://schemas.microsoft.com/office/drawing/2014/main" id="{0C64A810-97A2-4E67-88B1-4F865F47013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Freeform 14">
              <a:extLst>
                <a:ext uri="{FF2B5EF4-FFF2-40B4-BE49-F238E27FC236}">
                  <a16:creationId xmlns:a16="http://schemas.microsoft.com/office/drawing/2014/main" id="{CF489FFD-7C09-493E-8F11-F569403DD6E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15">
              <a:extLst>
                <a:ext uri="{FF2B5EF4-FFF2-40B4-BE49-F238E27FC236}">
                  <a16:creationId xmlns:a16="http://schemas.microsoft.com/office/drawing/2014/main" id="{4F7C769A-2E9B-42B1-82A0-584208D09EC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16">
              <a:extLst>
                <a:ext uri="{FF2B5EF4-FFF2-40B4-BE49-F238E27FC236}">
                  <a16:creationId xmlns:a16="http://schemas.microsoft.com/office/drawing/2014/main" id="{464527F6-7D14-44EF-B1BC-ED008B0DA057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17">
              <a:extLst>
                <a:ext uri="{FF2B5EF4-FFF2-40B4-BE49-F238E27FC236}">
                  <a16:creationId xmlns:a16="http://schemas.microsoft.com/office/drawing/2014/main" id="{E6562F12-4738-4E41-9E73-8CC2E35D4C77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18">
              <a:extLst>
                <a:ext uri="{FF2B5EF4-FFF2-40B4-BE49-F238E27FC236}">
                  <a16:creationId xmlns:a16="http://schemas.microsoft.com/office/drawing/2014/main" id="{99F6AC7A-68F4-4BED-9190-152A57359D63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Freeform 19">
              <a:extLst>
                <a:ext uri="{FF2B5EF4-FFF2-40B4-BE49-F238E27FC236}">
                  <a16:creationId xmlns:a16="http://schemas.microsoft.com/office/drawing/2014/main" id="{6D5363D7-6573-4C44-AB66-19BBFBD648F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Freeform 20">
              <a:extLst>
                <a:ext uri="{FF2B5EF4-FFF2-40B4-BE49-F238E27FC236}">
                  <a16:creationId xmlns:a16="http://schemas.microsoft.com/office/drawing/2014/main" id="{B44C064D-7CC3-4251-9E43-A21A28D9F9B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21">
              <a:extLst>
                <a:ext uri="{FF2B5EF4-FFF2-40B4-BE49-F238E27FC236}">
                  <a16:creationId xmlns:a16="http://schemas.microsoft.com/office/drawing/2014/main" id="{EF1006E0-DB45-4077-A358-B6F6E2C13F4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Freeform 22">
              <a:extLst>
                <a:ext uri="{FF2B5EF4-FFF2-40B4-BE49-F238E27FC236}">
                  <a16:creationId xmlns:a16="http://schemas.microsoft.com/office/drawing/2014/main" id="{400390F3-69B9-4478-A3E0-2452D0BB133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Freeform 23">
              <a:extLst>
                <a:ext uri="{FF2B5EF4-FFF2-40B4-BE49-F238E27FC236}">
                  <a16:creationId xmlns:a16="http://schemas.microsoft.com/office/drawing/2014/main" id="{5626910E-3A3C-45B1-8DE7-D7626982EC2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24">
              <a:extLst>
                <a:ext uri="{FF2B5EF4-FFF2-40B4-BE49-F238E27FC236}">
                  <a16:creationId xmlns:a16="http://schemas.microsoft.com/office/drawing/2014/main" id="{F81D4132-8E8D-4D76-88BD-F8E1DBD74495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Freeform 25">
              <a:extLst>
                <a:ext uri="{FF2B5EF4-FFF2-40B4-BE49-F238E27FC236}">
                  <a16:creationId xmlns:a16="http://schemas.microsoft.com/office/drawing/2014/main" id="{C4AAE10B-F480-4F96-94EC-B530250B941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4" name="Obrázek 3" descr="Obsah obrázku exteriér, obloha, nákladní auto, doprava&#10;&#10;Popis vygenerován s velmi vysokou mírou spolehlivosti">
            <a:extLst>
              <a:ext uri="{FF2B5EF4-FFF2-40B4-BE49-F238E27FC236}">
                <a16:creationId xmlns:a16="http://schemas.microsoft.com/office/drawing/2014/main" id="{DBD9B52E-33D8-4059-A4B0-DF723D99F7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62" r="24638"/>
          <a:stretch/>
        </p:blipFill>
        <p:spPr>
          <a:xfrm>
            <a:off x="20" y="-1"/>
            <a:ext cx="6095997" cy="6858000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  <p:grpSp>
        <p:nvGrpSpPr>
          <p:cNvPr id="92" name="Group 91">
            <a:extLst>
              <a:ext uri="{FF2B5EF4-FFF2-40B4-BE49-F238E27FC236}">
                <a16:creationId xmlns:a16="http://schemas.microsoft.com/office/drawing/2014/main" id="{456149A8-4714-4AF5-8A51-86986F5EF34F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871" y="1699589"/>
            <a:ext cx="3674476" cy="3470421"/>
            <a:chOff x="697883" y="1816768"/>
            <a:chExt cx="3674476" cy="3470421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A3A0E64B-0009-470A-8673-B9182DD2BA9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Isosceles Triangle 22">
              <a:extLst>
                <a:ext uri="{FF2B5EF4-FFF2-40B4-BE49-F238E27FC236}">
                  <a16:creationId xmlns:a16="http://schemas.microsoft.com/office/drawing/2014/main" id="{2B6B4D5A-D391-4A12-A864-6D20C0C9F7F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CCF07CF-5CC0-4625-A08F-3BDDE771655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7C04243E-BE0C-4D6C-8F3B-8A0B59131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620" y="2358391"/>
            <a:ext cx="3498979" cy="2453676"/>
          </a:xfrm>
        </p:spPr>
        <p:txBody>
          <a:bodyPr>
            <a:normAutofit/>
          </a:bodyPr>
          <a:lstStyle/>
          <a:p>
            <a:r>
              <a:rPr lang="cs-CZ" b="1" dirty="0">
                <a:ln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Závěr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6E97C7D-8227-42E4-A23D-5C87F7C3A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1800" y="803186"/>
            <a:ext cx="4498520" cy="524862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dirty="0"/>
              <a:t>Závěrem této práce bych chtěl říct, že jsem celou práci vytvořil se svým velkým zájmem. Téma nebylo zrovna lehké a hledat na internetu důležité informace bylo zajímavé. Naučil jsem se spoustu věcí který bych v dnešní době využil. Plno věcí které jsou potřebné k požárním pracím.  </a:t>
            </a:r>
          </a:p>
          <a:p>
            <a:pPr>
              <a:lnSpc>
                <a:spcPct val="110000"/>
              </a:lnSpc>
            </a:pPr>
            <a:endParaRPr lang="cs-CZ" dirty="0"/>
          </a:p>
          <a:p>
            <a:pPr>
              <a:lnSpc>
                <a:spcPct val="110000"/>
              </a:lnSpc>
            </a:pPr>
            <a:endParaRPr lang="cs-CZ" dirty="0"/>
          </a:p>
          <a:p>
            <a:pPr>
              <a:lnSpc>
                <a:spcPct val="110000"/>
              </a:lnSpc>
            </a:pPr>
            <a:endParaRPr lang="cs-CZ" dirty="0"/>
          </a:p>
          <a:p>
            <a:pPr marL="0" indent="0">
              <a:lnSpc>
                <a:spcPct val="110000"/>
              </a:lnSpc>
              <a:buNone/>
            </a:pPr>
            <a:r>
              <a:rPr lang="cs-CZ" dirty="0"/>
              <a:t>Vypracoval Stanislav Zatloukal dne 22.2.2018.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dirty="0"/>
              <a:t>Děkuji</a:t>
            </a:r>
          </a:p>
        </p:txBody>
      </p:sp>
    </p:spTree>
    <p:extLst>
      <p:ext uri="{BB962C8B-B14F-4D97-AF65-F5344CB8AC3E}">
        <p14:creationId xmlns:p14="http://schemas.microsoft.com/office/powerpoint/2010/main" val="1268159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dir="out" hasBounce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7">
            <a:extLst>
              <a:ext uri="{FF2B5EF4-FFF2-40B4-BE49-F238E27FC236}">
                <a16:creationId xmlns:a16="http://schemas.microsoft.com/office/drawing/2014/main" id="{E2366EBA-92FD-44AE-87A9-25E5135EB2C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692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37F5FC-01F7-4EB4-81E7-C27D917E9554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4B0CFF10-4805-4BFA-961B-1F60DAEB948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E054536-C03E-4857-B4AE-D687A58F9A9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E33E51C-23D8-43F5-98C4-A2ED2C4C99C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89E18891-DEB2-4CFD-A907-2868B2A9105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0002C1BB-DB60-4314-A2FC-203E54D94C7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9B75BDFA-6D78-4FB1-9F21-5280855C49F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0B632D6B-A327-41AB-BBCF-9A03AD2AB73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F514BBC5-1736-4813-BECB-5A6B6738E58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94A2C868-7AEC-4209-BFA3-7185B11D330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FF56CB70-2B25-4695-ADC8-6092D0D1129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BA411BEF-2182-4458-B9AF-1634B5C2316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53F27E63-3F11-4C85-AC72-1EE8508C4C4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68B589BA-F70F-4E0B-94B9-EEB83EDF3F2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9D0B991D-CB0A-415F-8D77-A5565F66F0E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701E99DE-74F0-41D1-BBF4-5A57053BB6C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C02EE40A-8F17-4182-9495-9506463B794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924210CA-0A35-4127-925F-D4084B7DC39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DC13CEF1-DD2D-474C-B81C-820CEF3D9C3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3" name="Freeform 23">
              <a:extLst>
                <a:ext uri="{FF2B5EF4-FFF2-40B4-BE49-F238E27FC236}">
                  <a16:creationId xmlns:a16="http://schemas.microsoft.com/office/drawing/2014/main" id="{F889481A-8038-43E6-8EF1-A5F802CEDF1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128BD14A-9093-4854-A73A-F666B2ED2D2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22D884F4-76EC-4371-B903-E79CF191E30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7C462C46-EFB7-4580-9921-DFC346FCC3C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3665" y="0"/>
            <a:ext cx="10268336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B8B918B4-AB10-4E3A-916E-A9625586EA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797903" y="954813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A435526-4801-4B5D-8DFA-22625C5A6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5447" y="1074197"/>
            <a:ext cx="9048854" cy="5459767"/>
          </a:xfrm>
        </p:spPr>
        <p:txBody>
          <a:bodyPr anchor="t">
            <a:normAutofit fontScale="92500"/>
          </a:bodyPr>
          <a:lstStyle/>
          <a:p>
            <a:r>
              <a:rPr lang="cs-CZ" sz="2800" b="1" dirty="0">
                <a:solidFill>
                  <a:srgbClr val="3366FF"/>
                </a:solidFill>
                <a:latin typeface="Forte" panose="03060902040502070203" pitchFamily="66" charset="0"/>
              </a:rPr>
              <a:t>1.Zdroj požární vody </a:t>
            </a:r>
          </a:p>
          <a:p>
            <a:pPr marL="0" indent="0">
              <a:buNone/>
            </a:pPr>
            <a:r>
              <a:rPr lang="cs-CZ" sz="2000" dirty="0"/>
              <a:t>Zdroj vody který poskytne vodu pro hašení požáru.</a:t>
            </a:r>
          </a:p>
          <a:p>
            <a:r>
              <a:rPr lang="cs-CZ" sz="2800" b="1" dirty="0">
                <a:solidFill>
                  <a:srgbClr val="3366FF"/>
                </a:solidFill>
                <a:latin typeface="Forte" panose="03060902040502070203" pitchFamily="66" charset="0"/>
              </a:rPr>
              <a:t>2.Požární voda:</a:t>
            </a:r>
          </a:p>
          <a:p>
            <a:pPr marL="0" indent="0">
              <a:buNone/>
            </a:pPr>
            <a:r>
              <a:rPr lang="cs-CZ" sz="2000" dirty="0"/>
              <a:t>Voda určená k hašení požáru</a:t>
            </a:r>
          </a:p>
          <a:p>
            <a:r>
              <a:rPr lang="cs-CZ" sz="2800" b="1" dirty="0">
                <a:solidFill>
                  <a:srgbClr val="3366FF"/>
                </a:solidFill>
                <a:latin typeface="Forte" panose="03060902040502070203" pitchFamily="66" charset="0"/>
              </a:rPr>
              <a:t>3. Zdroj vody přirozeného původu:</a:t>
            </a:r>
          </a:p>
          <a:p>
            <a:pPr marL="0" indent="0">
              <a:buNone/>
            </a:pPr>
            <a:r>
              <a:rPr lang="cs-CZ" sz="2000" dirty="0"/>
              <a:t>Zdroj vody který nebyl záměrně vybudován pro požární použití (rybník, řeka)</a:t>
            </a:r>
          </a:p>
          <a:p>
            <a:r>
              <a:rPr lang="cs-CZ" sz="2800" b="1" dirty="0">
                <a:solidFill>
                  <a:srgbClr val="3366FF"/>
                </a:solidFill>
                <a:latin typeface="Forte" panose="03060902040502070203" pitchFamily="66" charset="0"/>
              </a:rPr>
              <a:t>4. Zdroj vody uměle vytvořený:</a:t>
            </a:r>
          </a:p>
          <a:p>
            <a:pPr marL="0" indent="0">
              <a:buNone/>
            </a:pPr>
            <a:r>
              <a:rPr lang="cs-CZ" sz="2000" dirty="0"/>
              <a:t>Zdroj vody vytvořený člověkem a určen pro požární vodu </a:t>
            </a:r>
          </a:p>
          <a:p>
            <a:r>
              <a:rPr lang="cs-CZ" sz="2800" b="1" dirty="0">
                <a:solidFill>
                  <a:srgbClr val="3366FF"/>
                </a:solidFill>
                <a:latin typeface="Forte" panose="03060902040502070203" pitchFamily="66" charset="0"/>
              </a:rPr>
              <a:t>5. Požární vodovod: </a:t>
            </a:r>
          </a:p>
          <a:p>
            <a:pPr marL="0" indent="0">
              <a:buNone/>
            </a:pPr>
            <a:r>
              <a:rPr lang="cs-CZ" sz="2000" dirty="0"/>
              <a:t>Vodní síť vytvořená pro hašení požáru.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B4DFAF0-9297-4B35-963E-E964DE9B07F5}"/>
              </a:ext>
            </a:extLst>
          </p:cNvPr>
          <p:cNvSpPr/>
          <p:nvPr/>
        </p:nvSpPr>
        <p:spPr>
          <a:xfrm>
            <a:off x="2665435" y="193251"/>
            <a:ext cx="7762061" cy="92333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3366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ZÁKLADNÍ DEFINICE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8EAE7BC-948C-4F06-9164-AE59E75C28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58" b="16524"/>
          <a:stretch/>
        </p:blipFill>
        <p:spPr>
          <a:xfrm>
            <a:off x="6021450" y="2264978"/>
            <a:ext cx="1399280" cy="943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7D8E1DD-6073-4ECA-AB49-C5E67A249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279" y="1019884"/>
            <a:ext cx="3780507" cy="2838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AFCAB05-34F4-4309-9F3C-8252257F4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5645" y="4246901"/>
            <a:ext cx="2311094" cy="2549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9792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dir="out" hasBounce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9246B4F-CEC3-442B-92D8-BD098634FD7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5FBD374-0821-4540-A9E6-6DE9419C026E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id="{A27E7C5F-F207-4F84-B0E4-B9A900800B56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id="{93C59A31-3A05-4470-A4AB-B9FDE6AFFBF6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7">
              <a:extLst>
                <a:ext uri="{FF2B5EF4-FFF2-40B4-BE49-F238E27FC236}">
                  <a16:creationId xmlns:a16="http://schemas.microsoft.com/office/drawing/2014/main" id="{003BBC92-CD5E-43E2-92E3-416F7222D45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Freeform 8">
              <a:extLst>
                <a:ext uri="{FF2B5EF4-FFF2-40B4-BE49-F238E27FC236}">
                  <a16:creationId xmlns:a16="http://schemas.microsoft.com/office/drawing/2014/main" id="{5E9E24BF-C2A3-420A-B4A9-BCEEC2BF6E86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id="{14E9C41A-D496-46F5-BA6B-9C0BDA513705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B2705B6A-ECD1-438B-87EB-5185A04350F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960DF715-F99A-4519-818B-5C8496A16862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12">
              <a:extLst>
                <a:ext uri="{FF2B5EF4-FFF2-40B4-BE49-F238E27FC236}">
                  <a16:creationId xmlns:a16="http://schemas.microsoft.com/office/drawing/2014/main" id="{35A62970-D2C4-4E38-BBD1-3F5865C35606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13">
              <a:extLst>
                <a:ext uri="{FF2B5EF4-FFF2-40B4-BE49-F238E27FC236}">
                  <a16:creationId xmlns:a16="http://schemas.microsoft.com/office/drawing/2014/main" id="{EB000C85-44EE-4A15-8A65-5A82B5E54992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14">
              <a:extLst>
                <a:ext uri="{FF2B5EF4-FFF2-40B4-BE49-F238E27FC236}">
                  <a16:creationId xmlns:a16="http://schemas.microsoft.com/office/drawing/2014/main" id="{BEA52102-0A7F-446C-A8D4-0BFBDC5B396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Freeform 15">
              <a:extLst>
                <a:ext uri="{FF2B5EF4-FFF2-40B4-BE49-F238E27FC236}">
                  <a16:creationId xmlns:a16="http://schemas.microsoft.com/office/drawing/2014/main" id="{204729B9-8342-4FAA-91AA-6C7916497E6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id="{E7C0B72D-EF00-46D8-A0B2-C4A9616E28F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17">
              <a:extLst>
                <a:ext uri="{FF2B5EF4-FFF2-40B4-BE49-F238E27FC236}">
                  <a16:creationId xmlns:a16="http://schemas.microsoft.com/office/drawing/2014/main" id="{37A87EDA-7C11-4EEC-AF27-FFFD9D91866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id="{3C73D59B-741F-4B2B-89C9-B9219C378E3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Freeform 19">
              <a:extLst>
                <a:ext uri="{FF2B5EF4-FFF2-40B4-BE49-F238E27FC236}">
                  <a16:creationId xmlns:a16="http://schemas.microsoft.com/office/drawing/2014/main" id="{F34FFCC5-A45C-439A-BF42-803BDAD6004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id="{7A826C44-2E68-42C7-8CB3-A73A9224ADC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Freeform 21">
              <a:extLst>
                <a:ext uri="{FF2B5EF4-FFF2-40B4-BE49-F238E27FC236}">
                  <a16:creationId xmlns:a16="http://schemas.microsoft.com/office/drawing/2014/main" id="{3ECF0188-197C-4CC5-926D-417ECCDA27A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id="{548C91D9-D18F-4379-B47B-144B159C767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id="{3B68FF2F-116D-48CE-8915-5629872C6326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" name="Freeform 24">
              <a:extLst>
                <a:ext uri="{FF2B5EF4-FFF2-40B4-BE49-F238E27FC236}">
                  <a16:creationId xmlns:a16="http://schemas.microsoft.com/office/drawing/2014/main" id="{E495B9FA-536B-48D1-8282-5F1E51D1C422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" name="Freeform 25">
              <a:extLst>
                <a:ext uri="{FF2B5EF4-FFF2-40B4-BE49-F238E27FC236}">
                  <a16:creationId xmlns:a16="http://schemas.microsoft.com/office/drawing/2014/main" id="{03604607-25F9-440B-AB2A-38B65645B2F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3074" name="Picture 2" descr="Výsledek obrázku pro zákoník">
            <a:extLst>
              <a:ext uri="{FF2B5EF4-FFF2-40B4-BE49-F238E27FC236}">
                <a16:creationId xmlns:a16="http://schemas.microsoft.com/office/drawing/2014/main" id="{26C31A64-5094-483B-9503-5B2A6E984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9" r="18130" b="2"/>
          <a:stretch/>
        </p:blipFill>
        <p:spPr bwMode="auto">
          <a:xfrm>
            <a:off x="20" y="-1"/>
            <a:ext cx="5246087" cy="6858000"/>
          </a:xfrm>
          <a:prstGeom prst="rect">
            <a:avLst/>
          </a:prstGeom>
          <a:noFill/>
          <a:ln w="9525">
            <a:solidFill>
              <a:schemeClr val="tx1">
                <a:alpha val="2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6" name="Group 95">
            <a:extLst>
              <a:ext uri="{FF2B5EF4-FFF2-40B4-BE49-F238E27FC236}">
                <a16:creationId xmlns:a16="http://schemas.microsoft.com/office/drawing/2014/main" id="{65989F4E-E386-486E-9C22-DB9E5592CBA1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A89D1164-9929-4921-BBBB-8740162202A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Isosceles Triangle 22">
              <a:extLst>
                <a:ext uri="{FF2B5EF4-FFF2-40B4-BE49-F238E27FC236}">
                  <a16:creationId xmlns:a16="http://schemas.microsoft.com/office/drawing/2014/main" id="{B075D074-74F5-4AF6-BD57-3FA04CA127D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B10B3EF-C0DF-4ACD-86A9-A0CC0FE20E5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AD54BB67-2A8B-456F-B8E0-AA1CB38B8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58391"/>
            <a:ext cx="3498979" cy="2453676"/>
          </a:xfrm>
        </p:spPr>
        <p:txBody>
          <a:bodyPr>
            <a:normAutofit/>
          </a:bodyPr>
          <a:lstStyle/>
          <a:p>
            <a:r>
              <a:rPr lang="cs-CZ" b="1" dirty="0">
                <a:ln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Základní předpisy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BF50F3D-3ABF-45DD-BE5C-5F3B532F6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9808" y="803186"/>
            <a:ext cx="5320512" cy="5248622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cs-CZ" dirty="0"/>
              <a:t>Související ustanovení právních a technických předpisů:</a:t>
            </a:r>
          </a:p>
          <a:p>
            <a:pPr>
              <a:lnSpc>
                <a:spcPct val="110000"/>
              </a:lnSpc>
            </a:pPr>
            <a:r>
              <a:rPr lang="cs-CZ" dirty="0"/>
              <a:t>- § 7 odst.1 zákona 133/1985 Sb., o požární ochraně, ve znění pozdějších předpisů (dále jen zákona o PO),</a:t>
            </a:r>
          </a:p>
          <a:p>
            <a:pPr>
              <a:lnSpc>
                <a:spcPct val="110000"/>
              </a:lnSpc>
            </a:pPr>
            <a:r>
              <a:rPr lang="cs-CZ" dirty="0"/>
              <a:t>„vlastník nebo uživatel zdrojů vody pro hašení požárů je povinen tyto udržovat v takovém stavu, aby bylo umožněno použití požární techniky a čerpání vody pro hašení požárů“</a:t>
            </a:r>
          </a:p>
          <a:p>
            <a:pPr>
              <a:lnSpc>
                <a:spcPct val="110000"/>
              </a:lnSpc>
            </a:pPr>
            <a:r>
              <a:rPr lang="cs-CZ" dirty="0"/>
              <a:t>- § 29 odst. 1 písm. k) zákona o PO</a:t>
            </a:r>
          </a:p>
          <a:p>
            <a:pPr>
              <a:lnSpc>
                <a:spcPct val="110000"/>
              </a:lnSpc>
            </a:pPr>
            <a:r>
              <a:rPr lang="cs-CZ" dirty="0"/>
              <a:t>„Obec zabezpečuje zdroje vody pro hašení požárů a jejich trvalou použitelnost a stanoví další zdroje vody pro hašení požárů a podmínky pro zajištění jejich trvalé použitelnosti“</a:t>
            </a:r>
          </a:p>
        </p:txBody>
      </p:sp>
    </p:spTree>
    <p:extLst>
      <p:ext uri="{BB962C8B-B14F-4D97-AF65-F5344CB8AC3E}">
        <p14:creationId xmlns:p14="http://schemas.microsoft.com/office/powerpoint/2010/main" val="26247005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D8A725F7-0C28-439F-8DFB-0243E3737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063" y="1319775"/>
            <a:ext cx="7620000" cy="4286250"/>
          </a:xfrm>
          <a:prstGeom prst="rect">
            <a:avLst/>
          </a:prstGeom>
        </p:spPr>
      </p:pic>
      <p:grpSp>
        <p:nvGrpSpPr>
          <p:cNvPr id="165" name="Group 164">
            <a:extLst>
              <a:ext uri="{FF2B5EF4-FFF2-40B4-BE49-F238E27FC236}">
                <a16:creationId xmlns:a16="http://schemas.microsoft.com/office/drawing/2014/main" id="{84DB7353-7D7A-431B-A5B6-A3845E6F2BB2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66" name="Freeform 5">
              <a:extLst>
                <a:ext uri="{FF2B5EF4-FFF2-40B4-BE49-F238E27FC236}">
                  <a16:creationId xmlns:a16="http://schemas.microsoft.com/office/drawing/2014/main" id="{9E8D15D6-6183-4BE1-A315-C7EC9C1A53F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7" name="Freeform 6">
              <a:extLst>
                <a:ext uri="{FF2B5EF4-FFF2-40B4-BE49-F238E27FC236}">
                  <a16:creationId xmlns:a16="http://schemas.microsoft.com/office/drawing/2014/main" id="{82A253FA-4E60-4B4D-94B0-93ECFCF3098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8" name="Freeform 7">
              <a:extLst>
                <a:ext uri="{FF2B5EF4-FFF2-40B4-BE49-F238E27FC236}">
                  <a16:creationId xmlns:a16="http://schemas.microsoft.com/office/drawing/2014/main" id="{E1B39AD1-11BD-457B-822C-A873607F412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9" name="Freeform 8">
              <a:extLst>
                <a:ext uri="{FF2B5EF4-FFF2-40B4-BE49-F238E27FC236}">
                  <a16:creationId xmlns:a16="http://schemas.microsoft.com/office/drawing/2014/main" id="{CC286005-78D5-4BE4-AA8B-75CDC07E786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0" name="Freeform 9">
              <a:extLst>
                <a:ext uri="{FF2B5EF4-FFF2-40B4-BE49-F238E27FC236}">
                  <a16:creationId xmlns:a16="http://schemas.microsoft.com/office/drawing/2014/main" id="{09E4A22D-7E83-4F24-97FE-931A93CACC7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1" name="Freeform 10">
              <a:extLst>
                <a:ext uri="{FF2B5EF4-FFF2-40B4-BE49-F238E27FC236}">
                  <a16:creationId xmlns:a16="http://schemas.microsoft.com/office/drawing/2014/main" id="{4351E96B-8DD4-4D5E-A9F0-C47F5F33781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2" name="Freeform 11">
              <a:extLst>
                <a:ext uri="{FF2B5EF4-FFF2-40B4-BE49-F238E27FC236}">
                  <a16:creationId xmlns:a16="http://schemas.microsoft.com/office/drawing/2014/main" id="{BFF78610-2475-4756-9EC8-5DA7D8902D5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3" name="Freeform 12">
              <a:extLst>
                <a:ext uri="{FF2B5EF4-FFF2-40B4-BE49-F238E27FC236}">
                  <a16:creationId xmlns:a16="http://schemas.microsoft.com/office/drawing/2014/main" id="{C7ACAE44-681D-4CBC-B2AB-E5131DF5A86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4" name="Freeform 13">
              <a:extLst>
                <a:ext uri="{FF2B5EF4-FFF2-40B4-BE49-F238E27FC236}">
                  <a16:creationId xmlns:a16="http://schemas.microsoft.com/office/drawing/2014/main" id="{CA22E4A0-73AA-4722-9C16-F3AF9A33EC5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5" name="Freeform 14">
              <a:extLst>
                <a:ext uri="{FF2B5EF4-FFF2-40B4-BE49-F238E27FC236}">
                  <a16:creationId xmlns:a16="http://schemas.microsoft.com/office/drawing/2014/main" id="{BB36E626-EBEB-41C0-B224-8DB049DB4D7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6" name="Freeform 15">
              <a:extLst>
                <a:ext uri="{FF2B5EF4-FFF2-40B4-BE49-F238E27FC236}">
                  <a16:creationId xmlns:a16="http://schemas.microsoft.com/office/drawing/2014/main" id="{D603DEC5-BED4-4DB6-A253-F61CC367423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7" name="Freeform 16">
              <a:extLst>
                <a:ext uri="{FF2B5EF4-FFF2-40B4-BE49-F238E27FC236}">
                  <a16:creationId xmlns:a16="http://schemas.microsoft.com/office/drawing/2014/main" id="{86AE9DE6-CA9A-479B-A0FB-0E1BAC7A65E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8" name="Freeform 17">
              <a:extLst>
                <a:ext uri="{FF2B5EF4-FFF2-40B4-BE49-F238E27FC236}">
                  <a16:creationId xmlns:a16="http://schemas.microsoft.com/office/drawing/2014/main" id="{16CB8DC8-E75F-4574-A290-AAB7031BE8A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9" name="Freeform 18">
              <a:extLst>
                <a:ext uri="{FF2B5EF4-FFF2-40B4-BE49-F238E27FC236}">
                  <a16:creationId xmlns:a16="http://schemas.microsoft.com/office/drawing/2014/main" id="{1CA657E1-3A52-4C23-AA47-EBB2D5C4148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0" name="Freeform 19">
              <a:extLst>
                <a:ext uri="{FF2B5EF4-FFF2-40B4-BE49-F238E27FC236}">
                  <a16:creationId xmlns:a16="http://schemas.microsoft.com/office/drawing/2014/main" id="{ED4F701B-2A93-464F-A673-54EED5C4C4C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1" name="Freeform 20">
              <a:extLst>
                <a:ext uri="{FF2B5EF4-FFF2-40B4-BE49-F238E27FC236}">
                  <a16:creationId xmlns:a16="http://schemas.microsoft.com/office/drawing/2014/main" id="{9977C34F-F6C9-4749-B201-7B928802DFF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2" name="Freeform 21">
              <a:extLst>
                <a:ext uri="{FF2B5EF4-FFF2-40B4-BE49-F238E27FC236}">
                  <a16:creationId xmlns:a16="http://schemas.microsoft.com/office/drawing/2014/main" id="{3A913E6B-DBE9-4291-A34C-36069ECB8E6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3" name="Freeform 22">
              <a:extLst>
                <a:ext uri="{FF2B5EF4-FFF2-40B4-BE49-F238E27FC236}">
                  <a16:creationId xmlns:a16="http://schemas.microsoft.com/office/drawing/2014/main" id="{7D415C04-AB5C-4B76-9E49-EEBAEE64D04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4" name="Freeform 23">
              <a:extLst>
                <a:ext uri="{FF2B5EF4-FFF2-40B4-BE49-F238E27FC236}">
                  <a16:creationId xmlns:a16="http://schemas.microsoft.com/office/drawing/2014/main" id="{151FDC11-E872-4EAE-A597-822F9FE1708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1B24766B-81CA-44C7-BF11-77A12BA42411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1A2F9962-DEB8-461C-8B4C-C0ED0D8A7B7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8" name="Isosceles Triangle 187">
              <a:extLst>
                <a:ext uri="{FF2B5EF4-FFF2-40B4-BE49-F238E27FC236}">
                  <a16:creationId xmlns:a16="http://schemas.microsoft.com/office/drawing/2014/main" id="{C0672E08-EB09-4B8E-8522-24BBC2CFFD2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3447AB64-F3EC-4A1F-BFD4-F0F9DB3DAD7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91" name="Rectangle 190">
            <a:extLst>
              <a:ext uri="{FF2B5EF4-FFF2-40B4-BE49-F238E27FC236}">
                <a16:creationId xmlns:a16="http://schemas.microsoft.com/office/drawing/2014/main" id="{8E6FBA34-A511-45C9-9400-D4369184028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6" name="Isosceles Triangle 295">
            <a:extLst>
              <a:ext uri="{FF2B5EF4-FFF2-40B4-BE49-F238E27FC236}">
                <a16:creationId xmlns:a16="http://schemas.microsoft.com/office/drawing/2014/main" id="{40C5072C-0DD1-4654-8AD1-AE39A61E5B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509289" y="3342776"/>
            <a:ext cx="200040" cy="17244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247B49D3-4D10-4733-BEAD-86B3F75A244A}"/>
              </a:ext>
            </a:extLst>
          </p:cNvPr>
          <p:cNvSpPr/>
          <p:nvPr/>
        </p:nvSpPr>
        <p:spPr>
          <a:xfrm>
            <a:off x="537786" y="85311"/>
            <a:ext cx="6562566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Forte" panose="03060902040502070203" pitchFamily="66" charset="0"/>
              </a:rPr>
              <a:t>Vodní hasičská nádrž</a:t>
            </a:r>
            <a:endParaRPr lang="cs-CZ" sz="5400" b="1" spc="50" dirty="0">
              <a:ln w="0">
                <a:solidFill>
                  <a:schemeClr val="tx1"/>
                </a:solidFill>
              </a:ln>
              <a:solidFill>
                <a:srgbClr val="3366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B7A4807-B3EF-4407-A785-9B4AC8D38A47}"/>
              </a:ext>
            </a:extLst>
          </p:cNvPr>
          <p:cNvSpPr txBox="1"/>
          <p:nvPr/>
        </p:nvSpPr>
        <p:spPr>
          <a:xfrm>
            <a:off x="143193" y="1007545"/>
            <a:ext cx="6766659" cy="706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Tw Cen MT Condensed Extra Bold" panose="020B0803020202020204" pitchFamily="34" charset="-18"/>
              </a:rPr>
              <a:t>Byly vybudovány v minulých letech na základě stavebního povolení</a:t>
            </a:r>
          </a:p>
          <a:p>
            <a:endParaRPr lang="cs-CZ" sz="2400" dirty="0">
              <a:latin typeface="Tw Cen MT Condensed Extra Bold" panose="020B0803020202020204" pitchFamily="34" charset="-18"/>
            </a:endParaRPr>
          </a:p>
          <a:p>
            <a:r>
              <a:rPr lang="cs-CZ" sz="2400" dirty="0">
                <a:latin typeface="Tw Cen MT Condensed Extra Bold" panose="020B0803020202020204" pitchFamily="34" charset="-18"/>
              </a:rPr>
              <a:t>Jedná se o legálně vybudovanou stavbu, která byla řádně zkolaudovaná se všemi stavebními náležitostmi, včetně manipulačního a provozního řádu. </a:t>
            </a:r>
          </a:p>
          <a:p>
            <a:endParaRPr lang="cs-CZ" sz="2400" dirty="0">
              <a:latin typeface="Tw Cen MT Condensed Extra Bold" panose="020B0803020202020204" pitchFamily="34" charset="-18"/>
            </a:endParaRPr>
          </a:p>
          <a:p>
            <a:r>
              <a:rPr lang="cs-CZ" sz="2400" dirty="0">
                <a:latin typeface="Tw Cen MT Condensed Extra Bold" panose="020B0803020202020204" pitchFamily="34" charset="-18"/>
              </a:rPr>
              <a:t>Předmětem PN je vytvoření dostatečné zásoby vody pro případ požáru v obci. </a:t>
            </a:r>
          </a:p>
          <a:p>
            <a:r>
              <a:rPr lang="cs-CZ" sz="2400" dirty="0">
                <a:latin typeface="Tw Cen MT Condensed Extra Bold" panose="020B0803020202020204" pitchFamily="34" charset="-18"/>
              </a:rPr>
              <a:t>Zdroj požární vody, která je potřeba při hasebních pracích. </a:t>
            </a:r>
          </a:p>
          <a:p>
            <a:endParaRPr lang="cs-CZ" sz="2400" dirty="0">
              <a:latin typeface="Tw Cen MT Condensed Extra Bold" panose="020B0803020202020204" pitchFamily="34" charset="-18"/>
            </a:endParaRPr>
          </a:p>
          <a:p>
            <a:r>
              <a:rPr lang="cs-CZ" sz="2400" dirty="0">
                <a:latin typeface="Tw Cen MT Condensed Extra Bold" panose="020B0803020202020204" pitchFamily="34" charset="-18"/>
              </a:rPr>
              <a:t>Nádrž v příslušné obci má velký přínos pro hasičské jednotky, při hašení mají dostatek hasební látky která je nezbytná k uhašení požáru.</a:t>
            </a:r>
          </a:p>
          <a:p>
            <a:endParaRPr lang="cs-CZ" sz="2400" dirty="0">
              <a:latin typeface="Tw Cen MT Condensed Extra Bold" panose="020B0803020202020204" pitchFamily="34" charset="-18"/>
            </a:endParaRPr>
          </a:p>
          <a:p>
            <a:r>
              <a:rPr lang="cs-CZ" sz="2400" dirty="0">
                <a:latin typeface="Tw Cen MT Condensed Extra Bold" panose="020B0803020202020204" pitchFamily="34" charset="-18"/>
              </a:rPr>
              <a:t>Nádrž je vybudována převážně uměle(člověkem), jedná se o nezastupitelnou záležitostí v obci.</a:t>
            </a:r>
          </a:p>
          <a:p>
            <a:endParaRPr lang="cs-CZ" dirty="0"/>
          </a:p>
        </p:txBody>
      </p:sp>
      <p:pic>
        <p:nvPicPr>
          <p:cNvPr id="230" name="Obrázek 229">
            <a:extLst>
              <a:ext uri="{FF2B5EF4-FFF2-40B4-BE49-F238E27FC236}">
                <a16:creationId xmlns:a16="http://schemas.microsoft.com/office/drawing/2014/main" id="{27797FB6-BBDE-440E-A2D3-BDBDBF28F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376" y="904224"/>
            <a:ext cx="5443821" cy="3062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2" name="Obrázek 231">
            <a:extLst>
              <a:ext uri="{FF2B5EF4-FFF2-40B4-BE49-F238E27FC236}">
                <a16:creationId xmlns:a16="http://schemas.microsoft.com/office/drawing/2014/main" id="{17CE27DE-F237-4D34-95A4-9CFCD6C27A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39" t="2866" r="9634" b="5136"/>
          <a:stretch/>
        </p:blipFill>
        <p:spPr>
          <a:xfrm>
            <a:off x="8823965" y="12732"/>
            <a:ext cx="1258812" cy="9286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3" name="Obrázek 232">
            <a:extLst>
              <a:ext uri="{FF2B5EF4-FFF2-40B4-BE49-F238E27FC236}">
                <a16:creationId xmlns:a16="http://schemas.microsoft.com/office/drawing/2014/main" id="{7ABCB291-7282-4CF0-AD08-3BC9137E2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3261" y="3966373"/>
            <a:ext cx="4219718" cy="2813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05396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3BAF07C-C39E-42EB-BB22-8D46691D973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3061" cy="68692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E9CF54-0466-4261-9E62-0249E60E1886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B3D296CC-CA82-4C71-A176-6A9FECDB82C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075000"/>
          </a:xfrm>
          <a:custGeom>
            <a:avLst/>
            <a:gdLst>
              <a:gd name="connsiteX0" fmla="*/ 0 w 12192000"/>
              <a:gd name="connsiteY0" fmla="*/ 0 h 2075000"/>
              <a:gd name="connsiteX1" fmla="*/ 12192000 w 12192000"/>
              <a:gd name="connsiteY1" fmla="*/ 0 h 2075000"/>
              <a:gd name="connsiteX2" fmla="*/ 12192000 w 12192000"/>
              <a:gd name="connsiteY2" fmla="*/ 558112 h 2075000"/>
              <a:gd name="connsiteX3" fmla="*/ 12192000 w 12192000"/>
              <a:gd name="connsiteY3" fmla="*/ 750237 h 2075000"/>
              <a:gd name="connsiteX4" fmla="*/ 12192000 w 12192000"/>
              <a:gd name="connsiteY4" fmla="*/ 1726055 h 2075000"/>
              <a:gd name="connsiteX5" fmla="*/ 12113803 w 12192000"/>
              <a:gd name="connsiteY5" fmla="*/ 1734338 h 2075000"/>
              <a:gd name="connsiteX6" fmla="*/ 6753597 w 12192000"/>
              <a:gd name="connsiteY6" fmla="*/ 2057895 h 2075000"/>
              <a:gd name="connsiteX7" fmla="*/ 400746 w 12192000"/>
              <a:gd name="connsiteY7" fmla="*/ 1886552 h 2075000"/>
              <a:gd name="connsiteX8" fmla="*/ 0 w 12192000"/>
              <a:gd name="connsiteY8" fmla="*/ 1849576 h 2075000"/>
              <a:gd name="connsiteX9" fmla="*/ 0 w 12192000"/>
              <a:gd name="connsiteY9" fmla="*/ 750237 h 2075000"/>
              <a:gd name="connsiteX10" fmla="*/ 0 w 12192000"/>
              <a:gd name="connsiteY10" fmla="*/ 558112 h 207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2075000">
                <a:moveTo>
                  <a:pt x="0" y="0"/>
                </a:moveTo>
                <a:lnTo>
                  <a:pt x="12192000" y="0"/>
                </a:lnTo>
                <a:lnTo>
                  <a:pt x="12192000" y="558112"/>
                </a:lnTo>
                <a:lnTo>
                  <a:pt x="12192000" y="750237"/>
                </a:lnTo>
                <a:lnTo>
                  <a:pt x="12192000" y="1726055"/>
                </a:lnTo>
                <a:lnTo>
                  <a:pt x="12113803" y="1734338"/>
                </a:lnTo>
                <a:cubicBezTo>
                  <a:pt x="10139508" y="1932287"/>
                  <a:pt x="8237152" y="2025290"/>
                  <a:pt x="6753597" y="2057895"/>
                </a:cubicBezTo>
                <a:cubicBezTo>
                  <a:pt x="4940362" y="2097744"/>
                  <a:pt x="2657278" y="2078414"/>
                  <a:pt x="400746" y="1886552"/>
                </a:cubicBezTo>
                <a:lnTo>
                  <a:pt x="0" y="1849576"/>
                </a:lnTo>
                <a:lnTo>
                  <a:pt x="0" y="750237"/>
                </a:lnTo>
                <a:lnTo>
                  <a:pt x="0" y="558112"/>
                </a:lnTo>
                <a:close/>
              </a:path>
            </a:pathLst>
          </a:custGeom>
          <a:solidFill>
            <a:schemeClr val="tx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4B1317B-604E-4E39-9214-92DB7184F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24" y="1859113"/>
            <a:ext cx="8227269" cy="35427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>
                <a:solidFill>
                  <a:schemeClr val="bg1"/>
                </a:solidFill>
              </a:rPr>
              <a:t>1.Betonové požární nádrže (jímky).</a:t>
            </a:r>
          </a:p>
          <a:p>
            <a:pPr marL="0" indent="0">
              <a:buNone/>
            </a:pPr>
            <a:r>
              <a:rPr lang="cs-CZ" sz="3200" b="1" dirty="0">
                <a:solidFill>
                  <a:schemeClr val="bg1"/>
                </a:solidFill>
              </a:rPr>
              <a:t>2.Obecní nádrž</a:t>
            </a:r>
          </a:p>
          <a:p>
            <a:pPr marL="0" indent="0">
              <a:buNone/>
            </a:pPr>
            <a:r>
              <a:rPr lang="cs-CZ" sz="3200" b="1" dirty="0">
                <a:solidFill>
                  <a:schemeClr val="bg1"/>
                </a:solidFill>
              </a:rPr>
              <a:t>3. Požární nádrže ze smaltových plechů</a:t>
            </a:r>
          </a:p>
          <a:p>
            <a:pPr marL="0" indent="0" fontAlgn="base">
              <a:buNone/>
            </a:pPr>
            <a:endParaRPr lang="cs-CZ" sz="3200" b="1" dirty="0"/>
          </a:p>
          <a:p>
            <a:endParaRPr lang="cs-CZ" sz="1600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4212D5B0-B800-46D1-A668-13C5B6985C2D}"/>
              </a:ext>
            </a:extLst>
          </p:cNvPr>
          <p:cNvSpPr/>
          <p:nvPr/>
        </p:nvSpPr>
        <p:spPr>
          <a:xfrm>
            <a:off x="1599571" y="261121"/>
            <a:ext cx="86272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6600" b="1" spc="50" dirty="0">
                <a:ln w="0"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Forte" panose="03060902040502070203" pitchFamily="66" charset="0"/>
              </a:rPr>
              <a:t>Druhy požárních nádrží</a:t>
            </a:r>
            <a:endParaRPr lang="cs-CZ" sz="66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AF81E48-2BCB-4CEF-B577-4B5798908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826" y="1199027"/>
            <a:ext cx="4254612" cy="3097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AF28E80-01A9-449C-8C78-420DC1256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380" y="4437529"/>
            <a:ext cx="6101203" cy="2437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0350483-FAAD-4AE4-8475-167BD6C8EE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86" t="8874" r="19504" b="2007"/>
          <a:stretch/>
        </p:blipFill>
        <p:spPr>
          <a:xfrm>
            <a:off x="71555" y="4149496"/>
            <a:ext cx="2944428" cy="2767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Šipka: doprava 31">
            <a:extLst>
              <a:ext uri="{FF2B5EF4-FFF2-40B4-BE49-F238E27FC236}">
                <a16:creationId xmlns:a16="http://schemas.microsoft.com/office/drawing/2014/main" id="{A5DB742C-D38F-4FB3-800B-69F8B37E6D0C}"/>
              </a:ext>
            </a:extLst>
          </p:cNvPr>
          <p:cNvSpPr/>
          <p:nvPr/>
        </p:nvSpPr>
        <p:spPr>
          <a:xfrm>
            <a:off x="7225612" y="2313997"/>
            <a:ext cx="764646" cy="286596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33" name="Šipka: doprava 32">
            <a:extLst>
              <a:ext uri="{FF2B5EF4-FFF2-40B4-BE49-F238E27FC236}">
                <a16:creationId xmlns:a16="http://schemas.microsoft.com/office/drawing/2014/main" id="{44301CA6-9489-4AB6-9FF8-7AAE753A729D}"/>
              </a:ext>
            </a:extLst>
          </p:cNvPr>
          <p:cNvSpPr/>
          <p:nvPr/>
        </p:nvSpPr>
        <p:spPr>
          <a:xfrm rot="2389487">
            <a:off x="3207984" y="3128640"/>
            <a:ext cx="1188352" cy="281843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34" name="Šipka: doprava 33">
            <a:extLst>
              <a:ext uri="{FF2B5EF4-FFF2-40B4-BE49-F238E27FC236}">
                <a16:creationId xmlns:a16="http://schemas.microsoft.com/office/drawing/2014/main" id="{4CEE7B03-2833-4D0F-81A4-61EFB8D8BA05}"/>
              </a:ext>
            </a:extLst>
          </p:cNvPr>
          <p:cNvSpPr/>
          <p:nvPr/>
        </p:nvSpPr>
        <p:spPr>
          <a:xfrm rot="9456242">
            <a:off x="3016119" y="4300441"/>
            <a:ext cx="1262385" cy="251558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580924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dir="out" hasBounce="1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" name="Rectangle 206">
            <a:extLst>
              <a:ext uri="{FF2B5EF4-FFF2-40B4-BE49-F238E27FC236}">
                <a16:creationId xmlns:a16="http://schemas.microsoft.com/office/drawing/2014/main" id="{B75DA32C-8FC7-4CCF-A2E3-533D50F85D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3F5EF394-12D4-466E-99F3-2640F3D35AD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210" name="Freeform 5">
              <a:extLst>
                <a:ext uri="{FF2B5EF4-FFF2-40B4-BE49-F238E27FC236}">
                  <a16:creationId xmlns:a16="http://schemas.microsoft.com/office/drawing/2014/main" id="{0AA8950C-227A-4D79-8D86-CC67E2E77D8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1" name="Freeform 6">
              <a:extLst>
                <a:ext uri="{FF2B5EF4-FFF2-40B4-BE49-F238E27FC236}">
                  <a16:creationId xmlns:a16="http://schemas.microsoft.com/office/drawing/2014/main" id="{D7A098B5-73CF-449D-A256-309569366747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2" name="Freeform 7">
              <a:extLst>
                <a:ext uri="{FF2B5EF4-FFF2-40B4-BE49-F238E27FC236}">
                  <a16:creationId xmlns:a16="http://schemas.microsoft.com/office/drawing/2014/main" id="{CF2F2CA3-5768-415C-A475-B548D0A7442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3" name="Freeform 8">
              <a:extLst>
                <a:ext uri="{FF2B5EF4-FFF2-40B4-BE49-F238E27FC236}">
                  <a16:creationId xmlns:a16="http://schemas.microsoft.com/office/drawing/2014/main" id="{7F57557F-9B5D-4AC7-9143-1005F394D23F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4" name="Freeform 9">
              <a:extLst>
                <a:ext uri="{FF2B5EF4-FFF2-40B4-BE49-F238E27FC236}">
                  <a16:creationId xmlns:a16="http://schemas.microsoft.com/office/drawing/2014/main" id="{BBFAF061-BE93-4A7F-AE0A-F4BFAA64D41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5" name="Freeform 10">
              <a:extLst>
                <a:ext uri="{FF2B5EF4-FFF2-40B4-BE49-F238E27FC236}">
                  <a16:creationId xmlns:a16="http://schemas.microsoft.com/office/drawing/2014/main" id="{6932D05E-F72E-4246-9517-616C1239988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6" name="Freeform 11">
              <a:extLst>
                <a:ext uri="{FF2B5EF4-FFF2-40B4-BE49-F238E27FC236}">
                  <a16:creationId xmlns:a16="http://schemas.microsoft.com/office/drawing/2014/main" id="{3EC45FD5-0988-494E-BD31-5D48301AF8C5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7" name="Freeform 12">
              <a:extLst>
                <a:ext uri="{FF2B5EF4-FFF2-40B4-BE49-F238E27FC236}">
                  <a16:creationId xmlns:a16="http://schemas.microsoft.com/office/drawing/2014/main" id="{78D938D6-D1A5-4C36-A1B2-8FDE0F865445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8" name="Freeform 13">
              <a:extLst>
                <a:ext uri="{FF2B5EF4-FFF2-40B4-BE49-F238E27FC236}">
                  <a16:creationId xmlns:a16="http://schemas.microsoft.com/office/drawing/2014/main" id="{C7338656-2F65-4B74-BAA7-365A23A87DBF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9" name="Freeform 14">
              <a:extLst>
                <a:ext uri="{FF2B5EF4-FFF2-40B4-BE49-F238E27FC236}">
                  <a16:creationId xmlns:a16="http://schemas.microsoft.com/office/drawing/2014/main" id="{99E9BE5D-8EDA-4194-90AD-82E3E1DE4D85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0" name="Freeform 15">
              <a:extLst>
                <a:ext uri="{FF2B5EF4-FFF2-40B4-BE49-F238E27FC236}">
                  <a16:creationId xmlns:a16="http://schemas.microsoft.com/office/drawing/2014/main" id="{5D0CD41B-7A5B-4272-8C6B-9E958BAD921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1" name="Freeform 16">
              <a:extLst>
                <a:ext uri="{FF2B5EF4-FFF2-40B4-BE49-F238E27FC236}">
                  <a16:creationId xmlns:a16="http://schemas.microsoft.com/office/drawing/2014/main" id="{67F82D51-2D27-4579-A6BD-999480118FA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2" name="Freeform 17">
              <a:extLst>
                <a:ext uri="{FF2B5EF4-FFF2-40B4-BE49-F238E27FC236}">
                  <a16:creationId xmlns:a16="http://schemas.microsoft.com/office/drawing/2014/main" id="{77030B87-489C-4CED-B86A-B6A14D87C95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3" name="Freeform 18">
              <a:extLst>
                <a:ext uri="{FF2B5EF4-FFF2-40B4-BE49-F238E27FC236}">
                  <a16:creationId xmlns:a16="http://schemas.microsoft.com/office/drawing/2014/main" id="{230060E1-0120-4066-AAA7-CE1D70C1AA69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" name="Freeform 19">
              <a:extLst>
                <a:ext uri="{FF2B5EF4-FFF2-40B4-BE49-F238E27FC236}">
                  <a16:creationId xmlns:a16="http://schemas.microsoft.com/office/drawing/2014/main" id="{0A56342E-BCBE-4903-B627-D23C5447536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5" name="Freeform 20">
              <a:extLst>
                <a:ext uri="{FF2B5EF4-FFF2-40B4-BE49-F238E27FC236}">
                  <a16:creationId xmlns:a16="http://schemas.microsoft.com/office/drawing/2014/main" id="{10128C5C-9EE0-400A-BF47-7C47A386C80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6" name="Freeform 21">
              <a:extLst>
                <a:ext uri="{FF2B5EF4-FFF2-40B4-BE49-F238E27FC236}">
                  <a16:creationId xmlns:a16="http://schemas.microsoft.com/office/drawing/2014/main" id="{B3C6EC07-1062-4F31-AE36-37F00330E9E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7" name="Freeform 22">
              <a:extLst>
                <a:ext uri="{FF2B5EF4-FFF2-40B4-BE49-F238E27FC236}">
                  <a16:creationId xmlns:a16="http://schemas.microsoft.com/office/drawing/2014/main" id="{85E93D38-8801-44D3-A7E3-24ED5195692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8" name="Freeform 23">
              <a:extLst>
                <a:ext uri="{FF2B5EF4-FFF2-40B4-BE49-F238E27FC236}">
                  <a16:creationId xmlns:a16="http://schemas.microsoft.com/office/drawing/2014/main" id="{39B35D66-41C7-4737-AFEE-E5558D663DEF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9" name="Freeform 24">
              <a:extLst>
                <a:ext uri="{FF2B5EF4-FFF2-40B4-BE49-F238E27FC236}">
                  <a16:creationId xmlns:a16="http://schemas.microsoft.com/office/drawing/2014/main" id="{340A2A68-6307-4EDB-B91D-35B93504DED3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0" name="Freeform 25">
              <a:extLst>
                <a:ext uri="{FF2B5EF4-FFF2-40B4-BE49-F238E27FC236}">
                  <a16:creationId xmlns:a16="http://schemas.microsoft.com/office/drawing/2014/main" id="{05292522-E92C-4D7B-B3E2-E90FAEAEAB9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093EF31C-4A9D-4FA5-9CCA-6B363A58E114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3F5ADB4F-1C21-4107-B474-D4D93E80C53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4" name="Isosceles Triangle 22">
              <a:extLst>
                <a:ext uri="{FF2B5EF4-FFF2-40B4-BE49-F238E27FC236}">
                  <a16:creationId xmlns:a16="http://schemas.microsoft.com/office/drawing/2014/main" id="{B8B6FE1E-C82A-4ECF-9845-EED04C286A6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DCAC8B11-F86C-4B1A-8D35-9BA95F6B40D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EFA1FC11-AEFE-40F5-9D83-D16CCBB8F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299" y="1683513"/>
            <a:ext cx="3746074" cy="2624327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cs-CZ" sz="37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Sací stanoviště na vodních zdrojích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6404E19-9C39-4380-A873-53DE708BB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4229" y="1632744"/>
            <a:ext cx="6529869" cy="535019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cs-CZ" dirty="0"/>
              <a:t>Sací stanoviště musí být vyhrazené a dobře zpřístupněné místo pro požární jednotky s CAS a nebo vyhrazené místo pro požární stříkačku.</a:t>
            </a:r>
          </a:p>
          <a:p>
            <a:pPr marL="0" indent="0">
              <a:lnSpc>
                <a:spcPct val="110000"/>
              </a:lnSpc>
              <a:buNone/>
            </a:pPr>
            <a:endParaRPr lang="cs-CZ" dirty="0"/>
          </a:p>
          <a:p>
            <a:pPr marL="0" indent="0">
              <a:lnSpc>
                <a:spcPct val="110000"/>
              </a:lnSpc>
              <a:buNone/>
            </a:pPr>
            <a:r>
              <a:rPr lang="cs-CZ" dirty="0"/>
              <a:t>Vodní zdroj u sacího stanoviště nesmí být zanešen nečistotami, nánosy a dalšími nevhodnými materiály který by mohly vniknout do čerpadla.</a:t>
            </a:r>
          </a:p>
          <a:p>
            <a:pPr marL="0" indent="0">
              <a:lnSpc>
                <a:spcPct val="110000"/>
              </a:lnSpc>
              <a:buNone/>
            </a:pPr>
            <a:endParaRPr lang="cs-CZ" dirty="0"/>
          </a:p>
          <a:p>
            <a:pPr marL="0" indent="0">
              <a:lnSpc>
                <a:spcPct val="110000"/>
              </a:lnSpc>
              <a:buNone/>
            </a:pPr>
            <a:r>
              <a:rPr lang="cs-CZ" dirty="0"/>
              <a:t>Hladina vody neklesá pod 1 m nade dnem a pod 6,5 m od úrovně povrchu čerpacího stanoviště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dirty="0"/>
              <a:t>Čerpací stanoviště musí být označena tabulkou s nápisem „POŽÁRNÍ VODA“ a údajem o objemu vodního zdroje, maximální sací hloubce. </a:t>
            </a:r>
          </a:p>
          <a:p>
            <a:pPr marL="0" indent="0">
              <a:lnSpc>
                <a:spcPct val="110000"/>
              </a:lnSpc>
              <a:buNone/>
            </a:pPr>
            <a:endParaRPr lang="cs-CZ" dirty="0"/>
          </a:p>
          <a:p>
            <a:pPr marL="0" indent="0">
              <a:lnSpc>
                <a:spcPct val="110000"/>
              </a:lnSpc>
              <a:buNone/>
            </a:pPr>
            <a:r>
              <a:rPr lang="cs-CZ" dirty="0"/>
              <a:t>Kontrola požárních nádrží – min. 1 x za rok se záznamem o provedení kontroly. </a:t>
            </a:r>
          </a:p>
        </p:txBody>
      </p:sp>
      <p:pic>
        <p:nvPicPr>
          <p:cNvPr id="4" name="Obrázek 3" descr="Obsah obrázku exteriér, strom, obloha, voda&#10;&#10;Popis vygenerován s velmi vysokou mírou spolehlivosti">
            <a:extLst>
              <a:ext uri="{FF2B5EF4-FFF2-40B4-BE49-F238E27FC236}">
                <a16:creationId xmlns:a16="http://schemas.microsoft.com/office/drawing/2014/main" id="{0A33ECF2-BE10-415D-9BC0-21490D7C15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45" r="25999" b="1"/>
          <a:stretch/>
        </p:blipFill>
        <p:spPr>
          <a:xfrm>
            <a:off x="9919970" y="-98782"/>
            <a:ext cx="2257742" cy="2049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Obsah obrázku tráva, obloha, exteriér, podepsat&#10;&#10;Popis vygenerován s velmi vysokou mírou spolehlivosti">
            <a:extLst>
              <a:ext uri="{FF2B5EF4-FFF2-40B4-BE49-F238E27FC236}">
                <a16:creationId xmlns:a16="http://schemas.microsoft.com/office/drawing/2014/main" id="{76DDF153-E52F-4B28-997E-DDA4DF8893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5000"/>
                    </a14:imgEffect>
                    <a14:imgEffect>
                      <a14:colorTemperature colorTemp="5356"/>
                    </a14:imgEffect>
                    <a14:imgEffect>
                      <a14:saturation sat="228000"/>
                    </a14:imgEffect>
                    <a14:imgEffect>
                      <a14:brightnessContrast bright="8000" contrast="-16000"/>
                    </a14:imgEffect>
                  </a14:imgLayer>
                </a14:imgProps>
              </a:ext>
            </a:extLst>
          </a:blip>
          <a:srcRect l="12778" r="4614" b="-1"/>
          <a:stretch/>
        </p:blipFill>
        <p:spPr>
          <a:xfrm>
            <a:off x="900113" y="3769285"/>
            <a:ext cx="3426549" cy="3111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4743D84-5E50-4D32-BC70-E346752613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279" r="8" b="4936"/>
          <a:stretch/>
        </p:blipFill>
        <p:spPr>
          <a:xfrm>
            <a:off x="1659052" y="-33173"/>
            <a:ext cx="2029345" cy="1842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878E5ED-2051-4A2B-8322-78F04DD9B5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4769" y="-33173"/>
            <a:ext cx="3459188" cy="1945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Související obrázek">
            <a:extLst>
              <a:ext uri="{FF2B5EF4-FFF2-40B4-BE49-F238E27FC236}">
                <a16:creationId xmlns:a16="http://schemas.microsoft.com/office/drawing/2014/main" id="{4DD5C9BB-1712-4D2D-BB29-8BD25A68F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4" t="22162" r="18389" b="13241"/>
          <a:stretch/>
        </p:blipFill>
        <p:spPr bwMode="auto">
          <a:xfrm>
            <a:off x="10214800" y="3328977"/>
            <a:ext cx="1919288" cy="110480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41352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dir="out" hasBounce="1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814088C5-0C7B-4048-BCA2-C797CD4F95F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879DDA4E-E3F5-47BC-8A8D-226115C1002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94" name="Freeform 5">
              <a:extLst>
                <a:ext uri="{FF2B5EF4-FFF2-40B4-BE49-F238E27FC236}">
                  <a16:creationId xmlns:a16="http://schemas.microsoft.com/office/drawing/2014/main" id="{8811C5F2-344A-43E1-B168-6E5836108E63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5" name="Freeform 6">
              <a:extLst>
                <a:ext uri="{FF2B5EF4-FFF2-40B4-BE49-F238E27FC236}">
                  <a16:creationId xmlns:a16="http://schemas.microsoft.com/office/drawing/2014/main" id="{EA1DC75C-0A41-4DB2-B747-C7C01DF254C6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6" name="Freeform 7">
              <a:extLst>
                <a:ext uri="{FF2B5EF4-FFF2-40B4-BE49-F238E27FC236}">
                  <a16:creationId xmlns:a16="http://schemas.microsoft.com/office/drawing/2014/main" id="{AC423E43-D6EB-44F2-9E22-FD60E16FE01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7" name="Freeform 8">
              <a:extLst>
                <a:ext uri="{FF2B5EF4-FFF2-40B4-BE49-F238E27FC236}">
                  <a16:creationId xmlns:a16="http://schemas.microsoft.com/office/drawing/2014/main" id="{88071D89-37C3-4530-9B8D-51CF70339985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8" name="Freeform 9">
              <a:extLst>
                <a:ext uri="{FF2B5EF4-FFF2-40B4-BE49-F238E27FC236}">
                  <a16:creationId xmlns:a16="http://schemas.microsoft.com/office/drawing/2014/main" id="{C44F3B1B-254C-4EA6-8541-F5A0642271F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9" name="Freeform 10">
              <a:extLst>
                <a:ext uri="{FF2B5EF4-FFF2-40B4-BE49-F238E27FC236}">
                  <a16:creationId xmlns:a16="http://schemas.microsoft.com/office/drawing/2014/main" id="{45C1ABE6-5325-451C-9383-917B96C50086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0" name="Freeform 11">
              <a:extLst>
                <a:ext uri="{FF2B5EF4-FFF2-40B4-BE49-F238E27FC236}">
                  <a16:creationId xmlns:a16="http://schemas.microsoft.com/office/drawing/2014/main" id="{BEFA84DF-AAB5-4FAE-91E9-850F34217ED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1" name="Freeform 12">
              <a:extLst>
                <a:ext uri="{FF2B5EF4-FFF2-40B4-BE49-F238E27FC236}">
                  <a16:creationId xmlns:a16="http://schemas.microsoft.com/office/drawing/2014/main" id="{50B36DB6-1797-4FED-A631-C6176A11BCE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2" name="Freeform 13">
              <a:extLst>
                <a:ext uri="{FF2B5EF4-FFF2-40B4-BE49-F238E27FC236}">
                  <a16:creationId xmlns:a16="http://schemas.microsoft.com/office/drawing/2014/main" id="{B88F1DBA-87A2-42D1-9B36-57CDD24C71C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3" name="Freeform 14">
              <a:extLst>
                <a:ext uri="{FF2B5EF4-FFF2-40B4-BE49-F238E27FC236}">
                  <a16:creationId xmlns:a16="http://schemas.microsoft.com/office/drawing/2014/main" id="{E5861585-AF69-4128-AB5D-196DD6BEF747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4" name="Freeform 15">
              <a:extLst>
                <a:ext uri="{FF2B5EF4-FFF2-40B4-BE49-F238E27FC236}">
                  <a16:creationId xmlns:a16="http://schemas.microsoft.com/office/drawing/2014/main" id="{219306F4-10D5-40C1-BE4E-B506B395A39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5" name="Freeform 16">
              <a:extLst>
                <a:ext uri="{FF2B5EF4-FFF2-40B4-BE49-F238E27FC236}">
                  <a16:creationId xmlns:a16="http://schemas.microsoft.com/office/drawing/2014/main" id="{D91A0247-7C15-4D87-AEE3-7C82472FC92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6" name="Freeform 17">
              <a:extLst>
                <a:ext uri="{FF2B5EF4-FFF2-40B4-BE49-F238E27FC236}">
                  <a16:creationId xmlns:a16="http://schemas.microsoft.com/office/drawing/2014/main" id="{D9B8044D-036E-4AE0-AAF5-249E2DB7F26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7" name="Freeform 18">
              <a:extLst>
                <a:ext uri="{FF2B5EF4-FFF2-40B4-BE49-F238E27FC236}">
                  <a16:creationId xmlns:a16="http://schemas.microsoft.com/office/drawing/2014/main" id="{B46BFB7C-77E3-46E4-A9C6-64D24FD21F0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8" name="Freeform 19">
              <a:extLst>
                <a:ext uri="{FF2B5EF4-FFF2-40B4-BE49-F238E27FC236}">
                  <a16:creationId xmlns:a16="http://schemas.microsoft.com/office/drawing/2014/main" id="{2D218498-EA03-42AD-8347-D5B2E83E55F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9" name="Freeform 20">
              <a:extLst>
                <a:ext uri="{FF2B5EF4-FFF2-40B4-BE49-F238E27FC236}">
                  <a16:creationId xmlns:a16="http://schemas.microsoft.com/office/drawing/2014/main" id="{1151D1A8-7B82-453E-A5D5-727E22AB2F0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0" name="Freeform 21">
              <a:extLst>
                <a:ext uri="{FF2B5EF4-FFF2-40B4-BE49-F238E27FC236}">
                  <a16:creationId xmlns:a16="http://schemas.microsoft.com/office/drawing/2014/main" id="{EE6138C1-2F18-4B47-BAA4-5FD26B796425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1" name="Freeform 22">
              <a:extLst>
                <a:ext uri="{FF2B5EF4-FFF2-40B4-BE49-F238E27FC236}">
                  <a16:creationId xmlns:a16="http://schemas.microsoft.com/office/drawing/2014/main" id="{2D382A48-8F5C-413E-A244-C6F0D86BFDAE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2" name="Freeform 23">
              <a:extLst>
                <a:ext uri="{FF2B5EF4-FFF2-40B4-BE49-F238E27FC236}">
                  <a16:creationId xmlns:a16="http://schemas.microsoft.com/office/drawing/2014/main" id="{2D15F06F-1A76-4C93-8938-179B9CD4C0E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3" name="Freeform 24">
              <a:extLst>
                <a:ext uri="{FF2B5EF4-FFF2-40B4-BE49-F238E27FC236}">
                  <a16:creationId xmlns:a16="http://schemas.microsoft.com/office/drawing/2014/main" id="{18B037DD-2C53-4D71-83EC-639ED282084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4" name="Freeform 25">
              <a:extLst>
                <a:ext uri="{FF2B5EF4-FFF2-40B4-BE49-F238E27FC236}">
                  <a16:creationId xmlns:a16="http://schemas.microsoft.com/office/drawing/2014/main" id="{34A08C5B-545A-48EE-A770-9F0B553D451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6" name="Obrázek 5">
            <a:extLst>
              <a:ext uri="{FF2B5EF4-FFF2-40B4-BE49-F238E27FC236}">
                <a16:creationId xmlns:a16="http://schemas.microsoft.com/office/drawing/2014/main" id="{6853CF71-37D5-4AB8-A210-6DC25562BF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78" r="11872" b="2"/>
          <a:stretch/>
        </p:blipFill>
        <p:spPr>
          <a:xfrm>
            <a:off x="3779522" y="10"/>
            <a:ext cx="3767030" cy="3429217"/>
          </a:xfrm>
          <a:prstGeom prst="rect">
            <a:avLst/>
          </a:prstGeom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8A7999C-C858-4668-8A5D-C11A403910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286" b="4"/>
          <a:stretch/>
        </p:blipFill>
        <p:spPr>
          <a:xfrm>
            <a:off x="20" y="10"/>
            <a:ext cx="3787120" cy="3429217"/>
          </a:xfrm>
          <a:prstGeom prst="rect">
            <a:avLst/>
          </a:prstGeom>
          <a:ln>
            <a:noFill/>
          </a:ln>
        </p:spPr>
      </p:pic>
      <p:pic>
        <p:nvPicPr>
          <p:cNvPr id="2050" name="Picture 2" descr="Výsledek obrázku pro požární voda">
            <a:extLst>
              <a:ext uri="{FF2B5EF4-FFF2-40B4-BE49-F238E27FC236}">
                <a16:creationId xmlns:a16="http://schemas.microsoft.com/office/drawing/2014/main" id="{9FBDF0B8-D644-4439-830C-28AEEF4C18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5" r="-2" b="34756"/>
          <a:stretch/>
        </p:blipFill>
        <p:spPr bwMode="auto">
          <a:xfrm>
            <a:off x="-23601" y="3429000"/>
            <a:ext cx="7546532" cy="3429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5" name="Group 214">
            <a:extLst>
              <a:ext uri="{FF2B5EF4-FFF2-40B4-BE49-F238E27FC236}">
                <a16:creationId xmlns:a16="http://schemas.microsoft.com/office/drawing/2014/main" id="{327DD965-A151-414A-A949-F9AF4653E911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35826" y="1699589"/>
            <a:ext cx="3674476" cy="3470421"/>
            <a:chOff x="697883" y="1816768"/>
            <a:chExt cx="3674476" cy="3470421"/>
          </a:xfrm>
        </p:grpSpPr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F0B97670-F2CA-4245-964B-F9E796FDAA2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7" name="Isosceles Triangle 22">
              <a:extLst>
                <a:ext uri="{FF2B5EF4-FFF2-40B4-BE49-F238E27FC236}">
                  <a16:creationId xmlns:a16="http://schemas.microsoft.com/office/drawing/2014/main" id="{D47F3A0E-31EA-4B5D-A2DA-187FAC0C222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CBA2D153-7E5A-460D-9679-686CD973DE7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FBE5BD19-B75A-4ADA-B2AA-DF5017F3F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3575" y="2358391"/>
            <a:ext cx="3498979" cy="2453676"/>
          </a:xfrm>
        </p:spPr>
        <p:txBody>
          <a:bodyPr>
            <a:normAutofit/>
          </a:bodyPr>
          <a:lstStyle/>
          <a:p>
            <a:r>
              <a:rPr lang="cs-CZ" sz="37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Základní požadavky pro požární nádrž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47AFF46-96CE-4DD8-921A-5ADC08DB2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290" y="143691"/>
            <a:ext cx="4397601" cy="657061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cs-CZ" sz="2400" dirty="0"/>
              <a:t>1. Velikost požární nádrže je dána potřebnou zásobou požární vody která je dále vhodná pro hašení v okolí.</a:t>
            </a:r>
          </a:p>
          <a:p>
            <a:pPr>
              <a:lnSpc>
                <a:spcPct val="110000"/>
              </a:lnSpc>
            </a:pPr>
            <a:r>
              <a:rPr lang="cs-CZ" sz="2400" dirty="0"/>
              <a:t>2.  PN musí umožňovat napouštění a doplňování vody, odběr požární vody, vypouštění vody, čištění nádrže.</a:t>
            </a:r>
          </a:p>
          <a:p>
            <a:pPr>
              <a:lnSpc>
                <a:spcPct val="110000"/>
              </a:lnSpc>
            </a:pPr>
            <a:r>
              <a:rPr lang="cs-CZ" sz="2400" dirty="0"/>
              <a:t>3.(PN) Musí být vybaveny bezpečnostním přelivem a přístupem na dno nádrží</a:t>
            </a:r>
          </a:p>
          <a:p>
            <a:pPr>
              <a:lnSpc>
                <a:spcPct val="110000"/>
              </a:lnSpc>
            </a:pPr>
            <a:r>
              <a:rPr lang="cs-CZ" sz="2400" dirty="0"/>
              <a:t>4.Z důvodu pojištění zásob vody je i možno vybudovat menší (PN) které budou nahrazovat primární zdroj vody v případě napouštění či kontroly. </a:t>
            </a:r>
          </a:p>
        </p:txBody>
      </p:sp>
    </p:spTree>
    <p:extLst>
      <p:ext uri="{BB962C8B-B14F-4D97-AF65-F5344CB8AC3E}">
        <p14:creationId xmlns:p14="http://schemas.microsoft.com/office/powerpoint/2010/main" val="17701052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rgbClr val="61AEFB"/>
            </a:gs>
            <a:gs pos="0">
              <a:srgbClr val="3366FF"/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7" name="Rectangle 149">
            <a:extLst>
              <a:ext uri="{FF2B5EF4-FFF2-40B4-BE49-F238E27FC236}">
                <a16:creationId xmlns:a16="http://schemas.microsoft.com/office/drawing/2014/main" id="{814088C5-0C7B-4048-BCA2-C797CD4F95F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8" name="Group 151">
            <a:extLst>
              <a:ext uri="{FF2B5EF4-FFF2-40B4-BE49-F238E27FC236}">
                <a16:creationId xmlns:a16="http://schemas.microsoft.com/office/drawing/2014/main" id="{879DDA4E-E3F5-47BC-8A8D-226115C1002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53" name="Freeform 5">
              <a:extLst>
                <a:ext uri="{FF2B5EF4-FFF2-40B4-BE49-F238E27FC236}">
                  <a16:creationId xmlns:a16="http://schemas.microsoft.com/office/drawing/2014/main" id="{8811C5F2-344A-43E1-B168-6E5836108E63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4" name="Freeform 6">
              <a:extLst>
                <a:ext uri="{FF2B5EF4-FFF2-40B4-BE49-F238E27FC236}">
                  <a16:creationId xmlns:a16="http://schemas.microsoft.com/office/drawing/2014/main" id="{EA1DC75C-0A41-4DB2-B747-C7C01DF254C6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5" name="Freeform 7">
              <a:extLst>
                <a:ext uri="{FF2B5EF4-FFF2-40B4-BE49-F238E27FC236}">
                  <a16:creationId xmlns:a16="http://schemas.microsoft.com/office/drawing/2014/main" id="{AC423E43-D6EB-44F2-9E22-FD60E16FE01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6" name="Freeform 8">
              <a:extLst>
                <a:ext uri="{FF2B5EF4-FFF2-40B4-BE49-F238E27FC236}">
                  <a16:creationId xmlns:a16="http://schemas.microsoft.com/office/drawing/2014/main" id="{88071D89-37C3-4530-9B8D-51CF70339985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7" name="Freeform 9">
              <a:extLst>
                <a:ext uri="{FF2B5EF4-FFF2-40B4-BE49-F238E27FC236}">
                  <a16:creationId xmlns:a16="http://schemas.microsoft.com/office/drawing/2014/main" id="{C44F3B1B-254C-4EA6-8541-F5A0642271F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8" name="Freeform 10">
              <a:extLst>
                <a:ext uri="{FF2B5EF4-FFF2-40B4-BE49-F238E27FC236}">
                  <a16:creationId xmlns:a16="http://schemas.microsoft.com/office/drawing/2014/main" id="{45C1ABE6-5325-451C-9383-917B96C50086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9" name="Freeform 11">
              <a:extLst>
                <a:ext uri="{FF2B5EF4-FFF2-40B4-BE49-F238E27FC236}">
                  <a16:creationId xmlns:a16="http://schemas.microsoft.com/office/drawing/2014/main" id="{BEFA84DF-AAB5-4FAE-91E9-850F34217ED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0" name="Freeform 12">
              <a:extLst>
                <a:ext uri="{FF2B5EF4-FFF2-40B4-BE49-F238E27FC236}">
                  <a16:creationId xmlns:a16="http://schemas.microsoft.com/office/drawing/2014/main" id="{50B36DB6-1797-4FED-A631-C6176A11BCE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1" name="Freeform 13">
              <a:extLst>
                <a:ext uri="{FF2B5EF4-FFF2-40B4-BE49-F238E27FC236}">
                  <a16:creationId xmlns:a16="http://schemas.microsoft.com/office/drawing/2014/main" id="{B88F1DBA-87A2-42D1-9B36-57CDD24C71C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2" name="Freeform 14">
              <a:extLst>
                <a:ext uri="{FF2B5EF4-FFF2-40B4-BE49-F238E27FC236}">
                  <a16:creationId xmlns:a16="http://schemas.microsoft.com/office/drawing/2014/main" id="{E5861585-AF69-4128-AB5D-196DD6BEF747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3" name="Freeform 15">
              <a:extLst>
                <a:ext uri="{FF2B5EF4-FFF2-40B4-BE49-F238E27FC236}">
                  <a16:creationId xmlns:a16="http://schemas.microsoft.com/office/drawing/2014/main" id="{219306F4-10D5-40C1-BE4E-B506B395A39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" name="Freeform 16">
              <a:extLst>
                <a:ext uri="{FF2B5EF4-FFF2-40B4-BE49-F238E27FC236}">
                  <a16:creationId xmlns:a16="http://schemas.microsoft.com/office/drawing/2014/main" id="{D91A0247-7C15-4D87-AEE3-7C82472FC92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" name="Freeform 17">
              <a:extLst>
                <a:ext uri="{FF2B5EF4-FFF2-40B4-BE49-F238E27FC236}">
                  <a16:creationId xmlns:a16="http://schemas.microsoft.com/office/drawing/2014/main" id="{D9B8044D-036E-4AE0-AAF5-249E2DB7F26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6" name="Freeform 18">
              <a:extLst>
                <a:ext uri="{FF2B5EF4-FFF2-40B4-BE49-F238E27FC236}">
                  <a16:creationId xmlns:a16="http://schemas.microsoft.com/office/drawing/2014/main" id="{B46BFB7C-77E3-46E4-A9C6-64D24FD21F0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7" name="Freeform 19">
              <a:extLst>
                <a:ext uri="{FF2B5EF4-FFF2-40B4-BE49-F238E27FC236}">
                  <a16:creationId xmlns:a16="http://schemas.microsoft.com/office/drawing/2014/main" id="{2D218498-EA03-42AD-8347-D5B2E83E55F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8" name="Freeform 20">
              <a:extLst>
                <a:ext uri="{FF2B5EF4-FFF2-40B4-BE49-F238E27FC236}">
                  <a16:creationId xmlns:a16="http://schemas.microsoft.com/office/drawing/2014/main" id="{1151D1A8-7B82-453E-A5D5-727E22AB2F0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9" name="Freeform 21">
              <a:extLst>
                <a:ext uri="{FF2B5EF4-FFF2-40B4-BE49-F238E27FC236}">
                  <a16:creationId xmlns:a16="http://schemas.microsoft.com/office/drawing/2014/main" id="{EE6138C1-2F18-4B47-BAA4-5FD26B796425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0" name="Freeform 22">
              <a:extLst>
                <a:ext uri="{FF2B5EF4-FFF2-40B4-BE49-F238E27FC236}">
                  <a16:creationId xmlns:a16="http://schemas.microsoft.com/office/drawing/2014/main" id="{2D382A48-8F5C-413E-A244-C6F0D86BFDAE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1" name="Freeform 23">
              <a:extLst>
                <a:ext uri="{FF2B5EF4-FFF2-40B4-BE49-F238E27FC236}">
                  <a16:creationId xmlns:a16="http://schemas.microsoft.com/office/drawing/2014/main" id="{2D15F06F-1A76-4C93-8938-179B9CD4C0E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2" name="Freeform 24">
              <a:extLst>
                <a:ext uri="{FF2B5EF4-FFF2-40B4-BE49-F238E27FC236}">
                  <a16:creationId xmlns:a16="http://schemas.microsoft.com/office/drawing/2014/main" id="{18B037DD-2C53-4D71-83EC-639ED282084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3" name="Freeform 25">
              <a:extLst>
                <a:ext uri="{FF2B5EF4-FFF2-40B4-BE49-F238E27FC236}">
                  <a16:creationId xmlns:a16="http://schemas.microsoft.com/office/drawing/2014/main" id="{34A08C5B-545A-48EE-A770-9F0B553D451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6" name="Obrázek 5" descr="Obsah obrázku tráva, strom, exteriér, voda&#10;&#10;Popis vygenerován s velmi vysokou mírou spolehlivosti">
            <a:extLst>
              <a:ext uri="{FF2B5EF4-FFF2-40B4-BE49-F238E27FC236}">
                <a16:creationId xmlns:a16="http://schemas.microsoft.com/office/drawing/2014/main" id="{34170987-DFFA-49DB-8F3D-6B3850D1C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614" b="2"/>
          <a:stretch/>
        </p:blipFill>
        <p:spPr>
          <a:xfrm>
            <a:off x="3779522" y="10"/>
            <a:ext cx="3767030" cy="3429217"/>
          </a:xfrm>
          <a:prstGeom prst="rect">
            <a:avLst/>
          </a:prstGeom>
          <a:ln>
            <a:noFill/>
          </a:ln>
        </p:spPr>
      </p:pic>
      <p:pic>
        <p:nvPicPr>
          <p:cNvPr id="4" name="Obrázek 3" descr="Obsah obrázku tráva, exteriér, země, strom&#10;&#10;Popis vygenerován s velmi vysokou mírou spolehlivosti">
            <a:extLst>
              <a:ext uri="{FF2B5EF4-FFF2-40B4-BE49-F238E27FC236}">
                <a16:creationId xmlns:a16="http://schemas.microsoft.com/office/drawing/2014/main" id="{E3BCE41A-008D-4E1F-8D81-F2062B5C7A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80" r="7595" b="2"/>
          <a:stretch/>
        </p:blipFill>
        <p:spPr>
          <a:xfrm>
            <a:off x="20" y="10"/>
            <a:ext cx="3787120" cy="3429217"/>
          </a:xfrm>
          <a:prstGeom prst="rect">
            <a:avLst/>
          </a:prstGeom>
          <a:ln>
            <a:noFill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D52B557-CD5E-42C3-8925-BD01ABF90F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2" r="-2" b="38689"/>
          <a:stretch/>
        </p:blipFill>
        <p:spPr>
          <a:xfrm>
            <a:off x="20" y="3428999"/>
            <a:ext cx="7546532" cy="3429227"/>
          </a:xfrm>
          <a:prstGeom prst="rect">
            <a:avLst/>
          </a:prstGeom>
          <a:ln>
            <a:noFill/>
          </a:ln>
        </p:spPr>
      </p:pic>
      <p:grpSp>
        <p:nvGrpSpPr>
          <p:cNvPr id="189" name="Group 174">
            <a:extLst>
              <a:ext uri="{FF2B5EF4-FFF2-40B4-BE49-F238E27FC236}">
                <a16:creationId xmlns:a16="http://schemas.microsoft.com/office/drawing/2014/main" id="{327DD965-A151-414A-A949-F9AF4653E911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35826" y="1699589"/>
            <a:ext cx="3674476" cy="3470421"/>
            <a:chOff x="697883" y="1816768"/>
            <a:chExt cx="3674476" cy="3470421"/>
          </a:xfrm>
        </p:grpSpPr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F0B97670-F2CA-4245-964B-F9E796FDAA2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7" name="Isosceles Triangle 22">
              <a:extLst>
                <a:ext uri="{FF2B5EF4-FFF2-40B4-BE49-F238E27FC236}">
                  <a16:creationId xmlns:a16="http://schemas.microsoft.com/office/drawing/2014/main" id="{D47F3A0E-31EA-4B5D-A2DA-187FAC0C222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CBA2D153-7E5A-460D-9679-686CD973DE7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5AE3D3E0-AE62-4300-9B93-641DBD5A8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3575" y="2358391"/>
            <a:ext cx="3498979" cy="2453676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cs-CZ" sz="37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Přístupová komunikace k požárnímu zdroji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05F2F1-8481-47C3-BC52-608BE24A9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552" y="385763"/>
            <a:ext cx="4491568" cy="631687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sz="2000" dirty="0"/>
              <a:t>K většině objektům musí vést přístupová komunikace umožňující příjezd požárních vozidel. </a:t>
            </a:r>
          </a:p>
          <a:p>
            <a:pPr>
              <a:lnSpc>
                <a:spcPct val="110000"/>
              </a:lnSpc>
            </a:pPr>
            <a:endParaRPr lang="cs-CZ" sz="2000" dirty="0"/>
          </a:p>
          <a:p>
            <a:pPr>
              <a:lnSpc>
                <a:spcPct val="110000"/>
              </a:lnSpc>
            </a:pPr>
            <a:r>
              <a:rPr lang="cs-CZ" sz="2000" dirty="0"/>
              <a:t>Za příjezdovou komunikaci se považuje nejméně jednopruhová cesta se šířkou vozovky nejméně 3 m. </a:t>
            </a:r>
          </a:p>
          <a:p>
            <a:pPr>
              <a:lnSpc>
                <a:spcPct val="110000"/>
              </a:lnSpc>
            </a:pPr>
            <a:endParaRPr lang="cs-CZ" sz="2000" dirty="0"/>
          </a:p>
          <a:p>
            <a:pPr>
              <a:lnSpc>
                <a:spcPct val="110000"/>
              </a:lnSpc>
            </a:pPr>
            <a:r>
              <a:rPr lang="cs-CZ" sz="2000" dirty="0"/>
              <a:t>Vjezdy určené pro příjezd požárních vozidel na ohrazené pozemky, na nichž jsou stavební objekty, vjezdy a průjezdy při blokové zástavbě apod. musí být ve světlých rozměrech nejméně 3,5 m široké a 4,1 m vysoké.</a:t>
            </a:r>
          </a:p>
        </p:txBody>
      </p:sp>
    </p:spTree>
    <p:extLst>
      <p:ext uri="{BB962C8B-B14F-4D97-AF65-F5344CB8AC3E}">
        <p14:creationId xmlns:p14="http://schemas.microsoft.com/office/powerpoint/2010/main" val="1170248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dir="out" hasBounce="1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96">
            <a:extLst>
              <a:ext uri="{FF2B5EF4-FFF2-40B4-BE49-F238E27FC236}">
                <a16:creationId xmlns:a16="http://schemas.microsoft.com/office/drawing/2014/main" id="{814088C5-0C7B-4048-BCA2-C797CD4F95F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879DDA4E-E3F5-47BC-8A8D-226115C1002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00" name="Freeform 5">
              <a:extLst>
                <a:ext uri="{FF2B5EF4-FFF2-40B4-BE49-F238E27FC236}">
                  <a16:creationId xmlns:a16="http://schemas.microsoft.com/office/drawing/2014/main" id="{8811C5F2-344A-43E1-B168-6E5836108E63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Freeform 6">
              <a:extLst>
                <a:ext uri="{FF2B5EF4-FFF2-40B4-BE49-F238E27FC236}">
                  <a16:creationId xmlns:a16="http://schemas.microsoft.com/office/drawing/2014/main" id="{EA1DC75C-0A41-4DB2-B747-C7C01DF254C6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Freeform 7">
              <a:extLst>
                <a:ext uri="{FF2B5EF4-FFF2-40B4-BE49-F238E27FC236}">
                  <a16:creationId xmlns:a16="http://schemas.microsoft.com/office/drawing/2014/main" id="{AC423E43-D6EB-44F2-9E22-FD60E16FE01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" name="Freeform 8">
              <a:extLst>
                <a:ext uri="{FF2B5EF4-FFF2-40B4-BE49-F238E27FC236}">
                  <a16:creationId xmlns:a16="http://schemas.microsoft.com/office/drawing/2014/main" id="{88071D89-37C3-4530-9B8D-51CF70339985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" name="Freeform 9">
              <a:extLst>
                <a:ext uri="{FF2B5EF4-FFF2-40B4-BE49-F238E27FC236}">
                  <a16:creationId xmlns:a16="http://schemas.microsoft.com/office/drawing/2014/main" id="{C44F3B1B-254C-4EA6-8541-F5A0642271F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Freeform 10">
              <a:extLst>
                <a:ext uri="{FF2B5EF4-FFF2-40B4-BE49-F238E27FC236}">
                  <a16:creationId xmlns:a16="http://schemas.microsoft.com/office/drawing/2014/main" id="{45C1ABE6-5325-451C-9383-917B96C50086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Freeform 11">
              <a:extLst>
                <a:ext uri="{FF2B5EF4-FFF2-40B4-BE49-F238E27FC236}">
                  <a16:creationId xmlns:a16="http://schemas.microsoft.com/office/drawing/2014/main" id="{BEFA84DF-AAB5-4FAE-91E9-850F34217ED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" name="Freeform 12">
              <a:extLst>
                <a:ext uri="{FF2B5EF4-FFF2-40B4-BE49-F238E27FC236}">
                  <a16:creationId xmlns:a16="http://schemas.microsoft.com/office/drawing/2014/main" id="{50B36DB6-1797-4FED-A631-C6176A11BCE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" name="Freeform 13">
              <a:extLst>
                <a:ext uri="{FF2B5EF4-FFF2-40B4-BE49-F238E27FC236}">
                  <a16:creationId xmlns:a16="http://schemas.microsoft.com/office/drawing/2014/main" id="{B88F1DBA-87A2-42D1-9B36-57CDD24C71C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Freeform 14">
              <a:extLst>
                <a:ext uri="{FF2B5EF4-FFF2-40B4-BE49-F238E27FC236}">
                  <a16:creationId xmlns:a16="http://schemas.microsoft.com/office/drawing/2014/main" id="{E5861585-AF69-4128-AB5D-196DD6BEF747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Freeform 15">
              <a:extLst>
                <a:ext uri="{FF2B5EF4-FFF2-40B4-BE49-F238E27FC236}">
                  <a16:creationId xmlns:a16="http://schemas.microsoft.com/office/drawing/2014/main" id="{219306F4-10D5-40C1-BE4E-B506B395A39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1" name="Freeform 16">
              <a:extLst>
                <a:ext uri="{FF2B5EF4-FFF2-40B4-BE49-F238E27FC236}">
                  <a16:creationId xmlns:a16="http://schemas.microsoft.com/office/drawing/2014/main" id="{D91A0247-7C15-4D87-AEE3-7C82472FC92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" name="Freeform 17">
              <a:extLst>
                <a:ext uri="{FF2B5EF4-FFF2-40B4-BE49-F238E27FC236}">
                  <a16:creationId xmlns:a16="http://schemas.microsoft.com/office/drawing/2014/main" id="{D9B8044D-036E-4AE0-AAF5-249E2DB7F26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3" name="Freeform 18">
              <a:extLst>
                <a:ext uri="{FF2B5EF4-FFF2-40B4-BE49-F238E27FC236}">
                  <a16:creationId xmlns:a16="http://schemas.microsoft.com/office/drawing/2014/main" id="{B46BFB7C-77E3-46E4-A9C6-64D24FD21F0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" name="Freeform 19">
              <a:extLst>
                <a:ext uri="{FF2B5EF4-FFF2-40B4-BE49-F238E27FC236}">
                  <a16:creationId xmlns:a16="http://schemas.microsoft.com/office/drawing/2014/main" id="{2D218498-EA03-42AD-8347-D5B2E83E55F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" name="Freeform 20">
              <a:extLst>
                <a:ext uri="{FF2B5EF4-FFF2-40B4-BE49-F238E27FC236}">
                  <a16:creationId xmlns:a16="http://schemas.microsoft.com/office/drawing/2014/main" id="{1151D1A8-7B82-453E-A5D5-727E22AB2F0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" name="Freeform 21">
              <a:extLst>
                <a:ext uri="{FF2B5EF4-FFF2-40B4-BE49-F238E27FC236}">
                  <a16:creationId xmlns:a16="http://schemas.microsoft.com/office/drawing/2014/main" id="{EE6138C1-2F18-4B47-BAA4-5FD26B796425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22">
              <a:extLst>
                <a:ext uri="{FF2B5EF4-FFF2-40B4-BE49-F238E27FC236}">
                  <a16:creationId xmlns:a16="http://schemas.microsoft.com/office/drawing/2014/main" id="{2D382A48-8F5C-413E-A244-C6F0D86BFDAE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8" name="Freeform 23">
              <a:extLst>
                <a:ext uri="{FF2B5EF4-FFF2-40B4-BE49-F238E27FC236}">
                  <a16:creationId xmlns:a16="http://schemas.microsoft.com/office/drawing/2014/main" id="{2D15F06F-1A76-4C93-8938-179B9CD4C0E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9" name="Freeform 24">
              <a:extLst>
                <a:ext uri="{FF2B5EF4-FFF2-40B4-BE49-F238E27FC236}">
                  <a16:creationId xmlns:a16="http://schemas.microsoft.com/office/drawing/2014/main" id="{18B037DD-2C53-4D71-83EC-639ED282084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0" name="Freeform 25">
              <a:extLst>
                <a:ext uri="{FF2B5EF4-FFF2-40B4-BE49-F238E27FC236}">
                  <a16:creationId xmlns:a16="http://schemas.microsoft.com/office/drawing/2014/main" id="{34A08C5B-545A-48EE-A770-9F0B553D451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7" name="Obrázek 6" descr="Obsah obrázku červená, zeď, interiér, patro&#10;&#10;Popis vygenerován s velmi vysokou mírou spolehlivosti">
            <a:extLst>
              <a:ext uri="{FF2B5EF4-FFF2-40B4-BE49-F238E27FC236}">
                <a16:creationId xmlns:a16="http://schemas.microsoft.com/office/drawing/2014/main" id="{47E342E9-50C4-4C87-93BD-AF991A9274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78" r="10000" b="4"/>
          <a:stretch/>
        </p:blipFill>
        <p:spPr>
          <a:xfrm>
            <a:off x="3779522" y="10"/>
            <a:ext cx="3767030" cy="3429217"/>
          </a:xfrm>
          <a:prstGeom prst="rect">
            <a:avLst/>
          </a:prstGeom>
          <a:ln>
            <a:noFill/>
          </a:ln>
        </p:spPr>
      </p:pic>
      <p:pic>
        <p:nvPicPr>
          <p:cNvPr id="3" name="Obrázek 2" descr="Obsah obrázku kovové nádobí&#10;&#10;Popis vygenerován s vysokou mírou spolehlivosti">
            <a:extLst>
              <a:ext uri="{FF2B5EF4-FFF2-40B4-BE49-F238E27FC236}">
                <a16:creationId xmlns:a16="http://schemas.microsoft.com/office/drawing/2014/main" id="{63F49E45-5B8A-4806-8B1F-E8E9BDF28D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9448"/>
          <a:stretch/>
        </p:blipFill>
        <p:spPr>
          <a:xfrm>
            <a:off x="0" y="9299"/>
            <a:ext cx="3787120" cy="3429217"/>
          </a:xfrm>
          <a:prstGeom prst="rect">
            <a:avLst/>
          </a:prstGeom>
          <a:ln>
            <a:noFill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6791435-62EC-45DF-83DB-F0AB717CD5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249" r="-2" b="24678"/>
          <a:stretch/>
        </p:blipFill>
        <p:spPr>
          <a:xfrm>
            <a:off x="20" y="3428999"/>
            <a:ext cx="7546532" cy="3429227"/>
          </a:xfrm>
          <a:prstGeom prst="rect">
            <a:avLst/>
          </a:prstGeom>
          <a:ln>
            <a:noFill/>
          </a:ln>
        </p:spPr>
      </p:pic>
      <p:grpSp>
        <p:nvGrpSpPr>
          <p:cNvPr id="161" name="Group 121">
            <a:extLst>
              <a:ext uri="{FF2B5EF4-FFF2-40B4-BE49-F238E27FC236}">
                <a16:creationId xmlns:a16="http://schemas.microsoft.com/office/drawing/2014/main" id="{327DD965-A151-414A-A949-F9AF4653E911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35826" y="1699589"/>
            <a:ext cx="3674476" cy="3470421"/>
            <a:chOff x="697883" y="1816768"/>
            <a:chExt cx="3674476" cy="3470421"/>
          </a:xfrm>
        </p:grpSpPr>
        <p:sp>
          <p:nvSpPr>
            <p:cNvPr id="162" name="Rectangle 122">
              <a:extLst>
                <a:ext uri="{FF2B5EF4-FFF2-40B4-BE49-F238E27FC236}">
                  <a16:creationId xmlns:a16="http://schemas.microsoft.com/office/drawing/2014/main" id="{F0B97670-F2CA-4245-964B-F9E796FDAA2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Isosceles Triangle 22">
              <a:extLst>
                <a:ext uri="{FF2B5EF4-FFF2-40B4-BE49-F238E27FC236}">
                  <a16:creationId xmlns:a16="http://schemas.microsoft.com/office/drawing/2014/main" id="{D47F3A0E-31EA-4B5D-A2DA-187FAC0C222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CBA2D153-7E5A-460D-9679-686CD973DE7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FEB91698-D5D6-4499-B06B-42002B4DB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714" y="2228850"/>
            <a:ext cx="4633554" cy="2947756"/>
          </a:xfrm>
        </p:spPr>
        <p:txBody>
          <a:bodyPr>
            <a:normAutofit/>
          </a:bodyPr>
          <a:lstStyle/>
          <a:p>
            <a:r>
              <a:rPr lang="cs-CZ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Požární voda v objektu</a:t>
            </a:r>
          </a:p>
        </p:txBody>
      </p:sp>
      <p:graphicFrame>
        <p:nvGraphicFramePr>
          <p:cNvPr id="5" name="Zástupný symbol pro obsah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5429622"/>
              </p:ext>
            </p:extLst>
          </p:nvPr>
        </p:nvGraphicFramePr>
        <p:xfrm>
          <a:off x="7603728" y="9524"/>
          <a:ext cx="4448842" cy="684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116154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dir="out" hasBounce="1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tlas">
  <a:themeElements>
    <a:clrScheme name="Běžící text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Motiv Offic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636</TotalTime>
  <Words>1079</Words>
  <Application>Microsoft Office PowerPoint</Application>
  <PresentationFormat>Širokoúhlá obrazovka</PresentationFormat>
  <Paragraphs>110</Paragraphs>
  <Slides>16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Forte</vt:lpstr>
      <vt:lpstr>Rockwell</vt:lpstr>
      <vt:lpstr>Tw Cen MT Condensed Extra Bold</vt:lpstr>
      <vt:lpstr>Wingdings</vt:lpstr>
      <vt:lpstr>Atlas</vt:lpstr>
      <vt:lpstr>Prezentace aplikace PowerPoint</vt:lpstr>
      <vt:lpstr>Prezentace aplikace PowerPoint</vt:lpstr>
      <vt:lpstr>Základní předpisy</vt:lpstr>
      <vt:lpstr>Prezentace aplikace PowerPoint</vt:lpstr>
      <vt:lpstr>Prezentace aplikace PowerPoint</vt:lpstr>
      <vt:lpstr>Sací stanoviště na vodních zdrojích</vt:lpstr>
      <vt:lpstr>Základní požadavky pro požární nádrž</vt:lpstr>
      <vt:lpstr>Přístupová komunikace k požárnímu zdroji</vt:lpstr>
      <vt:lpstr>Požární voda v objektu</vt:lpstr>
      <vt:lpstr>Zásobování požární vodou</vt:lpstr>
      <vt:lpstr>Místa pro odběr požární vody </vt:lpstr>
      <vt:lpstr>Musí být snadno a trvale dostupná a musí umožňovat požití jednou osobou s okamžitou a nepřetržitou dodávkou vody.  Rozvod vody musí mít nejmenší požadovaný přetlak 0,2 Mpa a průtok vody z proudnice minimálně 0,3 l/s.  Rozmístění musí umožnit hašení kteréhokoliv místa v objektu minimálně jedním proudem vody.  Nejodlehlejší místo od odběrného místa může být vzdálené nejvýše: 1) 40m pro hadicový systém s tvarově stálou hadicí 2) 30m pro hadicový systém se zploštělou hadicí</vt:lpstr>
      <vt:lpstr>Prezentace aplikace PowerPoint</vt:lpstr>
      <vt:lpstr>Druhy požárních hydrantů </vt:lpstr>
      <vt:lpstr>Zabudovaný nástěnný hydrant </vt:lpstr>
      <vt:lpstr>Závěr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Stanislav zatloukal</dc:creator>
  <cp:lastModifiedBy>Standa Zatloukal</cp:lastModifiedBy>
  <cp:revision>45</cp:revision>
  <dcterms:created xsi:type="dcterms:W3CDTF">2018-02-17T07:27:32Z</dcterms:created>
  <dcterms:modified xsi:type="dcterms:W3CDTF">2018-02-22T19:03:52Z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