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8" r:id="rId2"/>
    <p:sldMasterId id="2147483700" r:id="rId3"/>
    <p:sldMasterId id="2147483712" r:id="rId4"/>
    <p:sldMasterId id="2147483728" r:id="rId5"/>
    <p:sldMasterId id="2147483826" r:id="rId6"/>
    <p:sldMasterId id="2147483933" r:id="rId7"/>
    <p:sldMasterId id="2147483960" r:id="rId8"/>
  </p:sldMasterIdLst>
  <p:notesMasterIdLst>
    <p:notesMasterId r:id="rId65"/>
  </p:notesMasterIdLst>
  <p:handoutMasterIdLst>
    <p:handoutMasterId r:id="rId66"/>
  </p:handoutMasterIdLst>
  <p:sldIdLst>
    <p:sldId id="256" r:id="rId9"/>
    <p:sldId id="257" r:id="rId10"/>
    <p:sldId id="258" r:id="rId11"/>
    <p:sldId id="305" r:id="rId12"/>
    <p:sldId id="304" r:id="rId13"/>
    <p:sldId id="361" r:id="rId14"/>
    <p:sldId id="381" r:id="rId15"/>
    <p:sldId id="303" r:id="rId16"/>
    <p:sldId id="260" r:id="rId17"/>
    <p:sldId id="307" r:id="rId18"/>
    <p:sldId id="364" r:id="rId19"/>
    <p:sldId id="363" r:id="rId20"/>
    <p:sldId id="309" r:id="rId21"/>
    <p:sldId id="262" r:id="rId22"/>
    <p:sldId id="316" r:id="rId23"/>
    <p:sldId id="365" r:id="rId24"/>
    <p:sldId id="366" r:id="rId25"/>
    <p:sldId id="357" r:id="rId26"/>
    <p:sldId id="290" r:id="rId27"/>
    <p:sldId id="367" r:id="rId28"/>
    <p:sldId id="368" r:id="rId29"/>
    <p:sldId id="369" r:id="rId30"/>
    <p:sldId id="349" r:id="rId31"/>
    <p:sldId id="320" r:id="rId32"/>
    <p:sldId id="358" r:id="rId33"/>
    <p:sldId id="331" r:id="rId34"/>
    <p:sldId id="370" r:id="rId35"/>
    <p:sldId id="371" r:id="rId36"/>
    <p:sldId id="372" r:id="rId37"/>
    <p:sldId id="272" r:id="rId38"/>
    <p:sldId id="373" r:id="rId39"/>
    <p:sldId id="374" r:id="rId40"/>
    <p:sldId id="340" r:id="rId41"/>
    <p:sldId id="343" r:id="rId42"/>
    <p:sldId id="375" r:id="rId43"/>
    <p:sldId id="376" r:id="rId44"/>
    <p:sldId id="275" r:id="rId45"/>
    <p:sldId id="293" r:id="rId46"/>
    <p:sldId id="327" r:id="rId47"/>
    <p:sldId id="276" r:id="rId48"/>
    <p:sldId id="377" r:id="rId49"/>
    <p:sldId id="277" r:id="rId50"/>
    <p:sldId id="294" r:id="rId51"/>
    <p:sldId id="359" r:id="rId52"/>
    <p:sldId id="378" r:id="rId53"/>
    <p:sldId id="352" r:id="rId54"/>
    <p:sldId id="353" r:id="rId55"/>
    <p:sldId id="298" r:id="rId56"/>
    <p:sldId id="299" r:id="rId57"/>
    <p:sldId id="379" r:id="rId58"/>
    <p:sldId id="301" r:id="rId59"/>
    <p:sldId id="279" r:id="rId60"/>
    <p:sldId id="380" r:id="rId61"/>
    <p:sldId id="336" r:id="rId62"/>
    <p:sldId id="295" r:id="rId63"/>
    <p:sldId id="288" r:id="rId6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5" autoAdjust="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59298-39BE-46AE-9DAB-4C468EEAA95F}" type="datetimeFigureOut">
              <a:rPr lang="cs-CZ" smtClean="0"/>
              <a:t>17.6.2019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7D954-3B0A-4BA1-A40C-E2439D8A3C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68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F6321-DD4D-4ED1-B44D-C41A5FB43139}" type="datetimeFigureOut">
              <a:rPr lang="cs-CZ" smtClean="0"/>
              <a:t>17.6.2019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EA934-3EF6-420B-BE19-01D91EFE4E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60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EA934-3EF6-420B-BE19-01D91EFE4EE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95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9794-5F70-42EA-9711-5769F2DAA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5C44-14F6-40B0-815C-92F3B392B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B47-D683-4086-86DA-CDD6D3DABC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CA25-F5B5-43CD-A48E-6E0C57A46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0E5C1-6F81-4146-8B7C-E8E8E1BBE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8B75-4DC7-426B-9A58-0C3C6D7E6259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8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AE4D7-BA97-494B-9772-FB31C0142D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E9020-E349-45B5-A37F-594143268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6630-A566-471F-B405-AFF8AC8BD0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83C4-FFE8-4AA8-8F10-8FCDCC1737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C28E-8DAF-44F9-8C53-B5BD3FE4D9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B00A-EDD7-4C83-BAD3-B86819716C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C95F-630A-48A6-9A29-8DF658B878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200E-7FDE-4BEA-AD23-48E746FBB9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A5BCE-C319-43EC-B346-A3248B82A6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E1056-A694-49CD-97B1-6144F15E1A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DCBEF-8BD0-49D2-AF47-675A5C0718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A094-1CCB-4F1A-A314-891642F32D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E383B-530C-4988-9C67-6392289386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16FC-C23F-4871-9318-637F81235A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89B16-F1BB-4E4D-97E5-7CD0CEA8AE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63E4-FB21-4E81-9084-8FB031B478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3D1B5-2372-472A-A3F6-91406120D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0E539-BEDF-44A9-92C5-B54054D6A9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C2E8-96A1-4D39-8898-52DBDA4AD1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6DBA-614F-4585-9FFA-B7D0A6A6FD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D4393-395A-4C54-90A2-4B47C4F79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5BED-7F57-45AA-8740-761045F639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7E27D-6028-49A4-9C8A-781CF303DA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FFFC-02D0-48A4-8B93-1070893AF2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4C5A-C24A-43B1-874D-0B973BFE92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959A-4977-488E-8B1C-0F97FD7AB6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7C205-74BD-40EA-A40F-E08C396E9B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4E3B-0CD7-40F5-8B6A-CC91C8D3A1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93C54-7AAA-44C9-B0A6-ADBA5FA82F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9144-D34B-45B0-B0D8-E68BFE94CD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B2DAF-3F5A-4D54-92D6-E2D1F2E609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F1FA-24FE-42A6-AAB0-F1B1675A06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8092A-51AC-45FA-86CB-650D2D24A4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15053-FD34-4318-87AD-48653FB45E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802C-079D-4A03-BF66-F88F5C5502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059B-0FD7-463D-A9F8-530D6F686B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6867-CE41-4D42-99B8-6DFCE5AC25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082CB-60B7-466B-AF45-9636C00DAE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B4EB-FFB4-4311-A1FC-E77E2C417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39BB-ABD4-4C30-8C70-ABB4C910B9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5AF4-C052-40DD-8341-44B2CB4568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357D-99BD-4735-976C-A6CD12995E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7F55-61A1-4028-9D32-4849B120C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D153-12F5-4FE1-B18D-AD5D8335E4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724A4-92E4-447C-9C5B-069D8A8B26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CE572-33B7-48F6-8E85-6D433496E3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357-EDF8-44D3-BCB4-43F945D3B3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24C1-6F4A-4394-B145-76DF4598D5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F2624-B710-4B38-A4B1-9132DF6F61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357E1-9A80-426B-805F-205870FF01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69602-BBB5-4630-BBE0-628E7D93DD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A39A-7DDF-4ADE-BE71-AAA45DA4D6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F182-D8D6-4E7F-8D38-20179C06E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8B75-4DC7-426B-9A58-0C3C6D7E62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4E3B-0CD7-40F5-8B6A-CC91C8D3A1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226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CA25-F5B5-43CD-A48E-6E0C57A46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489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B00A-EDD7-4C83-BAD3-B86819716C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600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BA6867-CE41-4D42-99B8-6DFCE5AC250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082CB-60B7-466B-AF45-9636C00DAEA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839BB-ABD4-4C30-8C70-ABB4C910B91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2B53-48FA-4A85-AF38-9EC8680D52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15AF4-C052-40DD-8341-44B2CB45686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5357D-99BD-4735-976C-A6CD12995E2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47F55-61A1-4028-9D32-4849B120CCA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1D153-12F5-4FE1-B18D-AD5D8335E41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724A4-92E4-447C-9C5B-069D8A8B26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CE572-33B7-48F6-8E85-6D433496E30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94357-EDF8-44D3-BCB4-43F945D3B31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B24C1-6F4A-4394-B145-76DF4598D5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F2624-B710-4B38-A4B1-9132DF6F61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CA25-F5B5-43CD-A48E-6E0C57A46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84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15DC6-0614-44CA-B12B-5A47734E14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69602-BBB5-4630-BBE0-628E7D93DDE3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52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A39A-7DDF-4ADE-BE71-AAA45DA4D631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1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F182-D8D6-4E7F-8D38-20179C06E58E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88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8B75-4DC7-426B-9A58-0C3C6D7E6259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76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4E3B-0CD7-40F5-8B6A-CC91C8D3A1B4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922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CA25-F5B5-43CD-A48E-6E0C57A4678A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36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B00A-EDD7-4C83-BAD3-B86819716CB4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1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8CDC-4961-4DC8-AD5B-066EDF524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A9177930-D86F-4B2F-BDC4-F2C4CF618B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90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91" r:id="rId12"/>
    <p:sldLayoutId id="2147483892" r:id="rId13"/>
    <p:sldLayoutId id="2147483932" r:id="rId14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65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240A95F-52A5-4EC4-BD16-46CA81907A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70" r:id="rId4"/>
    <p:sldLayoutId id="2147483896" r:id="rId5"/>
    <p:sldLayoutId id="2147483871" r:id="rId6"/>
    <p:sldLayoutId id="2147483897" r:id="rId7"/>
    <p:sldLayoutId id="2147483898" r:id="rId8"/>
    <p:sldLayoutId id="2147483899" r:id="rId9"/>
    <p:sldLayoutId id="2147483872" r:id="rId10"/>
    <p:sldLayoutId id="21474839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45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B28870A-0DD0-4A21-BF5F-9E2AF6C255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873" r:id="rId4"/>
    <p:sldLayoutId id="2147483904" r:id="rId5"/>
    <p:sldLayoutId id="2147483874" r:id="rId6"/>
    <p:sldLayoutId id="2147483905" r:id="rId7"/>
    <p:sldLayoutId id="2147483906" r:id="rId8"/>
    <p:sldLayoutId id="2147483907" r:id="rId9"/>
    <p:sldLayoutId id="2147483875" r:id="rId10"/>
    <p:sldLayoutId id="21474839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941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54205B5-A820-4421-8E0A-A8DCCA8C8E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876" r:id="rId4"/>
    <p:sldLayoutId id="2147483912" r:id="rId5"/>
    <p:sldLayoutId id="2147483877" r:id="rId6"/>
    <p:sldLayoutId id="2147483913" r:id="rId7"/>
    <p:sldLayoutId id="2147483914" r:id="rId8"/>
    <p:sldLayoutId id="2147483915" r:id="rId9"/>
    <p:sldLayoutId id="2147483878" r:id="rId10"/>
    <p:sldLayoutId id="21474839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522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454919-5B77-4828-A544-6322099021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8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6EC221-DEA7-47A0-9814-AE9119DD4A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58" r:id="rId7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A9177930-D86F-4B2F-BDC4-F2C4CF618B7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59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8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6EC221-DEA7-47A0-9814-AE9119DD4A4C}" type="slidenum">
              <a:rPr lang="cs-CZ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8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5" Type="http://schemas.openxmlformats.org/officeDocument/2006/relationships/image" Target="http://www.dh.cz/images/Logobarev_nazev.jpg" TargetMode="Externa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PO%20o&#269;ima%20d&#283;t&#237;%202019\Prezentace\DT2%20-%202%20-%20Josef&#237;kov&#225;.wmv" TargetMode="External"/><Relationship Id="rId2" Type="http://schemas.openxmlformats.org/officeDocument/2006/relationships/hyperlink" Target="file:///D:\PO%20o&#269;ima%20d&#283;t&#237;%202019\Prezentace\DT2%20-%203%20-%20Chaloupkov&#225;.mp4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hyperlink" Target="file:///D:\PO%20o&#269;ima%20d&#283;t&#237;%202019\Prezentace\DT2%20-%201%20-%20&#352;mejdov&#225;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PO%20o&#269;ima%20d&#283;t&#237;%202019\Prezentace\DT1%20-%202%20-%20V%20dom&#283;%20ho&#345;&#237;%20Petr&#225;&#353;ov&#225;.wmv" TargetMode="External"/><Relationship Id="rId2" Type="http://schemas.openxmlformats.org/officeDocument/2006/relationships/hyperlink" Target="file:///D:\PO%20o&#269;ima%20d&#283;t&#237;%202019\Prezentace\DT1%20-%203%20-%20V%20dom&#283;%20ho&#345;&#237;!%20Kl&#225;ra%20Va&#328;kov&#225;.wmv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hyperlink" Target="file:///D:\PO%20o&#269;ima%20d&#283;t&#237;%202019\Prezentace\DT1%20-%201%20-%20Draho&#353;%20Jakub%20.wm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://www.dh.cz/images/Logobarev_nazev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4.wmf"/><Relationship Id="rId7" Type="http://schemas.openxmlformats.org/officeDocument/2006/relationships/image" Target="http://www.dh.cz/images/Logobarev_nazev.jpg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www.dh.cz/images/Logobarev_nazev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473288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>
                <a:solidFill>
                  <a:srgbClr val="0000FF"/>
                </a:solidFill>
              </a:rPr>
              <a:t>Republikové </a:t>
            </a:r>
            <a:r>
              <a:rPr lang="cs-CZ" sz="4000" b="1" dirty="0">
                <a:solidFill>
                  <a:srgbClr val="0000FF"/>
                </a:solidFill>
              </a:rPr>
              <a:t>vyhodnocení literární </a:t>
            </a:r>
            <a:br>
              <a:rPr lang="cs-CZ" sz="4000" b="1" dirty="0">
                <a:solidFill>
                  <a:srgbClr val="0000FF"/>
                </a:solidFill>
              </a:rPr>
            </a:br>
            <a:r>
              <a:rPr lang="cs-CZ" sz="4000" b="1" dirty="0">
                <a:solidFill>
                  <a:srgbClr val="0000FF"/>
                </a:solidFill>
              </a:rPr>
              <a:t>a výtvarné soutěže</a:t>
            </a:r>
            <a:br>
              <a:rPr lang="cs-CZ" sz="4000" b="1" dirty="0">
                <a:solidFill>
                  <a:srgbClr val="0000FF"/>
                </a:solidFill>
              </a:rPr>
            </a:br>
            <a:r>
              <a:rPr lang="cs-CZ" sz="4000" b="1" dirty="0">
                <a:solidFill>
                  <a:srgbClr val="0000FF"/>
                </a:solidFill>
              </a:rPr>
              <a:t> </a:t>
            </a:r>
            <a:br>
              <a:rPr lang="cs-CZ" sz="4000" b="1" dirty="0">
                <a:solidFill>
                  <a:srgbClr val="0000FF"/>
                </a:solidFill>
              </a:rPr>
            </a:br>
            <a:r>
              <a:rPr lang="cs-CZ" sz="4000" b="1" dirty="0">
                <a:solidFill>
                  <a:srgbClr val="0000FF"/>
                </a:solidFill>
              </a:rPr>
              <a:t>„</a:t>
            </a:r>
            <a:r>
              <a:rPr lang="cs-CZ" sz="4800" b="1" dirty="0">
                <a:solidFill>
                  <a:srgbClr val="0000FF"/>
                </a:solidFill>
              </a:rPr>
              <a:t>Požární ochrana očima </a:t>
            </a:r>
            <a:r>
              <a:rPr lang="cs-CZ" sz="4800" b="1" dirty="0" smtClean="0">
                <a:solidFill>
                  <a:srgbClr val="0000FF"/>
                </a:solidFill>
              </a:rPr>
              <a:t/>
            </a:r>
            <a:br>
              <a:rPr lang="cs-CZ" sz="4800" b="1" dirty="0" smtClean="0">
                <a:solidFill>
                  <a:srgbClr val="0000FF"/>
                </a:solidFill>
              </a:rPr>
            </a:br>
            <a:r>
              <a:rPr lang="cs-CZ" sz="4800" b="1" dirty="0" smtClean="0">
                <a:solidFill>
                  <a:srgbClr val="0000FF"/>
                </a:solidFill>
              </a:rPr>
              <a:t>dětí a mládeže“</a:t>
            </a:r>
            <a:r>
              <a:rPr lang="cs-CZ" sz="4800" b="1" dirty="0"/>
              <a:t/>
            </a:r>
            <a:br>
              <a:rPr lang="cs-CZ" sz="4800" b="1" dirty="0"/>
            </a:br>
            <a:r>
              <a:rPr lang="cs-CZ" sz="4800" b="1" dirty="0"/>
              <a:t> 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71682" name="Picture 4" descr="j014220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7738" y="3716338"/>
            <a:ext cx="1408112" cy="2114550"/>
          </a:xfrm>
        </p:spPr>
      </p:pic>
      <p:pic>
        <p:nvPicPr>
          <p:cNvPr id="71683" name="Picture 5" descr="j02340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3644900"/>
            <a:ext cx="1262062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 descr="http://www.dh.cz/images/Logobarev_nazev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347864" y="3520580"/>
            <a:ext cx="3402186" cy="242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900113" y="5876925"/>
            <a:ext cx="77771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 dirty="0" smtClean="0">
                <a:solidFill>
                  <a:srgbClr val="0000FF"/>
                </a:solidFill>
              </a:rPr>
              <a:t>Přibyslav 2019</a:t>
            </a:r>
            <a:endParaRPr lang="cs-CZ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ZUŠ 2 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70" name="Rectangle 4"/>
          <p:cNvSpPr>
            <a:spLocks noChangeArrowheads="1"/>
          </p:cNvSpPr>
          <p:nvPr/>
        </p:nvSpPr>
        <p:spPr bwMode="auto">
          <a:xfrm>
            <a:off x="107504" y="6165304"/>
            <a:ext cx="8784976" cy="8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Filip  JANOŠEC  </a:t>
            </a:r>
            <a:r>
              <a:rPr lang="cs-CZ" sz="4000" b="1" dirty="0">
                <a:solidFill>
                  <a:srgbClr val="0000FF"/>
                </a:solidFill>
              </a:rPr>
              <a:t>3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2958" b="5353"/>
          <a:stretch/>
        </p:blipFill>
        <p:spPr>
          <a:xfrm>
            <a:off x="734473" y="745194"/>
            <a:ext cx="7531038" cy="5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ZUŠ 2 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70" name="Rectangle 4"/>
          <p:cNvSpPr>
            <a:spLocks noChangeArrowheads="1"/>
          </p:cNvSpPr>
          <p:nvPr/>
        </p:nvSpPr>
        <p:spPr bwMode="auto">
          <a:xfrm>
            <a:off x="107504" y="6165304"/>
            <a:ext cx="8784976" cy="8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Karolína RESLOVÁ  2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513" r="12988" b="19472"/>
          <a:stretch/>
        </p:blipFill>
        <p:spPr>
          <a:xfrm>
            <a:off x="652653" y="764704"/>
            <a:ext cx="769467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ZUŠ 2 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70" name="Rectangle 4"/>
          <p:cNvSpPr>
            <a:spLocks noChangeArrowheads="1"/>
          </p:cNvSpPr>
          <p:nvPr/>
        </p:nvSpPr>
        <p:spPr bwMode="auto">
          <a:xfrm>
            <a:off x="4495088" y="980728"/>
            <a:ext cx="46489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Klára </a:t>
            </a:r>
          </a:p>
          <a:p>
            <a:pPr algn="ctr"/>
            <a:endParaRPr lang="cs-CZ" sz="2800" b="1" dirty="0" smtClean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JAHODOVÁ</a:t>
            </a:r>
          </a:p>
          <a:p>
            <a:pPr algn="ctr"/>
            <a:r>
              <a:rPr lang="cs-CZ" sz="4400" b="1" dirty="0" smtClean="0">
                <a:solidFill>
                  <a:srgbClr val="0000FF"/>
                </a:solidFill>
              </a:rPr>
              <a:t/>
            </a:r>
            <a:br>
              <a:rPr lang="cs-CZ" sz="4400" b="1" dirty="0" smtClean="0">
                <a:solidFill>
                  <a:srgbClr val="0000FF"/>
                </a:solidFill>
              </a:rPr>
            </a:br>
            <a:r>
              <a:rPr lang="cs-CZ" sz="4000" b="1" dirty="0">
                <a:solidFill>
                  <a:srgbClr val="0000FF"/>
                </a:solidFill>
              </a:rPr>
              <a:t>1</a:t>
            </a:r>
            <a:r>
              <a:rPr lang="cs-CZ" sz="4000" b="1" dirty="0" smtClean="0">
                <a:solidFill>
                  <a:srgbClr val="0000FF"/>
                </a:solidFill>
              </a:rPr>
              <a:t>. místo</a:t>
            </a:r>
            <a:r>
              <a:rPr lang="cs-CZ" sz="4000" b="1" dirty="0" smtClean="0">
                <a:solidFill>
                  <a:schemeClr val="tx2"/>
                </a:solidFill>
              </a:rPr>
              <a:t>  </a:t>
            </a:r>
            <a:br>
              <a:rPr lang="cs-CZ" sz="4000" b="1" dirty="0" smtClean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14371" name="Picture 13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5391150"/>
            <a:ext cx="97948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4410828" cy="6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7504" y="-22877"/>
            <a:ext cx="8229600" cy="7778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pic>
        <p:nvPicPr>
          <p:cNvPr id="98374" name="Picture 22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064317" y="4154584"/>
            <a:ext cx="1025525" cy="1538287"/>
          </a:xfrm>
        </p:spPr>
      </p:pic>
      <p:sp>
        <p:nvSpPr>
          <p:cNvPr id="98375" name="Rectangle 9"/>
          <p:cNvSpPr>
            <a:spLocks noChangeArrowheads="1"/>
          </p:cNvSpPr>
          <p:nvPr/>
        </p:nvSpPr>
        <p:spPr bwMode="auto">
          <a:xfrm>
            <a:off x="2229861" y="3533047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Klára JAHODOVÁ </a:t>
            </a:r>
            <a:r>
              <a:rPr lang="cs-CZ" sz="2000" b="1" dirty="0">
                <a:solidFill>
                  <a:srgbClr val="0000FF"/>
                </a:solidFill>
              </a:rPr>
              <a:t>– 1. místo</a:t>
            </a:r>
          </a:p>
        </p:txBody>
      </p:sp>
      <p:sp>
        <p:nvSpPr>
          <p:cNvPr id="98376" name="Rectangle 10"/>
          <p:cNvSpPr>
            <a:spLocks noChangeArrowheads="1"/>
          </p:cNvSpPr>
          <p:nvPr/>
        </p:nvSpPr>
        <p:spPr bwMode="auto">
          <a:xfrm>
            <a:off x="4980181" y="6480358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</a:rPr>
              <a:t>Filip JANOŠEC </a:t>
            </a:r>
            <a:r>
              <a:rPr lang="cs-CZ" sz="2000" b="1" dirty="0">
                <a:solidFill>
                  <a:srgbClr val="0000FF"/>
                </a:solidFill>
              </a:rPr>
              <a:t>– 3. místo</a:t>
            </a:r>
          </a:p>
        </p:txBody>
      </p:sp>
      <p:sp>
        <p:nvSpPr>
          <p:cNvPr id="98377" name="Rectangle 11"/>
          <p:cNvSpPr>
            <a:spLocks noChangeArrowheads="1"/>
          </p:cNvSpPr>
          <p:nvPr/>
        </p:nvSpPr>
        <p:spPr bwMode="auto">
          <a:xfrm>
            <a:off x="-196346" y="6319925"/>
            <a:ext cx="4608512" cy="57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Karolína RESLOVÁ  </a:t>
            </a:r>
            <a:r>
              <a:rPr lang="cs-CZ" sz="2000" b="1" dirty="0">
                <a:solidFill>
                  <a:srgbClr val="0000FF"/>
                </a:solidFill>
              </a:rPr>
              <a:t>– 2. místo</a:t>
            </a:r>
          </a:p>
        </p:txBody>
      </p:sp>
      <p:pic>
        <p:nvPicPr>
          <p:cNvPr id="15" name="Picture 22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611560" y="1236505"/>
            <a:ext cx="1025525" cy="1538287"/>
          </a:xfrm>
        </p:spPr>
      </p:pic>
      <p:pic>
        <p:nvPicPr>
          <p:cNvPr id="16" name="Picture 22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6660232" y="1236505"/>
            <a:ext cx="1025525" cy="1538287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15" y="692695"/>
            <a:ext cx="2041970" cy="28386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513" r="12988" b="19472"/>
          <a:stretch/>
        </p:blipFill>
        <p:spPr>
          <a:xfrm>
            <a:off x="271706" y="3876085"/>
            <a:ext cx="3672408" cy="257752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2958" b="5353"/>
          <a:stretch/>
        </p:blipFill>
        <p:spPr>
          <a:xfrm>
            <a:off x="5237485" y="3844899"/>
            <a:ext cx="3606394" cy="26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4000" dirty="0">
                <a:latin typeface="+mj-lt"/>
              </a:rPr>
              <a:t>Část Literární - L 3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0768"/>
            <a:ext cx="9036496" cy="4525963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3. </a:t>
            </a:r>
            <a:r>
              <a:rPr lang="cs-CZ" sz="2800" dirty="0">
                <a:solidFill>
                  <a:schemeClr val="tx1"/>
                </a:solidFill>
                <a:latin typeface="+mn-lt"/>
              </a:rPr>
              <a:t>m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ísto </a:t>
            </a:r>
            <a:r>
              <a:rPr lang="cs-CZ" sz="4400" b="1" dirty="0" smtClean="0">
                <a:solidFill>
                  <a:srgbClr val="0000FF"/>
                </a:solidFill>
              </a:rPr>
              <a:t>NEOBSAZENO</a:t>
            </a:r>
            <a:endParaRPr lang="cs-CZ" sz="4400" b="1" dirty="0">
              <a:solidFill>
                <a:srgbClr val="0000FF"/>
              </a:solidFill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2. 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místo</a:t>
            </a:r>
            <a:r>
              <a:rPr lang="cs-CZ" sz="4400" b="1" dirty="0">
                <a:solidFill>
                  <a:srgbClr val="0000FF"/>
                </a:solidFill>
              </a:rPr>
              <a:t> Sandra FRANTOVÁ</a:t>
            </a:r>
            <a:endParaRPr lang="cs-CZ" sz="4400" b="1" dirty="0">
              <a:solidFill>
                <a:srgbClr val="0000FF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nazvanou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„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OHEŇ JE DOBRÝ SLUHA, ALE ZLÝ 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PÁN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1. 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místo</a:t>
            </a:r>
            <a:r>
              <a:rPr lang="cs-CZ" sz="4400" b="1" dirty="0">
                <a:solidFill>
                  <a:srgbClr val="0000FF"/>
                </a:solidFill>
              </a:rPr>
              <a:t> Kateřina JOMBÍKOVÁ</a:t>
            </a:r>
            <a:endParaRPr lang="cs-CZ" sz="4400" b="1" dirty="0">
              <a:solidFill>
                <a:srgbClr val="0000FF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nazvanou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TEMNÝ DEN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9331" name="Picture 4" descr="j02340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308304" y="5149028"/>
            <a:ext cx="1642126" cy="170897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Digitální technika  </a:t>
            </a:r>
            <a:r>
              <a:rPr lang="cs-CZ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cs-CZ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DT 2</a:t>
            </a:r>
            <a:endParaRPr lang="cs-CZ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8820472" cy="4525963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3. m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ísto 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2" action="ppaction://program"/>
              </a:rPr>
              <a:t>Monika CHALOUPKOVÁ</a:t>
            </a:r>
            <a:endParaRPr lang="cs-CZ" sz="4400" b="1" dirty="0" smtClean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dirty="0" smtClean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800" dirty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2. místo 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3" action="ppaction://program"/>
              </a:rPr>
              <a:t>Silvie JOSEFÍKOVÁ</a:t>
            </a:r>
            <a:endParaRPr lang="cs-CZ" sz="2400" dirty="0" smtClean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marL="0" indent="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1. místo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4" action="ppaction://program"/>
              </a:rPr>
              <a:t>Adéla ŠMEJDOVÁ</a:t>
            </a:r>
            <a:endParaRPr lang="cs-CZ" sz="4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2" descr="iq.intel.c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/>
          <a:stretch/>
        </p:blipFill>
        <p:spPr bwMode="auto">
          <a:xfrm>
            <a:off x="6444208" y="4509120"/>
            <a:ext cx="2475863" cy="18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45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80951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4</a:t>
            </a: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0" y="6093296"/>
            <a:ext cx="903649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Karolína SLANINOVÁ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3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816338"/>
            <a:ext cx="7452320" cy="53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4"/>
            <a:ext cx="8229600" cy="80951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4</a:t>
            </a: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0" y="6093296"/>
            <a:ext cx="903649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Tereza KUKALOVÁ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2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4" y="798130"/>
            <a:ext cx="7452320" cy="53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4</a:t>
            </a:r>
          </a:p>
        </p:txBody>
      </p:sp>
      <p:sp>
        <p:nvSpPr>
          <p:cNvPr id="14370" name="Rectangle 4"/>
          <p:cNvSpPr>
            <a:spLocks noChangeArrowheads="1"/>
          </p:cNvSpPr>
          <p:nvPr/>
        </p:nvSpPr>
        <p:spPr bwMode="auto">
          <a:xfrm>
            <a:off x="4495088" y="980728"/>
            <a:ext cx="46489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Veronika  </a:t>
            </a:r>
          </a:p>
          <a:p>
            <a:pPr algn="ctr"/>
            <a:endParaRPr lang="cs-CZ" sz="2800" b="1" dirty="0" smtClean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KALINOVÁ</a:t>
            </a:r>
          </a:p>
          <a:p>
            <a:pPr algn="ctr"/>
            <a:r>
              <a:rPr lang="cs-CZ" sz="4400" b="1" dirty="0" smtClean="0">
                <a:solidFill>
                  <a:srgbClr val="0000FF"/>
                </a:solidFill>
              </a:rPr>
              <a:t/>
            </a:r>
            <a:br>
              <a:rPr lang="cs-CZ" sz="4400" b="1" dirty="0" smtClean="0">
                <a:solidFill>
                  <a:srgbClr val="0000FF"/>
                </a:solidFill>
              </a:rPr>
            </a:br>
            <a:r>
              <a:rPr lang="cs-CZ" sz="4000" b="1" dirty="0">
                <a:solidFill>
                  <a:srgbClr val="0000FF"/>
                </a:solidFill>
              </a:rPr>
              <a:t>1</a:t>
            </a:r>
            <a:r>
              <a:rPr lang="cs-CZ" sz="4000" b="1" dirty="0" smtClean="0">
                <a:solidFill>
                  <a:srgbClr val="0000FF"/>
                </a:solidFill>
              </a:rPr>
              <a:t>. místo</a:t>
            </a:r>
            <a:r>
              <a:rPr lang="cs-CZ" sz="4000" b="1" dirty="0" smtClean="0">
                <a:solidFill>
                  <a:schemeClr val="tx2"/>
                </a:solidFill>
              </a:rPr>
              <a:t>  </a:t>
            </a:r>
            <a:br>
              <a:rPr lang="cs-CZ" sz="4000" b="1" dirty="0" smtClean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14371" name="Picture 13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681385"/>
            <a:ext cx="97948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91011"/>
            <a:ext cx="4362827" cy="60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18008" y="120316"/>
            <a:ext cx="5904656" cy="647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pic>
        <p:nvPicPr>
          <p:cNvPr id="109631" name="Picture 16" descr="j01422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7954" y="1489675"/>
            <a:ext cx="1088853" cy="1634231"/>
          </a:xfrm>
        </p:spPr>
      </p:pic>
      <p:pic>
        <p:nvPicPr>
          <p:cNvPr id="109632" name="Picture 13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6876256" y="1441382"/>
            <a:ext cx="1123504" cy="1682524"/>
          </a:xfrm>
        </p:spPr>
      </p:pic>
      <p:sp>
        <p:nvSpPr>
          <p:cNvPr id="109634" name="Rectangle 7"/>
          <p:cNvSpPr>
            <a:spLocks noChangeArrowheads="1"/>
          </p:cNvSpPr>
          <p:nvPr/>
        </p:nvSpPr>
        <p:spPr bwMode="auto">
          <a:xfrm>
            <a:off x="4860032" y="6569075"/>
            <a:ext cx="442798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Karolína SLANINOVÁ </a:t>
            </a:r>
            <a:r>
              <a:rPr lang="cs-CZ" sz="2000" b="1" dirty="0">
                <a:solidFill>
                  <a:srgbClr val="0000FF"/>
                </a:solidFill>
              </a:rPr>
              <a:t>- 3. místo </a:t>
            </a:r>
          </a:p>
        </p:txBody>
      </p:sp>
      <p:sp>
        <p:nvSpPr>
          <p:cNvPr id="109635" name="Rectangle 8"/>
          <p:cNvSpPr>
            <a:spLocks noChangeArrowheads="1"/>
          </p:cNvSpPr>
          <p:nvPr/>
        </p:nvSpPr>
        <p:spPr bwMode="auto">
          <a:xfrm>
            <a:off x="-108520" y="6569075"/>
            <a:ext cx="441052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Tereza KUKALOVÁ </a:t>
            </a:r>
            <a:r>
              <a:rPr lang="cs-CZ" sz="2000" b="1" dirty="0">
                <a:solidFill>
                  <a:srgbClr val="0000FF"/>
                </a:solidFill>
              </a:rPr>
              <a:t>– 2. místo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91322"/>
            <a:ext cx="2339317" cy="3227795"/>
          </a:xfrm>
          <a:prstGeom prst="rect">
            <a:avLst/>
          </a:prstGeom>
        </p:spPr>
      </p:pic>
      <p:sp>
        <p:nvSpPr>
          <p:cNvPr id="109633" name="Rectangle 6"/>
          <p:cNvSpPr>
            <a:spLocks noChangeArrowheads="1"/>
          </p:cNvSpPr>
          <p:nvPr/>
        </p:nvSpPr>
        <p:spPr bwMode="auto">
          <a:xfrm>
            <a:off x="2699792" y="3774654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Veronika KALINOVÁ – </a:t>
            </a:r>
            <a:r>
              <a:rPr lang="cs-CZ" sz="2000" b="1" dirty="0">
                <a:solidFill>
                  <a:srgbClr val="0000FF"/>
                </a:solidFill>
              </a:rPr>
              <a:t>1. místo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6135"/>
            <a:ext cx="3333246" cy="24032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84527"/>
            <a:ext cx="3384375" cy="243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Kategorie literární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25538"/>
            <a:ext cx="8964612" cy="53990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/>
              <a:t>L 1 -  </a:t>
            </a:r>
            <a:r>
              <a:rPr lang="cs-CZ" sz="2800" dirty="0" smtClean="0"/>
              <a:t>žáci 3. – 5. ročníku ZŠ</a:t>
            </a:r>
          </a:p>
          <a:p>
            <a:pPr eaLnBrk="1" hangingPunct="1">
              <a:buFontTx/>
              <a:buNone/>
            </a:pPr>
            <a:r>
              <a:rPr lang="cs-CZ" sz="2800" b="1" dirty="0" smtClean="0"/>
              <a:t>L 2 -  </a:t>
            </a:r>
            <a:r>
              <a:rPr lang="cs-CZ" sz="2800" dirty="0" smtClean="0"/>
              <a:t>žáci 6. </a:t>
            </a:r>
            <a:r>
              <a:rPr lang="cs-CZ" sz="2800" dirty="0"/>
              <a:t>– </a:t>
            </a:r>
            <a:r>
              <a:rPr lang="cs-CZ" sz="2800" dirty="0" smtClean="0"/>
              <a:t>7. ročníku ZŠ a 1. – 2. ročníku osmiletých 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 gymnázií </a:t>
            </a:r>
          </a:p>
          <a:p>
            <a:pPr eaLnBrk="1" hangingPunct="1">
              <a:buFontTx/>
              <a:buNone/>
            </a:pPr>
            <a:r>
              <a:rPr lang="cs-CZ" sz="2800" b="1" dirty="0" smtClean="0"/>
              <a:t>L 3 - </a:t>
            </a:r>
            <a:r>
              <a:rPr lang="cs-CZ" sz="2800" dirty="0" smtClean="0"/>
              <a:t>žáci 8. </a:t>
            </a:r>
            <a:r>
              <a:rPr lang="cs-CZ" sz="2800" dirty="0"/>
              <a:t>– </a:t>
            </a:r>
            <a:r>
              <a:rPr lang="cs-CZ" sz="2800" dirty="0" smtClean="0"/>
              <a:t>9. ročníku ZŠ, 3. </a:t>
            </a:r>
            <a:r>
              <a:rPr lang="cs-CZ" sz="2800" dirty="0"/>
              <a:t>– </a:t>
            </a:r>
            <a:r>
              <a:rPr lang="cs-CZ" sz="2800" dirty="0" smtClean="0"/>
              <a:t>4. ročníku osmiletých 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gymnázií a 1. – 2. ročníku šestiletých gymnázií</a:t>
            </a:r>
          </a:p>
          <a:p>
            <a:pPr eaLnBrk="1" hangingPunct="1">
              <a:buFontTx/>
              <a:buNone/>
            </a:pPr>
            <a:r>
              <a:rPr lang="cs-CZ" sz="2800" b="1" dirty="0" smtClean="0"/>
              <a:t>L 4 - </a:t>
            </a:r>
            <a:r>
              <a:rPr lang="cs-CZ" sz="2800" dirty="0" smtClean="0"/>
              <a:t>studenti 5. </a:t>
            </a:r>
            <a:r>
              <a:rPr lang="cs-CZ" sz="2800" dirty="0"/>
              <a:t>– </a:t>
            </a:r>
            <a:r>
              <a:rPr lang="cs-CZ" sz="2800" dirty="0" smtClean="0"/>
              <a:t>8. ročníku osmiletých gymnázií,              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3. – 6. ročníku šestiletých gymnázií a 1. – 4. ročníku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čtyřletých gymnázií, SŠ, 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95288" y="5949950"/>
            <a:ext cx="849719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Jan  CHROMÝ 3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699" r="-226" b="4847"/>
          <a:stretch/>
        </p:blipFill>
        <p:spPr>
          <a:xfrm>
            <a:off x="629692" y="717122"/>
            <a:ext cx="8028384" cy="53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95536" y="6059660"/>
            <a:ext cx="849719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Eliška PRACHAŘOVÁ 2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2" y="708358"/>
            <a:ext cx="7471035" cy="53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95536" y="6059660"/>
            <a:ext cx="849719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Jitka ROTOVÁ 1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6070" r="4715" b="7726"/>
          <a:stretch/>
        </p:blipFill>
        <p:spPr>
          <a:xfrm>
            <a:off x="489977" y="738588"/>
            <a:ext cx="8208912" cy="53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5947" y="126395"/>
            <a:ext cx="8229600" cy="647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pic>
        <p:nvPicPr>
          <p:cNvPr id="109631" name="Picture 16" descr="j01422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124744"/>
            <a:ext cx="909637" cy="1365250"/>
          </a:xfrm>
        </p:spPr>
      </p:pic>
      <p:sp>
        <p:nvSpPr>
          <p:cNvPr id="109633" name="Rectangle 6"/>
          <p:cNvSpPr>
            <a:spLocks noChangeArrowheads="1"/>
          </p:cNvSpPr>
          <p:nvPr/>
        </p:nvSpPr>
        <p:spPr bwMode="auto">
          <a:xfrm>
            <a:off x="2208274" y="3144857"/>
            <a:ext cx="4464946" cy="42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Jitka ROTOVÁ 1. místo </a:t>
            </a:r>
          </a:p>
        </p:txBody>
      </p:sp>
      <p:sp>
        <p:nvSpPr>
          <p:cNvPr id="109634" name="Rectangle 7"/>
          <p:cNvSpPr>
            <a:spLocks noChangeArrowheads="1"/>
          </p:cNvSpPr>
          <p:nvPr/>
        </p:nvSpPr>
        <p:spPr bwMode="auto">
          <a:xfrm>
            <a:off x="4883731" y="6376330"/>
            <a:ext cx="410279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Jan CHROMÝ </a:t>
            </a:r>
            <a:r>
              <a:rPr lang="cs-CZ" sz="2000" b="1" dirty="0">
                <a:solidFill>
                  <a:srgbClr val="0000FF"/>
                </a:solidFill>
              </a:rPr>
              <a:t>3. místo</a:t>
            </a:r>
          </a:p>
        </p:txBody>
      </p:sp>
      <p:sp>
        <p:nvSpPr>
          <p:cNvPr id="109635" name="Rectangle 8"/>
          <p:cNvSpPr>
            <a:spLocks noChangeArrowheads="1"/>
          </p:cNvSpPr>
          <p:nvPr/>
        </p:nvSpPr>
        <p:spPr bwMode="auto">
          <a:xfrm>
            <a:off x="46872" y="6376330"/>
            <a:ext cx="441052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Eliška PRACHAŘOVÁ </a:t>
            </a:r>
            <a:r>
              <a:rPr lang="cs-CZ" sz="2000" b="1" dirty="0">
                <a:solidFill>
                  <a:srgbClr val="0000FF"/>
                </a:solidFill>
              </a:rPr>
              <a:t>2. místo </a:t>
            </a:r>
          </a:p>
        </p:txBody>
      </p:sp>
      <p:pic>
        <p:nvPicPr>
          <p:cNvPr id="15" name="Picture 16" descr="j01422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271470" y="1124744"/>
            <a:ext cx="909637" cy="136525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6070" r="4715" b="7726"/>
          <a:stretch/>
        </p:blipFill>
        <p:spPr>
          <a:xfrm>
            <a:off x="2596440" y="768335"/>
            <a:ext cx="3688614" cy="24026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7" y="3630079"/>
            <a:ext cx="3735517" cy="269076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699" r="-226" b="4847"/>
          <a:stretch/>
        </p:blipFill>
        <p:spPr>
          <a:xfrm>
            <a:off x="4883731" y="3673248"/>
            <a:ext cx="3942060" cy="26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Digitální technika  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DT 1</a:t>
            </a:r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8388350" cy="4525963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3. m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ísto  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2" action="ppaction://program"/>
              </a:rPr>
              <a:t>Klára VAŇKOVÁ</a:t>
            </a:r>
            <a:endParaRPr lang="cs-CZ" sz="4400" b="1" dirty="0" smtClean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2. m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ísto  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3" action="ppaction://program"/>
              </a:rPr>
              <a:t>Zuzana PETRÁŠOVÁ</a:t>
            </a:r>
            <a:endParaRPr lang="cs-CZ" sz="4400" b="1" dirty="0" smtClean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800" dirty="0">
              <a:solidFill>
                <a:schemeClr val="tx1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1. místo  </a:t>
            </a:r>
            <a:r>
              <a:rPr lang="cs-CZ" sz="4400" b="1" dirty="0" smtClean="0">
                <a:solidFill>
                  <a:schemeClr val="tx1"/>
                </a:solidFill>
                <a:latin typeface="+mn-lt"/>
                <a:hlinkClick r:id="rId4" action="ppaction://program"/>
              </a:rPr>
              <a:t>Jakub DRAHOŠ</a:t>
            </a:r>
            <a:endParaRPr lang="cs-CZ" sz="4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6434" name="Picture 2" descr="iq.intel.c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/>
          <a:stretch/>
        </p:blipFill>
        <p:spPr bwMode="auto">
          <a:xfrm>
            <a:off x="5868144" y="4653136"/>
            <a:ext cx="2475863" cy="18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67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4000" dirty="0">
                <a:latin typeface="+mj-lt"/>
              </a:rPr>
              <a:t>Část Literární - L </a:t>
            </a:r>
            <a:r>
              <a:rPr lang="cs-CZ" sz="4000" dirty="0" smtClean="0">
                <a:latin typeface="+mj-lt"/>
              </a:rPr>
              <a:t>2</a:t>
            </a:r>
            <a:endParaRPr lang="cs-CZ" sz="4000" dirty="0"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0768"/>
            <a:ext cx="8892480" cy="4525963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3. místo  </a:t>
            </a:r>
            <a:r>
              <a:rPr lang="cs-CZ" sz="4400" b="1" dirty="0" smtClean="0">
                <a:solidFill>
                  <a:srgbClr val="0000FF"/>
                </a:solidFill>
                <a:latin typeface="+mn-lt"/>
              </a:rPr>
              <a:t>Marek HANUS  </a:t>
            </a:r>
            <a:endParaRPr lang="cs-CZ" sz="4400" b="1" dirty="0">
              <a:solidFill>
                <a:srgbClr val="0000FF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nazvanou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„SVATÝ FLORIÁN“</a:t>
            </a: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2. místo  </a:t>
            </a:r>
            <a:r>
              <a:rPr lang="cs-CZ" sz="4400" b="1" dirty="0" smtClean="0">
                <a:solidFill>
                  <a:srgbClr val="0000FF"/>
                </a:solidFill>
                <a:latin typeface="+mn-lt"/>
              </a:rPr>
              <a:t>Veronika ZEMANOVÁ </a:t>
            </a:r>
            <a:endParaRPr lang="cs-CZ" sz="4400" b="1" dirty="0">
              <a:solidFill>
                <a:srgbClr val="0000FF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„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HASIČI ZASAHUJÍ„</a:t>
            </a: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1. místo </a:t>
            </a:r>
            <a:r>
              <a:rPr lang="cs-CZ" sz="4400" b="1" dirty="0" smtClean="0">
                <a:solidFill>
                  <a:srgbClr val="0000FF"/>
                </a:solidFill>
                <a:latin typeface="+mn-lt"/>
              </a:rPr>
              <a:t>Šimon  SIMONIDES  </a:t>
            </a:r>
            <a:endParaRPr lang="cs-CZ" sz="4400" b="1" dirty="0">
              <a:solidFill>
                <a:srgbClr val="0000FF"/>
              </a:solidFill>
              <a:latin typeface="+mn-lt"/>
            </a:endParaRPr>
          </a:p>
          <a:p>
            <a:pPr marL="533400" indent="-5334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nazvanou 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„POŽÁR V PAVLOVCÍCH“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9331" name="Picture 4" descr="j02340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19875" y="692696"/>
            <a:ext cx="2066925" cy="2151063"/>
          </a:xfrm>
        </p:spPr>
      </p:pic>
    </p:spTree>
    <p:extLst>
      <p:ext uri="{BB962C8B-B14F-4D97-AF65-F5344CB8AC3E}">
        <p14:creationId xmlns:p14="http://schemas.microsoft.com/office/powerpoint/2010/main" val="2896368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3</a:t>
            </a: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70160" y="6143943"/>
            <a:ext cx="8748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Anna ČECHOVÁ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3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8" y="738588"/>
            <a:ext cx="7524204" cy="54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3</a:t>
            </a: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70160" y="6143943"/>
            <a:ext cx="8748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Andrea NĚMCOVÁ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2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738588"/>
            <a:ext cx="7668344" cy="552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3</a:t>
            </a: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70160" y="6143943"/>
            <a:ext cx="8748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Robert  HOPJAN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1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762596"/>
            <a:ext cx="7452320" cy="54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31" name="Picture 16" descr="j01422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124744"/>
            <a:ext cx="909637" cy="1365250"/>
          </a:xfrm>
        </p:spPr>
      </p:pic>
      <p:pic>
        <p:nvPicPr>
          <p:cNvPr id="15" name="Picture 16" descr="j01422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271470" y="1124744"/>
            <a:ext cx="909637" cy="1365250"/>
          </a:xfrm>
        </p:spPr>
      </p:pic>
      <p:sp>
        <p:nvSpPr>
          <p:cNvPr id="109633" name="Rectangle 6"/>
          <p:cNvSpPr>
            <a:spLocks noChangeArrowheads="1"/>
          </p:cNvSpPr>
          <p:nvPr/>
        </p:nvSpPr>
        <p:spPr bwMode="auto">
          <a:xfrm>
            <a:off x="2208274" y="3144857"/>
            <a:ext cx="4464946" cy="42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Robert HOPJAN 1. místo </a:t>
            </a:r>
          </a:p>
        </p:txBody>
      </p:sp>
      <p:sp>
        <p:nvSpPr>
          <p:cNvPr id="109634" name="Rectangle 7"/>
          <p:cNvSpPr>
            <a:spLocks noChangeArrowheads="1"/>
          </p:cNvSpPr>
          <p:nvPr/>
        </p:nvSpPr>
        <p:spPr bwMode="auto">
          <a:xfrm>
            <a:off x="4883731" y="6376330"/>
            <a:ext cx="410279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Anna  ČECHOVÁ </a:t>
            </a:r>
            <a:r>
              <a:rPr lang="cs-CZ" sz="2000" b="1" dirty="0">
                <a:solidFill>
                  <a:srgbClr val="0000FF"/>
                </a:solidFill>
              </a:rPr>
              <a:t>3. místo</a:t>
            </a:r>
          </a:p>
        </p:txBody>
      </p:sp>
      <p:sp>
        <p:nvSpPr>
          <p:cNvPr id="109635" name="Rectangle 8"/>
          <p:cNvSpPr>
            <a:spLocks noChangeArrowheads="1"/>
          </p:cNvSpPr>
          <p:nvPr/>
        </p:nvSpPr>
        <p:spPr bwMode="auto">
          <a:xfrm>
            <a:off x="46872" y="6376330"/>
            <a:ext cx="441052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Andrea NĚMCOVÁ </a:t>
            </a:r>
            <a:r>
              <a:rPr lang="cs-CZ" sz="2000" b="1" dirty="0">
                <a:solidFill>
                  <a:srgbClr val="0000FF"/>
                </a:solidFill>
              </a:rPr>
              <a:t>2. místo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20" y="721990"/>
            <a:ext cx="3368653" cy="24749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71121"/>
            <a:ext cx="3618148" cy="260868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81567"/>
            <a:ext cx="3650715" cy="262265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25946" y="-54864"/>
            <a:ext cx="8229600" cy="56197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Arial" charset="0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3260C"/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ysClr val="windowText" lastClr="000000"/>
                    </a:gs>
                    <a:gs pos="40000">
                      <a:sysClr val="windowText" lastClr="000000">
                        <a:lumMod val="75000"/>
                        <a:lumOff val="25000"/>
                      </a:sys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charset="0"/>
                <a:ea typeface="+mj-ea"/>
                <a:cs typeface="+mj-cs"/>
              </a:rPr>
              <a:t>BLAHOPŘEJEME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ysClr val="windowText" lastClr="000000"/>
                  </a:gs>
                  <a:gs pos="4000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8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Kategorie výtvarné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25538"/>
            <a:ext cx="9036050" cy="5616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dirty="0" smtClean="0"/>
              <a:t>M 1 - </a:t>
            </a:r>
            <a:r>
              <a:rPr lang="cs-CZ" dirty="0" smtClean="0"/>
              <a:t>mladší děti (do 5 let – v roce 2019 dovrší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5 let) – mateřské školy</a:t>
            </a:r>
          </a:p>
          <a:p>
            <a:pPr eaLnBrk="1" hangingPunct="1">
              <a:buFontTx/>
              <a:buNone/>
            </a:pPr>
            <a:r>
              <a:rPr lang="cs-CZ" b="1" dirty="0" smtClean="0"/>
              <a:t>M 2 - </a:t>
            </a:r>
            <a:r>
              <a:rPr lang="cs-CZ" dirty="0" smtClean="0"/>
              <a:t>starší děti (od 5 let do ukončení docházky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v MŠ </a:t>
            </a:r>
            <a:r>
              <a:rPr lang="cs-CZ" dirty="0"/>
              <a:t>– </a:t>
            </a:r>
            <a:r>
              <a:rPr lang="cs-CZ" dirty="0" smtClean="0"/>
              <a:t>v roce 2019 dovrší 6 a více let ) </a:t>
            </a:r>
            <a:r>
              <a:rPr lang="cs-CZ" dirty="0"/>
              <a:t>–  </a:t>
            </a:r>
            <a:endParaRPr lang="cs-CZ" dirty="0" smtClean="0"/>
          </a:p>
          <a:p>
            <a:pPr eaLnBrk="1" hangingPunct="1">
              <a:buFontTx/>
              <a:buNone/>
            </a:pPr>
            <a:r>
              <a:rPr lang="cs-CZ" dirty="0" smtClean="0"/>
              <a:t>         mateřské školy</a:t>
            </a:r>
          </a:p>
          <a:p>
            <a:pPr eaLnBrk="1" hangingPunct="1">
              <a:buFontTx/>
              <a:buNone/>
            </a:pPr>
            <a:r>
              <a:rPr lang="cs-CZ" b="1" dirty="0" smtClean="0"/>
              <a:t>ZŠ 1 - </a:t>
            </a:r>
            <a:r>
              <a:rPr lang="cs-CZ" dirty="0" smtClean="0"/>
              <a:t>žáci 1</a:t>
            </a:r>
            <a:r>
              <a:rPr lang="cs-CZ" dirty="0"/>
              <a:t>. – </a:t>
            </a:r>
            <a:r>
              <a:rPr lang="cs-CZ" dirty="0" smtClean="0"/>
              <a:t>2. ročníku ZŠ</a:t>
            </a:r>
          </a:p>
          <a:p>
            <a:pPr eaLnBrk="1" hangingPunct="1">
              <a:buFontTx/>
              <a:buNone/>
            </a:pPr>
            <a:r>
              <a:rPr lang="cs-CZ" b="1" dirty="0" smtClean="0"/>
              <a:t>ZŠ 2 - </a:t>
            </a:r>
            <a:r>
              <a:rPr lang="cs-CZ" dirty="0" smtClean="0"/>
              <a:t>žáci 3. </a:t>
            </a:r>
            <a:r>
              <a:rPr lang="cs-CZ" dirty="0"/>
              <a:t>– </a:t>
            </a:r>
            <a:r>
              <a:rPr lang="cs-CZ" dirty="0" smtClean="0"/>
              <a:t>5. ročníku ZŠ</a:t>
            </a:r>
          </a:p>
          <a:p>
            <a:pPr eaLnBrk="1" hangingPunct="1">
              <a:buFontTx/>
              <a:buNone/>
            </a:pPr>
            <a:r>
              <a:rPr lang="cs-CZ" b="1" dirty="0" smtClean="0"/>
              <a:t>ZŠ 3 - </a:t>
            </a:r>
            <a:r>
              <a:rPr lang="cs-CZ" dirty="0" smtClean="0"/>
              <a:t>žáci 6</a:t>
            </a:r>
            <a:r>
              <a:rPr lang="cs-CZ" dirty="0"/>
              <a:t>. – </a:t>
            </a:r>
            <a:r>
              <a:rPr lang="cs-CZ" dirty="0" smtClean="0"/>
              <a:t>7. ročníku ZŠ a 1. </a:t>
            </a:r>
            <a:r>
              <a:rPr lang="cs-CZ" dirty="0"/>
              <a:t>– </a:t>
            </a:r>
            <a:r>
              <a:rPr lang="cs-CZ" dirty="0" smtClean="0"/>
              <a:t>2. ročníku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  osmiletých gymnázií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sz="4000" dirty="0">
                <a:latin typeface="+mj-lt"/>
              </a:rPr>
              <a:t>Část Literární - L 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7921625" cy="4997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dirty="0" smtClean="0">
                <a:solidFill>
                  <a:schemeClr val="tx1"/>
                </a:solidFill>
                <a:latin typeface="Trebuchet MS" pitchFamily="34" charset="0"/>
              </a:rPr>
              <a:t>3. místo  </a:t>
            </a:r>
            <a:r>
              <a:rPr lang="cs-CZ" sz="4400" b="1" dirty="0" smtClean="0">
                <a:solidFill>
                  <a:srgbClr val="0000FF"/>
                </a:solidFill>
                <a:latin typeface="Trebuchet MS" pitchFamily="34" charset="0"/>
              </a:rPr>
              <a:t>Anna HORÁKOVÁ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Trebuchet MS" pitchFamily="34" charset="0"/>
              </a:rPr>
              <a:t>s prací nazvanou</a:t>
            </a:r>
            <a:r>
              <a:rPr lang="cs-CZ" sz="2400" b="1" dirty="0" smtClean="0">
                <a:latin typeface="Trebuchet MS" pitchFamily="34" charset="0"/>
              </a:rPr>
              <a:t> „HASIČI JSOU POTŘEBNÍ“</a:t>
            </a:r>
            <a:endParaRPr lang="cs-CZ" sz="2400" dirty="0" smtClean="0">
              <a:latin typeface="Trebuchet MS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Trebuchet MS" pitchFamily="34" charset="0"/>
            </a:endParaRPr>
          </a:p>
          <a:p>
            <a:pPr eaLnBrk="1" hangingPunct="1">
              <a:buFontTx/>
              <a:buNone/>
            </a:pPr>
            <a:r>
              <a:rPr lang="cs-CZ" sz="2800" dirty="0" smtClean="0">
                <a:solidFill>
                  <a:schemeClr val="tx1"/>
                </a:solidFill>
                <a:latin typeface="Trebuchet MS" pitchFamily="34" charset="0"/>
              </a:rPr>
              <a:t>2. místo  </a:t>
            </a:r>
            <a:r>
              <a:rPr lang="cs-CZ" sz="4400" b="1" dirty="0" smtClean="0">
                <a:solidFill>
                  <a:srgbClr val="0000FF"/>
                </a:solidFill>
                <a:latin typeface="Trebuchet MS" pitchFamily="34" charset="0"/>
              </a:rPr>
              <a:t>Vojtěch PROKEŠ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Trebuchet MS" pitchFamily="34" charset="0"/>
              </a:rPr>
              <a:t>s prací</a:t>
            </a:r>
            <a:r>
              <a:rPr lang="cs-CZ" sz="2400" b="1" dirty="0" smtClean="0">
                <a:latin typeface="Trebuchet MS" pitchFamily="34" charset="0"/>
              </a:rPr>
              <a:t> „PROČ CHCI BÝT HASIČEM“ </a:t>
            </a:r>
            <a:endParaRPr lang="cs-CZ" sz="2400" dirty="0" smtClean="0">
              <a:latin typeface="Trebuchet MS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Trebuchet MS" pitchFamily="34" charset="0"/>
            </a:endParaRPr>
          </a:p>
          <a:p>
            <a:pPr eaLnBrk="1" hangingPunct="1">
              <a:buFontTx/>
              <a:buNone/>
            </a:pPr>
            <a:r>
              <a:rPr lang="cs-CZ" sz="2800" dirty="0" smtClean="0">
                <a:solidFill>
                  <a:schemeClr val="tx1"/>
                </a:solidFill>
                <a:latin typeface="Trebuchet MS" pitchFamily="34" charset="0"/>
              </a:rPr>
              <a:t>1. místo  </a:t>
            </a:r>
            <a:r>
              <a:rPr lang="cs-CZ" sz="4400" b="1" dirty="0" smtClean="0">
                <a:solidFill>
                  <a:srgbClr val="0000FF"/>
                </a:solidFill>
                <a:latin typeface="Trebuchet MS" pitchFamily="34" charset="0"/>
              </a:rPr>
              <a:t>Sára ZEZULOVÁ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Trebuchet MS" pitchFamily="34" charset="0"/>
              </a:rPr>
              <a:t>s prací </a:t>
            </a:r>
            <a:r>
              <a:rPr lang="cs-CZ" sz="2400" b="1" dirty="0" smtClean="0">
                <a:latin typeface="Trebuchet MS" pitchFamily="34" charset="0"/>
              </a:rPr>
              <a:t>„NEJLEPŠÍ HASIČ“</a:t>
            </a:r>
          </a:p>
        </p:txBody>
      </p:sp>
      <p:pic>
        <p:nvPicPr>
          <p:cNvPr id="119811" name="Picture 4" descr="j02340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88125" y="2276475"/>
            <a:ext cx="2343150" cy="2654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ZUŠ </a:t>
            </a:r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370160" y="6143943"/>
            <a:ext cx="8748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Nela NOSKOVÁ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3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</a:t>
            </a:r>
            <a:r>
              <a:rPr lang="cs-CZ" sz="4000" b="1" dirty="0">
                <a:solidFill>
                  <a:schemeClr val="tx2"/>
                </a:solidFill>
              </a:rPr>
              <a:t> </a:t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4" y="696767"/>
            <a:ext cx="7756312" cy="5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85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ZUŠ </a:t>
            </a:r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07" name="Rectangle 5"/>
          <p:cNvSpPr>
            <a:spLocks noChangeArrowheads="1"/>
          </p:cNvSpPr>
          <p:nvPr/>
        </p:nvSpPr>
        <p:spPr bwMode="auto">
          <a:xfrm>
            <a:off x="287400" y="6018282"/>
            <a:ext cx="8748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Ondřej BÍLEK </a:t>
            </a:r>
            <a:r>
              <a:rPr lang="cs-CZ" sz="4400" b="1" dirty="0">
                <a:solidFill>
                  <a:srgbClr val="0000FF"/>
                </a:solidFill>
              </a:rPr>
              <a:t>- </a:t>
            </a:r>
            <a:r>
              <a:rPr lang="cs-CZ" sz="4000" b="1" dirty="0">
                <a:solidFill>
                  <a:srgbClr val="0000FF"/>
                </a:solidFill>
              </a:rPr>
              <a:t>2</a:t>
            </a:r>
            <a:r>
              <a:rPr lang="cs-CZ" sz="4000" b="1" dirty="0" smtClean="0">
                <a:solidFill>
                  <a:srgbClr val="0000FF"/>
                </a:solidFill>
              </a:rPr>
              <a:t>. </a:t>
            </a:r>
            <a:r>
              <a:rPr lang="cs-CZ" sz="4000" b="1" dirty="0">
                <a:solidFill>
                  <a:srgbClr val="0000FF"/>
                </a:solidFill>
              </a:rPr>
              <a:t>místo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50028"/>
            <a:ext cx="7452320" cy="537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</a:t>
            </a: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ZUŠ 1 </a:t>
            </a:r>
            <a:endParaRPr lang="cs-CZ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70" name="Rectangle 4"/>
          <p:cNvSpPr>
            <a:spLocks noChangeArrowheads="1"/>
          </p:cNvSpPr>
          <p:nvPr/>
        </p:nvSpPr>
        <p:spPr bwMode="auto">
          <a:xfrm>
            <a:off x="5796136" y="1556792"/>
            <a:ext cx="32403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Natálie</a:t>
            </a:r>
          </a:p>
          <a:p>
            <a:pPr algn="ctr"/>
            <a:endParaRPr lang="cs-CZ" sz="4000" b="1" dirty="0" smtClean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ZRALÁ</a:t>
            </a:r>
          </a:p>
          <a:p>
            <a:pPr algn="ctr"/>
            <a:endParaRPr lang="cs-CZ" sz="4000" b="1" dirty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 1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chemeClr val="tx2"/>
                </a:solidFill>
              </a:rPr>
              <a:t>  </a:t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72739"/>
            <a:ext cx="4277298" cy="59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560" y="0"/>
            <a:ext cx="8229600" cy="561975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cs-CZ" sz="3600" dirty="0"/>
              <a:t>BLAHOPŘEJEME</a:t>
            </a:r>
          </a:p>
        </p:txBody>
      </p:sp>
      <p:sp>
        <p:nvSpPr>
          <p:cNvPr id="123921" name="Rectangle 7"/>
          <p:cNvSpPr>
            <a:spLocks noChangeArrowheads="1"/>
          </p:cNvSpPr>
          <p:nvPr/>
        </p:nvSpPr>
        <p:spPr bwMode="auto">
          <a:xfrm>
            <a:off x="5148064" y="6596467"/>
            <a:ext cx="399593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Nela NOSKOVÁ– </a:t>
            </a:r>
            <a:r>
              <a:rPr lang="cs-CZ" sz="2000" b="1" dirty="0">
                <a:solidFill>
                  <a:srgbClr val="0000FF"/>
                </a:solidFill>
              </a:rPr>
              <a:t>3. místo</a:t>
            </a:r>
          </a:p>
        </p:txBody>
      </p:sp>
      <p:sp>
        <p:nvSpPr>
          <p:cNvPr id="123922" name="Rectangle 8"/>
          <p:cNvSpPr>
            <a:spLocks noChangeArrowheads="1"/>
          </p:cNvSpPr>
          <p:nvPr/>
        </p:nvSpPr>
        <p:spPr bwMode="auto">
          <a:xfrm>
            <a:off x="-180528" y="6569075"/>
            <a:ext cx="403244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Ondřej BÍLEK – 2. místo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23923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268760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59437"/>
            <a:ext cx="2261073" cy="312996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5907"/>
            <a:ext cx="3240360" cy="2337431"/>
          </a:xfrm>
          <a:prstGeom prst="rect">
            <a:avLst/>
          </a:prstGeom>
        </p:spPr>
      </p:pic>
      <p:sp>
        <p:nvSpPr>
          <p:cNvPr id="123920" name="Rectangle 6"/>
          <p:cNvSpPr>
            <a:spLocks noChangeArrowheads="1"/>
          </p:cNvSpPr>
          <p:nvPr/>
        </p:nvSpPr>
        <p:spPr bwMode="auto">
          <a:xfrm>
            <a:off x="2416237" y="3895133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Natálie ZRALÁ  </a:t>
            </a:r>
            <a:r>
              <a:rPr lang="cs-CZ" sz="2000" b="1" dirty="0">
                <a:solidFill>
                  <a:srgbClr val="0000FF"/>
                </a:solidFill>
              </a:rPr>
              <a:t>1. místo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65" y="4256671"/>
            <a:ext cx="3286333" cy="2336340"/>
          </a:xfrm>
          <a:prstGeom prst="rect">
            <a:avLst/>
          </a:prstGeom>
        </p:spPr>
      </p:pic>
      <p:pic>
        <p:nvPicPr>
          <p:cNvPr id="13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816" y="1392682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3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633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2</a:t>
            </a:r>
          </a:p>
        </p:txBody>
      </p:sp>
      <p:sp>
        <p:nvSpPr>
          <p:cNvPr id="120839" name="Rectangle 5"/>
          <p:cNvSpPr>
            <a:spLocks noChangeArrowheads="1"/>
          </p:cNvSpPr>
          <p:nvPr/>
        </p:nvSpPr>
        <p:spPr bwMode="auto">
          <a:xfrm>
            <a:off x="395288" y="5877272"/>
            <a:ext cx="8497887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Markéta KUČEROVÁ - </a:t>
            </a:r>
            <a:r>
              <a:rPr lang="cs-CZ" sz="3600" b="1" dirty="0">
                <a:solidFill>
                  <a:srgbClr val="0000FF"/>
                </a:solidFill>
              </a:rPr>
              <a:t>3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7" y="836712"/>
            <a:ext cx="7412208" cy="51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048"/>
            <a:ext cx="8229600" cy="633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2</a:t>
            </a:r>
          </a:p>
        </p:txBody>
      </p:sp>
      <p:sp>
        <p:nvSpPr>
          <p:cNvPr id="120839" name="Rectangle 5"/>
          <p:cNvSpPr>
            <a:spLocks noChangeArrowheads="1"/>
          </p:cNvSpPr>
          <p:nvPr/>
        </p:nvSpPr>
        <p:spPr bwMode="auto">
          <a:xfrm>
            <a:off x="395288" y="5949280"/>
            <a:ext cx="8497887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400" b="1" dirty="0" smtClean="0">
                <a:solidFill>
                  <a:srgbClr val="0000FF"/>
                </a:solidFill>
              </a:rPr>
              <a:t>Markéta ZLÁMALOVÁ - </a:t>
            </a:r>
            <a:r>
              <a:rPr lang="cs-CZ" sz="3600" b="1" dirty="0">
                <a:solidFill>
                  <a:srgbClr val="0000FF"/>
                </a:solidFill>
              </a:rPr>
              <a:t>2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560"/>
            <a:ext cx="7254775" cy="52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4000" b="1" dirty="0" smtClean="0">
                <a:solidFill>
                  <a:schemeClr val="tx1"/>
                </a:solidFill>
                <a:latin typeface="Palatino Linotype" pitchFamily="18" charset="0"/>
              </a:rPr>
              <a:t>Část výtvarná – ZŠ 2</a:t>
            </a:r>
          </a:p>
        </p:txBody>
      </p:sp>
      <p:sp>
        <p:nvSpPr>
          <p:cNvPr id="122888" name="Rectangle 5"/>
          <p:cNvSpPr>
            <a:spLocks noChangeArrowheads="1"/>
          </p:cNvSpPr>
          <p:nvPr/>
        </p:nvSpPr>
        <p:spPr bwMode="auto">
          <a:xfrm>
            <a:off x="450368" y="6137275"/>
            <a:ext cx="8388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>
                <a:solidFill>
                  <a:schemeClr val="tx2"/>
                </a:solidFill>
              </a:rPr>
              <a:t> </a:t>
            </a:r>
            <a:r>
              <a:rPr lang="cs-CZ" sz="4000" b="1" dirty="0" smtClean="0">
                <a:solidFill>
                  <a:srgbClr val="0000FF"/>
                </a:solidFill>
              </a:rPr>
              <a:t>Martina  WAGNEROVÁ </a:t>
            </a:r>
            <a:r>
              <a:rPr lang="cs-CZ" sz="4400" b="1" dirty="0" smtClean="0">
                <a:solidFill>
                  <a:srgbClr val="0000FF"/>
                </a:solidFill>
              </a:rPr>
              <a:t>- </a:t>
            </a:r>
            <a:r>
              <a:rPr lang="cs-CZ" sz="3600" b="1" dirty="0">
                <a:solidFill>
                  <a:srgbClr val="0000FF"/>
                </a:solidFill>
              </a:rPr>
              <a:t>1. 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1" y="696982"/>
            <a:ext cx="7668344" cy="5440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4691" y="69210"/>
            <a:ext cx="8599398" cy="64870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BLAHOPŘEJEME</a:t>
            </a:r>
          </a:p>
        </p:txBody>
      </p:sp>
      <p:pic>
        <p:nvPicPr>
          <p:cNvPr id="123919" name="Picture 5" descr="j01422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59898" y="1542641"/>
            <a:ext cx="928687" cy="1393825"/>
          </a:xfrm>
        </p:spPr>
      </p:pic>
      <p:sp>
        <p:nvSpPr>
          <p:cNvPr id="123920" name="Rectangle 6"/>
          <p:cNvSpPr>
            <a:spLocks noChangeArrowheads="1"/>
          </p:cNvSpPr>
          <p:nvPr/>
        </p:nvSpPr>
        <p:spPr bwMode="auto">
          <a:xfrm>
            <a:off x="2472226" y="3335249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Martina WAGNEROVÁ </a:t>
            </a:r>
            <a:r>
              <a:rPr lang="cs-CZ" sz="2000" b="1" dirty="0">
                <a:solidFill>
                  <a:srgbClr val="0000FF"/>
                </a:solidFill>
              </a:rPr>
              <a:t>– 1. místo</a:t>
            </a:r>
          </a:p>
        </p:txBody>
      </p:sp>
      <p:sp>
        <p:nvSpPr>
          <p:cNvPr id="123921" name="Rectangle 7"/>
          <p:cNvSpPr>
            <a:spLocks noChangeArrowheads="1"/>
          </p:cNvSpPr>
          <p:nvPr/>
        </p:nvSpPr>
        <p:spPr bwMode="auto">
          <a:xfrm>
            <a:off x="5047464" y="6506128"/>
            <a:ext cx="399593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Markéta KUČEROVÁ </a:t>
            </a:r>
            <a:r>
              <a:rPr lang="cs-CZ" sz="2000" b="1" dirty="0">
                <a:solidFill>
                  <a:srgbClr val="0000FF"/>
                </a:solidFill>
              </a:rPr>
              <a:t>– 3. místo</a:t>
            </a:r>
          </a:p>
        </p:txBody>
      </p:sp>
      <p:sp>
        <p:nvSpPr>
          <p:cNvPr id="123922" name="Rectangle 8"/>
          <p:cNvSpPr>
            <a:spLocks noChangeArrowheads="1"/>
          </p:cNvSpPr>
          <p:nvPr/>
        </p:nvSpPr>
        <p:spPr bwMode="auto">
          <a:xfrm>
            <a:off x="124413" y="6543571"/>
            <a:ext cx="477263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Markéta ZLÁMALOVÁ </a:t>
            </a:r>
            <a:r>
              <a:rPr lang="cs-CZ" sz="2000" b="1" dirty="0">
                <a:solidFill>
                  <a:srgbClr val="0000FF"/>
                </a:solidFill>
              </a:rPr>
              <a:t>– 2. místo</a:t>
            </a:r>
          </a:p>
        </p:txBody>
      </p:sp>
      <p:pic>
        <p:nvPicPr>
          <p:cNvPr id="123923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557338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84" y="613207"/>
            <a:ext cx="3760011" cy="26675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0" y="3718778"/>
            <a:ext cx="3798391" cy="275634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7" y="3758873"/>
            <a:ext cx="3921062" cy="2723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h.cz/images/Logobarev_nazev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627784" y="3501007"/>
            <a:ext cx="40497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4732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Republikové vyhodnocení literární </a:t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a výtvarné soutěže</a:t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„</a:t>
            </a:r>
            <a: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Požární ochrana očima </a:t>
            </a:r>
            <a:b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dětí a mládeže“</a:t>
            </a:r>
            <a:b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Palatino Linotyp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77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686800" cy="72008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Kategorie výtvarné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980728"/>
            <a:ext cx="9108504" cy="57606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/>
              <a:t>ZŠ 4 - </a:t>
            </a:r>
            <a:r>
              <a:rPr lang="cs-CZ" sz="2800" dirty="0" smtClean="0"/>
              <a:t>žáci 8. </a:t>
            </a:r>
            <a:r>
              <a:rPr lang="cs-CZ" sz="2800" dirty="0"/>
              <a:t>– </a:t>
            </a:r>
            <a:r>
              <a:rPr lang="cs-CZ" sz="2800" dirty="0" smtClean="0"/>
              <a:t>9. ročníku ZŠ</a:t>
            </a:r>
            <a:r>
              <a:rPr lang="cs-CZ" sz="2800" i="1" dirty="0" smtClean="0"/>
              <a:t>,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          3. </a:t>
            </a:r>
            <a:r>
              <a:rPr lang="cs-CZ" sz="2800" dirty="0"/>
              <a:t>– </a:t>
            </a:r>
            <a:r>
              <a:rPr lang="cs-CZ" sz="2800" dirty="0" smtClean="0"/>
              <a:t>4. ročníku osmiletých gymnázií, </a:t>
            </a:r>
          </a:p>
          <a:p>
            <a:pPr eaLnBrk="1" hangingPunct="1">
              <a:buFontTx/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1. </a:t>
            </a:r>
            <a:r>
              <a:rPr lang="cs-CZ" sz="2800" dirty="0"/>
              <a:t>– </a:t>
            </a:r>
            <a:r>
              <a:rPr lang="cs-CZ" sz="2800" dirty="0" smtClean="0"/>
              <a:t>2. ročníku šestiletých gymnázií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studenti 5. </a:t>
            </a:r>
            <a:r>
              <a:rPr lang="cs-CZ" sz="2800" dirty="0"/>
              <a:t>– </a:t>
            </a:r>
            <a:r>
              <a:rPr lang="cs-CZ" sz="2800" dirty="0" smtClean="0"/>
              <a:t>8. ročníku osmiletých gymnázií, </a:t>
            </a:r>
            <a:endParaRPr lang="cs-CZ" sz="2800" i="1" dirty="0" smtClean="0"/>
          </a:p>
          <a:p>
            <a:pPr eaLnBrk="1" hangingPunct="1">
              <a:buFontTx/>
              <a:buNone/>
            </a:pPr>
            <a:r>
              <a:rPr lang="cs-CZ" sz="2800" dirty="0" smtClean="0"/>
              <a:t>                  3. </a:t>
            </a:r>
            <a:r>
              <a:rPr lang="cs-CZ" sz="2800" dirty="0"/>
              <a:t>– </a:t>
            </a:r>
            <a:r>
              <a:rPr lang="cs-CZ" sz="2800" dirty="0" smtClean="0"/>
              <a:t>6. ročníku šestiletých gymnázií, </a:t>
            </a:r>
            <a:endParaRPr lang="cs-CZ" sz="2800" i="1" dirty="0" smtClean="0"/>
          </a:p>
          <a:p>
            <a:pPr eaLnBrk="1" hangingPunct="1">
              <a:buFontTx/>
              <a:buNone/>
            </a:pPr>
            <a:r>
              <a:rPr lang="cs-CZ" sz="2800" dirty="0" smtClean="0"/>
              <a:t>                  1. </a:t>
            </a:r>
            <a:r>
              <a:rPr lang="cs-CZ" sz="2800" dirty="0"/>
              <a:t>– </a:t>
            </a:r>
            <a:r>
              <a:rPr lang="cs-CZ" sz="2800" dirty="0" smtClean="0"/>
              <a:t>4. ročníku čtyřletých gymnázií  SŠ a OU</a:t>
            </a:r>
          </a:p>
          <a:p>
            <a:pPr eaLnBrk="1" hangingPunct="1">
              <a:buFontTx/>
              <a:buNone/>
            </a:pPr>
            <a:endParaRPr lang="cs-CZ" sz="1400" dirty="0" smtClean="0"/>
          </a:p>
          <a:p>
            <a:pPr eaLnBrk="1" hangingPunct="1">
              <a:buFontTx/>
              <a:buNone/>
            </a:pPr>
            <a:r>
              <a:rPr lang="cs-CZ" sz="2800" b="1" dirty="0"/>
              <a:t>K </a:t>
            </a:r>
            <a:r>
              <a:rPr lang="cs-CZ" sz="2800" b="1" dirty="0" smtClean="0"/>
              <a:t>1</a:t>
            </a:r>
            <a:r>
              <a:rPr lang="cs-CZ" sz="2800" dirty="0" smtClean="0"/>
              <a:t> </a:t>
            </a:r>
            <a:r>
              <a:rPr lang="cs-CZ" sz="2800" dirty="0"/>
              <a:t>- pro děti </a:t>
            </a:r>
            <a:r>
              <a:rPr lang="cs-CZ" sz="2800" dirty="0" smtClean="0"/>
              <a:t>s</a:t>
            </a:r>
            <a:r>
              <a:rPr lang="cs-CZ" sz="2800" dirty="0"/>
              <a:t> více tělesnými </a:t>
            </a:r>
            <a:r>
              <a:rPr lang="cs-CZ" sz="2800" dirty="0" smtClean="0"/>
              <a:t>vadami </a:t>
            </a:r>
            <a:r>
              <a:rPr lang="da-DK" sz="2800" dirty="0" smtClean="0"/>
              <a:t> </a:t>
            </a:r>
            <a:r>
              <a:rPr lang="da-DK" sz="2800" dirty="0"/>
              <a:t>6 – 10 let</a:t>
            </a:r>
            <a:endParaRPr lang="cs-CZ" sz="2800" dirty="0" smtClean="0"/>
          </a:p>
          <a:p>
            <a:pPr eaLnBrk="1" hangingPunct="1">
              <a:buFontTx/>
              <a:buNone/>
            </a:pPr>
            <a:r>
              <a:rPr lang="cs-CZ" sz="2800" b="1" dirty="0" smtClean="0"/>
              <a:t>K 2</a:t>
            </a:r>
            <a:r>
              <a:rPr lang="cs-CZ" sz="2800" b="1" i="1" dirty="0" smtClean="0"/>
              <a:t> - </a:t>
            </a:r>
            <a:r>
              <a:rPr lang="cs-CZ" sz="2800" dirty="0" smtClean="0"/>
              <a:t>pro děti a mládež s více tělesnými vadami 11 – 18 let</a:t>
            </a:r>
          </a:p>
          <a:p>
            <a:pPr eaLnBrk="1" hangingPunct="1">
              <a:buFontTx/>
              <a:buNone/>
            </a:pPr>
            <a:endParaRPr lang="cs-CZ" sz="1400" dirty="0" smtClean="0"/>
          </a:p>
          <a:p>
            <a:pPr eaLnBrk="1" hangingPunct="1">
              <a:buFontTx/>
              <a:buNone/>
            </a:pPr>
            <a:r>
              <a:rPr lang="cs-CZ" sz="2800" b="1" dirty="0" smtClean="0"/>
              <a:t>ZUŠ 1 </a:t>
            </a:r>
            <a:r>
              <a:rPr lang="cs-CZ" sz="2800" i="1" dirty="0" smtClean="0"/>
              <a:t> </a:t>
            </a:r>
            <a:r>
              <a:rPr lang="cs-CZ" sz="2800" i="1" dirty="0"/>
              <a:t>- </a:t>
            </a:r>
            <a:r>
              <a:rPr lang="cs-CZ" sz="2800" dirty="0" smtClean="0"/>
              <a:t>žáci </a:t>
            </a:r>
            <a:r>
              <a:rPr lang="cs-CZ" sz="2800" dirty="0"/>
              <a:t>základních uměleckých škol ve věku </a:t>
            </a:r>
            <a:r>
              <a:rPr lang="cs-CZ" sz="2800" dirty="0" smtClean="0"/>
              <a:t>6–10 let</a:t>
            </a:r>
          </a:p>
          <a:p>
            <a:pPr eaLnBrk="1" hangingPunct="1">
              <a:buFontTx/>
              <a:buNone/>
            </a:pPr>
            <a:r>
              <a:rPr lang="cs-CZ" sz="2800" b="1" dirty="0"/>
              <a:t>ZUŠ </a:t>
            </a:r>
            <a:r>
              <a:rPr lang="cs-CZ" sz="2800" b="1" dirty="0" smtClean="0"/>
              <a:t>2  </a:t>
            </a:r>
            <a:r>
              <a:rPr lang="cs-CZ" sz="2800" b="1" dirty="0"/>
              <a:t>- </a:t>
            </a:r>
            <a:r>
              <a:rPr lang="cs-CZ" sz="2800" dirty="0"/>
              <a:t>žáci základních uměleckých škol ve věku </a:t>
            </a:r>
            <a:r>
              <a:rPr lang="cs-CZ" sz="2800" dirty="0" smtClean="0"/>
              <a:t>11–15 </a:t>
            </a:r>
            <a:r>
              <a:rPr lang="cs-CZ" sz="2800" dirty="0"/>
              <a:t>let</a:t>
            </a:r>
          </a:p>
          <a:p>
            <a:pPr eaLnBrk="1" hangingPunct="1">
              <a:buFontTx/>
              <a:buNone/>
            </a:pPr>
            <a:endParaRPr lang="cs-CZ" sz="2800" b="1" dirty="0" smtClean="0"/>
          </a:p>
          <a:p>
            <a:pPr eaLnBrk="1" hangingPunct="1">
              <a:buFontTx/>
              <a:buNone/>
            </a:pPr>
            <a:endParaRPr lang="cs-CZ" sz="2800" i="1" dirty="0" smtClean="0"/>
          </a:p>
          <a:p>
            <a:pPr eaLnBrk="1" hangingPunct="1"/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40165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1</a:t>
            </a:r>
          </a:p>
        </p:txBody>
      </p:sp>
      <p:sp>
        <p:nvSpPr>
          <p:cNvPr id="141319" name="Rectangle 5"/>
          <p:cNvSpPr>
            <a:spLocks noChangeArrowheads="1"/>
          </p:cNvSpPr>
          <p:nvPr/>
        </p:nvSpPr>
        <p:spPr bwMode="auto">
          <a:xfrm>
            <a:off x="250825" y="6021388"/>
            <a:ext cx="8748713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Eliška BĚHALOVÁ - </a:t>
            </a:r>
            <a:r>
              <a:rPr lang="cs-CZ" sz="3600" b="1" dirty="0">
                <a:solidFill>
                  <a:srgbClr val="0000FF"/>
                </a:solidFill>
              </a:rPr>
              <a:t>3. 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7" y="780375"/>
            <a:ext cx="7398568" cy="5230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1</a:t>
            </a:r>
          </a:p>
        </p:txBody>
      </p:sp>
      <p:sp>
        <p:nvSpPr>
          <p:cNvPr id="141319" name="Rectangle 5"/>
          <p:cNvSpPr>
            <a:spLocks noChangeArrowheads="1"/>
          </p:cNvSpPr>
          <p:nvPr/>
        </p:nvSpPr>
        <p:spPr bwMode="auto">
          <a:xfrm>
            <a:off x="250825" y="6021388"/>
            <a:ext cx="8748713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Zuzka NOVÁKOVÁ - </a:t>
            </a:r>
            <a:r>
              <a:rPr lang="cs-CZ" sz="3600" b="1" dirty="0">
                <a:solidFill>
                  <a:srgbClr val="0000FF"/>
                </a:solidFill>
              </a:rPr>
              <a:t>2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6568" r="2582" b="6017"/>
          <a:stretch/>
        </p:blipFill>
        <p:spPr>
          <a:xfrm>
            <a:off x="1088200" y="898864"/>
            <a:ext cx="7073961" cy="51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ZŠ 1</a:t>
            </a:r>
          </a:p>
        </p:txBody>
      </p:sp>
      <p:sp>
        <p:nvSpPr>
          <p:cNvPr id="125959" name="Rectangle 5"/>
          <p:cNvSpPr>
            <a:spLocks noChangeArrowheads="1"/>
          </p:cNvSpPr>
          <p:nvPr/>
        </p:nvSpPr>
        <p:spPr bwMode="auto">
          <a:xfrm>
            <a:off x="107504" y="5949950"/>
            <a:ext cx="903649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Matyáš NEVĚČNÝ </a:t>
            </a:r>
            <a:r>
              <a:rPr lang="cs-CZ" sz="4000" b="1" dirty="0">
                <a:solidFill>
                  <a:srgbClr val="0000FF"/>
                </a:solidFill>
              </a:rPr>
              <a:t>- </a:t>
            </a:r>
            <a:r>
              <a:rPr lang="cs-CZ" sz="3600" b="1" dirty="0">
                <a:solidFill>
                  <a:srgbClr val="0000FF"/>
                </a:solidFill>
              </a:rPr>
              <a:t>1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5175"/>
            <a:ext cx="7380312" cy="532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58713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0000FF"/>
                </a:solidFill>
              </a:rPr>
              <a:t>BLAHOPŘEJEME</a:t>
            </a:r>
          </a:p>
        </p:txBody>
      </p:sp>
      <p:pic>
        <p:nvPicPr>
          <p:cNvPr id="128015" name="Picture 5" descr="j01422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52320" y="1166356"/>
            <a:ext cx="1052513" cy="1577975"/>
          </a:xfrm>
        </p:spPr>
      </p:pic>
      <p:sp>
        <p:nvSpPr>
          <p:cNvPr id="128016" name="Rectangle 6"/>
          <p:cNvSpPr>
            <a:spLocks noChangeArrowheads="1"/>
          </p:cNvSpPr>
          <p:nvPr/>
        </p:nvSpPr>
        <p:spPr bwMode="auto">
          <a:xfrm>
            <a:off x="2084958" y="3302784"/>
            <a:ext cx="536736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Matyáš NEVĚČNÝ </a:t>
            </a:r>
            <a:r>
              <a:rPr lang="cs-CZ" sz="2000" b="1" dirty="0">
                <a:solidFill>
                  <a:srgbClr val="0000FF"/>
                </a:solidFill>
              </a:rPr>
              <a:t>- 1. místo</a:t>
            </a:r>
          </a:p>
        </p:txBody>
      </p:sp>
      <p:sp>
        <p:nvSpPr>
          <p:cNvPr id="128017" name="Rectangle 7"/>
          <p:cNvSpPr>
            <a:spLocks noChangeArrowheads="1"/>
          </p:cNvSpPr>
          <p:nvPr/>
        </p:nvSpPr>
        <p:spPr bwMode="auto">
          <a:xfrm>
            <a:off x="4716463" y="6466152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Eliška BĚHALOVÁ </a:t>
            </a:r>
            <a:r>
              <a:rPr lang="cs-CZ" sz="2000" b="1" dirty="0">
                <a:solidFill>
                  <a:srgbClr val="0000FF"/>
                </a:solidFill>
              </a:rPr>
              <a:t>- 3. místo</a:t>
            </a:r>
          </a:p>
        </p:txBody>
      </p:sp>
      <p:sp>
        <p:nvSpPr>
          <p:cNvPr id="128018" name="Rectangle 8"/>
          <p:cNvSpPr>
            <a:spLocks noChangeArrowheads="1"/>
          </p:cNvSpPr>
          <p:nvPr/>
        </p:nvSpPr>
        <p:spPr bwMode="auto">
          <a:xfrm>
            <a:off x="395536" y="6479984"/>
            <a:ext cx="381642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Zuzka  NOVÁKOVÁ </a:t>
            </a:r>
            <a:r>
              <a:rPr lang="cs-CZ" sz="2000" b="1" dirty="0">
                <a:solidFill>
                  <a:srgbClr val="0000FF"/>
                </a:solidFill>
              </a:rPr>
              <a:t>- 2. místo</a:t>
            </a:r>
          </a:p>
        </p:txBody>
      </p:sp>
      <p:pic>
        <p:nvPicPr>
          <p:cNvPr id="128019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5202" y="1228311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1" y="513698"/>
            <a:ext cx="3796924" cy="273969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6568" r="2582" b="6017"/>
          <a:stretch/>
        </p:blipFill>
        <p:spPr>
          <a:xfrm>
            <a:off x="395872" y="3662824"/>
            <a:ext cx="3786055" cy="27416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0649"/>
            <a:ext cx="3748315" cy="265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344" y="187326"/>
            <a:ext cx="82296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K 1</a:t>
            </a:r>
          </a:p>
        </p:txBody>
      </p:sp>
      <p:sp>
        <p:nvSpPr>
          <p:cNvPr id="138247" name="Rectangle 5"/>
          <p:cNvSpPr>
            <a:spLocks noChangeArrowheads="1"/>
          </p:cNvSpPr>
          <p:nvPr/>
        </p:nvSpPr>
        <p:spPr bwMode="auto">
          <a:xfrm>
            <a:off x="179388" y="6208712"/>
            <a:ext cx="88201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rgbClr val="2F5897"/>
                </a:solidFill>
              </a:rPr>
              <a:t/>
            </a:r>
            <a:br>
              <a:rPr lang="cs-CZ" sz="4000" b="1" dirty="0">
                <a:solidFill>
                  <a:srgbClr val="2F5897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Tereza NOVOTNÁ </a:t>
            </a:r>
            <a:r>
              <a:rPr lang="cs-CZ" sz="3600" b="1" dirty="0">
                <a:solidFill>
                  <a:srgbClr val="0000FF"/>
                </a:solidFill>
              </a:rPr>
              <a:t>3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rgbClr val="2F5897"/>
                </a:solidFill>
              </a:rPr>
              <a:t/>
            </a:r>
            <a:br>
              <a:rPr lang="cs-CZ" sz="4000" b="1" dirty="0">
                <a:solidFill>
                  <a:srgbClr val="2F5897"/>
                </a:solidFill>
              </a:rPr>
            </a:br>
            <a:endParaRPr lang="cs-CZ" sz="4000" b="1" dirty="0">
              <a:solidFill>
                <a:srgbClr val="2F5897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1" y="749301"/>
            <a:ext cx="7668344" cy="54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344" y="187326"/>
            <a:ext cx="82296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K 1</a:t>
            </a:r>
          </a:p>
        </p:txBody>
      </p:sp>
      <p:sp>
        <p:nvSpPr>
          <p:cNvPr id="138247" name="Rectangle 5"/>
          <p:cNvSpPr>
            <a:spLocks noChangeArrowheads="1"/>
          </p:cNvSpPr>
          <p:nvPr/>
        </p:nvSpPr>
        <p:spPr bwMode="auto">
          <a:xfrm>
            <a:off x="179388" y="6208712"/>
            <a:ext cx="88201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rgbClr val="2F5897"/>
                </a:solidFill>
              </a:rPr>
              <a:t/>
            </a:r>
            <a:br>
              <a:rPr lang="cs-CZ" sz="4000" b="1" dirty="0">
                <a:solidFill>
                  <a:srgbClr val="2F5897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Matouš KOPŘIVA </a:t>
            </a:r>
            <a:r>
              <a:rPr lang="cs-CZ" sz="3600" b="1" dirty="0">
                <a:solidFill>
                  <a:srgbClr val="0000FF"/>
                </a:solidFill>
              </a:rPr>
              <a:t>2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rgbClr val="2F5897"/>
                </a:solidFill>
              </a:rPr>
              <a:t/>
            </a:r>
            <a:br>
              <a:rPr lang="cs-CZ" sz="4000" b="1" dirty="0">
                <a:solidFill>
                  <a:srgbClr val="2F5897"/>
                </a:solidFill>
              </a:rPr>
            </a:br>
            <a:endParaRPr lang="cs-CZ" sz="4000" b="1" dirty="0">
              <a:solidFill>
                <a:srgbClr val="2F5897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1" y="749301"/>
            <a:ext cx="7668344" cy="5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K 1</a:t>
            </a:r>
          </a:p>
        </p:txBody>
      </p:sp>
      <p:sp>
        <p:nvSpPr>
          <p:cNvPr id="138247" name="Rectangle 5"/>
          <p:cNvSpPr>
            <a:spLocks noChangeArrowheads="1"/>
          </p:cNvSpPr>
          <p:nvPr/>
        </p:nvSpPr>
        <p:spPr bwMode="auto">
          <a:xfrm>
            <a:off x="179512" y="6200186"/>
            <a:ext cx="88201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Daniel KANDA - 1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50615"/>
            <a:ext cx="7590985" cy="54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536" y="58224"/>
            <a:ext cx="8229600" cy="6334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sp>
        <p:nvSpPr>
          <p:cNvPr id="124993" name="Rectangle 6"/>
          <p:cNvSpPr>
            <a:spLocks noChangeArrowheads="1"/>
          </p:cNvSpPr>
          <p:nvPr/>
        </p:nvSpPr>
        <p:spPr bwMode="auto">
          <a:xfrm>
            <a:off x="2581843" y="3341430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Daniel  KANDA </a:t>
            </a:r>
            <a:r>
              <a:rPr lang="cs-CZ" sz="2000" b="1" dirty="0">
                <a:solidFill>
                  <a:srgbClr val="0000FF"/>
                </a:solidFill>
              </a:rPr>
              <a:t>- 1. místo</a:t>
            </a:r>
          </a:p>
        </p:txBody>
      </p:sp>
      <p:sp>
        <p:nvSpPr>
          <p:cNvPr id="124994" name="Rectangle 7"/>
          <p:cNvSpPr>
            <a:spLocks noChangeArrowheads="1"/>
          </p:cNvSpPr>
          <p:nvPr/>
        </p:nvSpPr>
        <p:spPr bwMode="auto">
          <a:xfrm>
            <a:off x="4644005" y="6528308"/>
            <a:ext cx="412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Tereza NOVOTNÁ </a:t>
            </a:r>
            <a:r>
              <a:rPr lang="cs-CZ" sz="2000" b="1" dirty="0">
                <a:solidFill>
                  <a:srgbClr val="0000FF"/>
                </a:solidFill>
              </a:rPr>
              <a:t>-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r>
              <a:rPr lang="cs-CZ" sz="2000" b="1" dirty="0">
                <a:solidFill>
                  <a:srgbClr val="0000FF"/>
                </a:solidFill>
              </a:rPr>
              <a:t>3. místo</a:t>
            </a:r>
          </a:p>
        </p:txBody>
      </p:sp>
      <p:sp>
        <p:nvSpPr>
          <p:cNvPr id="124995" name="Rectangle 8"/>
          <p:cNvSpPr>
            <a:spLocks noChangeArrowheads="1"/>
          </p:cNvSpPr>
          <p:nvPr/>
        </p:nvSpPr>
        <p:spPr bwMode="auto">
          <a:xfrm>
            <a:off x="243136" y="6523560"/>
            <a:ext cx="4267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Matouš KOPŘIVA - 2</a:t>
            </a:r>
            <a:r>
              <a:rPr lang="cs-CZ" sz="2000" b="1" dirty="0">
                <a:solidFill>
                  <a:srgbClr val="0000FF"/>
                </a:solidFill>
              </a:rPr>
              <a:t>. místo </a:t>
            </a:r>
          </a:p>
        </p:txBody>
      </p:sp>
      <p:pic>
        <p:nvPicPr>
          <p:cNvPr id="124996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4916" y="1196752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87" y="576181"/>
            <a:ext cx="3772098" cy="2707991"/>
          </a:xfrm>
          <a:prstGeom prst="rect">
            <a:avLst/>
          </a:prstGeom>
        </p:spPr>
      </p:pic>
      <p:pic>
        <p:nvPicPr>
          <p:cNvPr id="11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6296" y="1283108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0" y="3736416"/>
            <a:ext cx="3906860" cy="27619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45" y="3734010"/>
            <a:ext cx="3913297" cy="27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M 2</a:t>
            </a:r>
          </a:p>
        </p:txBody>
      </p:sp>
      <p:sp>
        <p:nvSpPr>
          <p:cNvPr id="129032" name="Rectangle 5"/>
          <p:cNvSpPr>
            <a:spLocks noChangeArrowheads="1"/>
          </p:cNvSpPr>
          <p:nvPr/>
        </p:nvSpPr>
        <p:spPr bwMode="auto">
          <a:xfrm>
            <a:off x="444624" y="6025723"/>
            <a:ext cx="84978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Šárka MACOŠKOVÁ </a:t>
            </a:r>
            <a:r>
              <a:rPr lang="cs-CZ" sz="4000" b="1" dirty="0">
                <a:solidFill>
                  <a:srgbClr val="0000FF"/>
                </a:solidFill>
              </a:rPr>
              <a:t>- </a:t>
            </a:r>
            <a:r>
              <a:rPr lang="cs-CZ" sz="3600" b="1" dirty="0">
                <a:solidFill>
                  <a:srgbClr val="0000FF"/>
                </a:solidFill>
              </a:rPr>
              <a:t>3. 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5585"/>
            <a:ext cx="7434572" cy="5384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470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M 2</a:t>
            </a:r>
          </a:p>
        </p:txBody>
      </p:sp>
      <p:sp>
        <p:nvSpPr>
          <p:cNvPr id="130056" name="Rectangle 5"/>
          <p:cNvSpPr>
            <a:spLocks noChangeArrowheads="1"/>
          </p:cNvSpPr>
          <p:nvPr/>
        </p:nvSpPr>
        <p:spPr bwMode="auto">
          <a:xfrm>
            <a:off x="1619672" y="6138324"/>
            <a:ext cx="73674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4000" b="1" dirty="0" smtClean="0">
                <a:solidFill>
                  <a:srgbClr val="0000FF"/>
                </a:solidFill>
              </a:rPr>
              <a:t>Jan HRUBEŠ - </a:t>
            </a:r>
            <a:r>
              <a:rPr lang="cs-CZ" sz="4000" b="1" dirty="0">
                <a:solidFill>
                  <a:srgbClr val="0000FF"/>
                </a:solidFill>
              </a:rPr>
              <a:t>2. místo  </a:t>
            </a:r>
            <a:endParaRPr lang="cs-CZ" sz="4000" b="1" dirty="0" smtClean="0">
              <a:solidFill>
                <a:srgbClr val="0000FF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0758"/>
            <a:ext cx="7507929" cy="5441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2800" b="1" cap="none" dirty="0" smtClean="0">
                <a:effectLst/>
                <a:latin typeface="Arial" charset="0"/>
              </a:rPr>
              <a:t>KATEGORIE zpracované digitální technologií</a:t>
            </a:r>
            <a:r>
              <a:rPr lang="cs-CZ" sz="3200" cap="none" dirty="0" smtClean="0">
                <a:effectLst/>
                <a:latin typeface="Arial" charset="0"/>
              </a:rPr>
              <a:t> </a:t>
            </a:r>
          </a:p>
        </p:txBody>
      </p:sp>
      <p:sp>
        <p:nvSpPr>
          <p:cNvPr id="7577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latin typeface="Arial" charset="0"/>
              </a:rPr>
              <a:t>DT 1 - </a:t>
            </a:r>
            <a:r>
              <a:rPr lang="cs-CZ" sz="2800" dirty="0" smtClean="0"/>
              <a:t>žáci 8. </a:t>
            </a:r>
            <a:r>
              <a:rPr lang="cs-CZ" sz="2800" dirty="0"/>
              <a:t>– </a:t>
            </a:r>
            <a:r>
              <a:rPr lang="cs-CZ" sz="2800" dirty="0" smtClean="0"/>
              <a:t>9. ročníku ZŠ</a:t>
            </a:r>
            <a:r>
              <a:rPr lang="cs-CZ" sz="2800" i="1" dirty="0" smtClean="0"/>
              <a:t>, </a:t>
            </a:r>
            <a:r>
              <a:rPr lang="cs-CZ" sz="2800" dirty="0" smtClean="0"/>
              <a:t>3. </a:t>
            </a:r>
            <a:r>
              <a:rPr lang="cs-CZ" sz="2800" dirty="0"/>
              <a:t>– </a:t>
            </a:r>
            <a:r>
              <a:rPr lang="cs-CZ" sz="2800" dirty="0" smtClean="0"/>
              <a:t>4. ročníku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   osmiletých gymnázií, 1. – 2. ročníku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           šestiletých gymnázií</a:t>
            </a:r>
          </a:p>
          <a:p>
            <a:pPr eaLnBrk="1" hangingPunct="1">
              <a:buFontTx/>
              <a:buNone/>
            </a:pPr>
            <a:endParaRPr lang="cs-CZ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cs-CZ" dirty="0" smtClean="0">
                <a:latin typeface="Arial" charset="0"/>
              </a:rPr>
              <a:t>DT 2 - </a:t>
            </a:r>
            <a:r>
              <a:rPr lang="cs-CZ" sz="2800" dirty="0" smtClean="0"/>
              <a:t>studenti 5. </a:t>
            </a:r>
            <a:r>
              <a:rPr lang="cs-CZ" sz="2800" dirty="0"/>
              <a:t>– </a:t>
            </a:r>
            <a:r>
              <a:rPr lang="cs-CZ" sz="2800" dirty="0" smtClean="0"/>
              <a:t>8. ročníku osmiletých gymnázií, </a:t>
            </a:r>
            <a:endParaRPr lang="cs-CZ" sz="2800" i="1" dirty="0" smtClean="0"/>
          </a:p>
          <a:p>
            <a:pPr eaLnBrk="1" hangingPunct="1">
              <a:buFontTx/>
              <a:buNone/>
            </a:pPr>
            <a:r>
              <a:rPr lang="cs-CZ" sz="2800" dirty="0" smtClean="0"/>
              <a:t>         3. – 6. ročníku šestiletých gymnázií, </a:t>
            </a:r>
            <a:endParaRPr lang="cs-CZ" sz="2800" i="1" dirty="0" smtClean="0"/>
          </a:p>
          <a:p>
            <a:pPr eaLnBrk="1" hangingPunct="1">
              <a:buFontTx/>
              <a:buNone/>
            </a:pPr>
            <a:r>
              <a:rPr lang="cs-CZ" sz="2800" dirty="0" smtClean="0"/>
              <a:t>         1. </a:t>
            </a:r>
            <a:r>
              <a:rPr lang="cs-CZ" sz="2800" dirty="0"/>
              <a:t>– </a:t>
            </a:r>
            <a:r>
              <a:rPr lang="cs-CZ" sz="2800" dirty="0" smtClean="0"/>
              <a:t>4. ročníku čtyřletých gymnázií, SŠ a OU</a:t>
            </a:r>
          </a:p>
          <a:p>
            <a:pPr eaLnBrk="1" hangingPunct="1">
              <a:buFontTx/>
              <a:buNone/>
            </a:pPr>
            <a:endParaRPr lang="cs-CZ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3"/>
            <a:ext cx="8229600" cy="73974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M 2</a:t>
            </a:r>
          </a:p>
        </p:txBody>
      </p:sp>
      <p:sp>
        <p:nvSpPr>
          <p:cNvPr id="134152" name="Rectangle 3"/>
          <p:cNvSpPr>
            <a:spLocks noChangeArrowheads="1"/>
          </p:cNvSpPr>
          <p:nvPr/>
        </p:nvSpPr>
        <p:spPr bwMode="auto">
          <a:xfrm>
            <a:off x="5220072" y="1268760"/>
            <a:ext cx="367310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Jan</a:t>
            </a:r>
          </a:p>
          <a:p>
            <a:pPr algn="ctr"/>
            <a:endParaRPr lang="cs-CZ" sz="4000" b="1" dirty="0" smtClean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WEBER</a:t>
            </a:r>
          </a:p>
          <a:p>
            <a:pPr algn="ctr"/>
            <a:endParaRPr lang="cs-CZ" sz="4000" b="1" dirty="0" smtClean="0">
              <a:solidFill>
                <a:srgbClr val="0000FF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FF"/>
                </a:solidFill>
              </a:rPr>
              <a:t> </a:t>
            </a:r>
            <a:r>
              <a:rPr lang="cs-CZ" sz="4000" b="1" dirty="0">
                <a:solidFill>
                  <a:srgbClr val="0000FF"/>
                </a:solidFill>
              </a:rPr>
              <a:t>1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4" y="820792"/>
            <a:ext cx="4348628" cy="60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55902" y="1"/>
            <a:ext cx="7997547" cy="6794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pic>
        <p:nvPicPr>
          <p:cNvPr id="132110" name="Picture 5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7236296" y="1268760"/>
            <a:ext cx="979488" cy="1470025"/>
          </a:xfrm>
        </p:spPr>
      </p:pic>
      <p:sp>
        <p:nvSpPr>
          <p:cNvPr id="132111" name="Rectangle 6"/>
          <p:cNvSpPr>
            <a:spLocks noChangeArrowheads="1"/>
          </p:cNvSpPr>
          <p:nvPr/>
        </p:nvSpPr>
        <p:spPr bwMode="auto">
          <a:xfrm>
            <a:off x="2394880" y="3541567"/>
            <a:ext cx="43195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Jan WEBER - 1</a:t>
            </a:r>
            <a:r>
              <a:rPr lang="cs-CZ" sz="2000" b="1" dirty="0">
                <a:solidFill>
                  <a:srgbClr val="0000FF"/>
                </a:solidFill>
              </a:rPr>
              <a:t>. místo</a:t>
            </a:r>
          </a:p>
        </p:txBody>
      </p:sp>
      <p:sp>
        <p:nvSpPr>
          <p:cNvPr id="132112" name="Rectangle 7"/>
          <p:cNvSpPr>
            <a:spLocks noChangeArrowheads="1"/>
          </p:cNvSpPr>
          <p:nvPr/>
        </p:nvSpPr>
        <p:spPr bwMode="auto">
          <a:xfrm>
            <a:off x="4687139" y="6512289"/>
            <a:ext cx="4176463" cy="3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Šárka MACOŠKOVÁ </a:t>
            </a:r>
            <a:r>
              <a:rPr lang="cs-CZ" sz="2000" b="1" dirty="0">
                <a:solidFill>
                  <a:srgbClr val="0000FF"/>
                </a:solidFill>
              </a:rPr>
              <a:t>- 3. místo </a:t>
            </a:r>
          </a:p>
        </p:txBody>
      </p:sp>
      <p:sp>
        <p:nvSpPr>
          <p:cNvPr id="132113" name="Rectangle 8"/>
          <p:cNvSpPr>
            <a:spLocks noChangeArrowheads="1"/>
          </p:cNvSpPr>
          <p:nvPr/>
        </p:nvSpPr>
        <p:spPr bwMode="auto">
          <a:xfrm>
            <a:off x="-136528" y="6484142"/>
            <a:ext cx="4387197" cy="43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chemeClr val="tx2"/>
                </a:solidFill>
              </a:rPr>
              <a:t>       </a:t>
            </a:r>
            <a:r>
              <a:rPr lang="cs-CZ" sz="2000" b="1" dirty="0" smtClean="0">
                <a:solidFill>
                  <a:srgbClr val="0000FF"/>
                </a:solidFill>
              </a:rPr>
              <a:t>Jan HRUBEŠ </a:t>
            </a:r>
            <a:r>
              <a:rPr lang="cs-CZ" sz="2000" b="1" dirty="0">
                <a:solidFill>
                  <a:srgbClr val="0000FF"/>
                </a:solidFill>
              </a:rPr>
              <a:t>- 2. místo </a:t>
            </a:r>
            <a:endParaRPr lang="cs-CZ" sz="2000" b="1" dirty="0" smtClean="0">
              <a:solidFill>
                <a:srgbClr val="0000FF"/>
              </a:solidFill>
            </a:endParaRPr>
          </a:p>
        </p:txBody>
      </p:sp>
      <p:pic>
        <p:nvPicPr>
          <p:cNvPr id="12" name="Picture 5" descr="j01422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899592" y="1340768"/>
            <a:ext cx="979488" cy="1470025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0" y="531466"/>
            <a:ext cx="2170929" cy="300306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5" y="3938736"/>
            <a:ext cx="3580514" cy="25950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94" y="3933056"/>
            <a:ext cx="3522538" cy="2551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61975"/>
          </a:xfrm>
        </p:spPr>
        <p:txBody>
          <a:bodyPr/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  <a:latin typeface="Palatino Linotype" pitchFamily="18" charset="0"/>
              </a:rPr>
              <a:t>Část výtvarná – M 1</a:t>
            </a:r>
          </a:p>
        </p:txBody>
      </p:sp>
      <p:sp>
        <p:nvSpPr>
          <p:cNvPr id="133128" name="Rectangle 3"/>
          <p:cNvSpPr>
            <a:spLocks noChangeArrowheads="1"/>
          </p:cNvSpPr>
          <p:nvPr/>
        </p:nvSpPr>
        <p:spPr bwMode="auto">
          <a:xfrm>
            <a:off x="395287" y="6148057"/>
            <a:ext cx="84978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Ondřej  SPÁČIL - </a:t>
            </a:r>
            <a:r>
              <a:rPr lang="cs-CZ" sz="4000" b="1" dirty="0">
                <a:solidFill>
                  <a:srgbClr val="0000FF"/>
                </a:solidFill>
              </a:rPr>
              <a:t>3</a:t>
            </a:r>
            <a:r>
              <a:rPr lang="cs-CZ" sz="3600" b="1" dirty="0">
                <a:solidFill>
                  <a:srgbClr val="0000FF"/>
                </a:solidFill>
              </a:rPr>
              <a:t>. 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1" y="836712"/>
            <a:ext cx="7452320" cy="531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61975"/>
          </a:xfrm>
        </p:spPr>
        <p:txBody>
          <a:bodyPr/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  <a:latin typeface="Palatino Linotype" pitchFamily="18" charset="0"/>
              </a:rPr>
              <a:t>Část výtvarná – M 1</a:t>
            </a:r>
          </a:p>
        </p:txBody>
      </p:sp>
      <p:sp>
        <p:nvSpPr>
          <p:cNvPr id="133128" name="Rectangle 3"/>
          <p:cNvSpPr>
            <a:spLocks noChangeArrowheads="1"/>
          </p:cNvSpPr>
          <p:nvPr/>
        </p:nvSpPr>
        <p:spPr bwMode="auto">
          <a:xfrm>
            <a:off x="395287" y="6148057"/>
            <a:ext cx="84978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Alžběta STAŇKOVÁ - </a:t>
            </a:r>
            <a:r>
              <a:rPr lang="cs-CZ" sz="4000" b="1" dirty="0">
                <a:solidFill>
                  <a:srgbClr val="0000FF"/>
                </a:solidFill>
              </a:rPr>
              <a:t>2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5" y="769176"/>
            <a:ext cx="7596336" cy="54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3"/>
            <a:ext cx="8229600" cy="72008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Část výtvarná – M 1</a:t>
            </a:r>
          </a:p>
        </p:txBody>
      </p:sp>
      <p:sp>
        <p:nvSpPr>
          <p:cNvPr id="134152" name="Rectangle 3"/>
          <p:cNvSpPr>
            <a:spLocks noChangeArrowheads="1"/>
          </p:cNvSpPr>
          <p:nvPr/>
        </p:nvSpPr>
        <p:spPr bwMode="auto">
          <a:xfrm>
            <a:off x="427173" y="6093966"/>
            <a:ext cx="84978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r>
              <a:rPr lang="cs-CZ" sz="4000" b="1" dirty="0" smtClean="0">
                <a:solidFill>
                  <a:srgbClr val="0000FF"/>
                </a:solidFill>
              </a:rPr>
              <a:t>Barbora ŠINDELÁŘOVÁ </a:t>
            </a:r>
            <a:r>
              <a:rPr lang="cs-CZ" sz="4000" b="1" dirty="0">
                <a:solidFill>
                  <a:srgbClr val="0000FF"/>
                </a:solidFill>
              </a:rPr>
              <a:t>- </a:t>
            </a:r>
            <a:r>
              <a:rPr lang="cs-CZ" sz="4000" b="1" dirty="0" smtClean="0">
                <a:solidFill>
                  <a:srgbClr val="0000FF"/>
                </a:solidFill>
              </a:rPr>
              <a:t>1</a:t>
            </a:r>
            <a:r>
              <a:rPr lang="cs-CZ" sz="3600" b="1" dirty="0" smtClean="0">
                <a:solidFill>
                  <a:srgbClr val="0000FF"/>
                </a:solidFill>
              </a:rPr>
              <a:t>. </a:t>
            </a:r>
            <a:r>
              <a:rPr lang="cs-CZ" sz="3600" b="1" dirty="0">
                <a:solidFill>
                  <a:srgbClr val="0000FF"/>
                </a:solidFill>
              </a:rPr>
              <a:t>místo</a:t>
            </a:r>
            <a:r>
              <a:rPr lang="cs-CZ" sz="4000" b="1" dirty="0">
                <a:solidFill>
                  <a:srgbClr val="0000FF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</a:rPr>
              <a:t/>
            </a:r>
            <a:br>
              <a:rPr lang="cs-CZ" sz="4000" b="1" dirty="0">
                <a:solidFill>
                  <a:schemeClr val="tx2"/>
                </a:solidFill>
              </a:rPr>
            </a:br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64" y="821791"/>
            <a:ext cx="7308304" cy="52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8644" y="61088"/>
            <a:ext cx="8229600" cy="6207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BLAHOPŘEJEME</a:t>
            </a:r>
          </a:p>
        </p:txBody>
      </p:sp>
      <p:sp>
        <p:nvSpPr>
          <p:cNvPr id="136206" name="Rectangle 6"/>
          <p:cNvSpPr>
            <a:spLocks noChangeArrowheads="1"/>
          </p:cNvSpPr>
          <p:nvPr/>
        </p:nvSpPr>
        <p:spPr bwMode="auto">
          <a:xfrm>
            <a:off x="2468851" y="3270727"/>
            <a:ext cx="426834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Barbora ŠINDELÁŘOVÁ - </a:t>
            </a:r>
            <a:r>
              <a:rPr lang="cs-CZ" sz="2000" b="1" dirty="0">
                <a:solidFill>
                  <a:srgbClr val="0000FF"/>
                </a:solidFill>
              </a:rPr>
              <a:t>1. místo</a:t>
            </a:r>
          </a:p>
        </p:txBody>
      </p:sp>
      <p:sp>
        <p:nvSpPr>
          <p:cNvPr id="136207" name="Rectangle 7"/>
          <p:cNvSpPr>
            <a:spLocks noChangeArrowheads="1"/>
          </p:cNvSpPr>
          <p:nvPr/>
        </p:nvSpPr>
        <p:spPr bwMode="auto">
          <a:xfrm>
            <a:off x="4545930" y="6453186"/>
            <a:ext cx="459807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Ondřej  SPÁČIL - </a:t>
            </a:r>
            <a:r>
              <a:rPr lang="cs-CZ" sz="2000" b="1" dirty="0">
                <a:solidFill>
                  <a:srgbClr val="0000FF"/>
                </a:solidFill>
              </a:rPr>
              <a:t>3. místo</a:t>
            </a:r>
          </a:p>
        </p:txBody>
      </p:sp>
      <p:sp>
        <p:nvSpPr>
          <p:cNvPr id="136208" name="Rectangle 8"/>
          <p:cNvSpPr>
            <a:spLocks noChangeArrowheads="1"/>
          </p:cNvSpPr>
          <p:nvPr/>
        </p:nvSpPr>
        <p:spPr bwMode="auto">
          <a:xfrm>
            <a:off x="467866" y="6459093"/>
            <a:ext cx="38877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Alžběta STAŇKOVÁ - </a:t>
            </a:r>
            <a:r>
              <a:rPr lang="cs-CZ" sz="2000" b="1" dirty="0">
                <a:solidFill>
                  <a:srgbClr val="0000FF"/>
                </a:solidFill>
              </a:rPr>
              <a:t>2. místo </a:t>
            </a:r>
          </a:p>
        </p:txBody>
      </p:sp>
      <p:pic>
        <p:nvPicPr>
          <p:cNvPr id="136209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1242838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j0142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072853"/>
            <a:ext cx="9779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69" y="636926"/>
            <a:ext cx="3577703" cy="25910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" y="3602443"/>
            <a:ext cx="3835351" cy="27742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21859"/>
            <a:ext cx="3884367" cy="277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71488"/>
            <a:ext cx="8229600" cy="815975"/>
          </a:xfr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cs-CZ" sz="6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Děkujeme za pozornost</a:t>
            </a:r>
          </a:p>
        </p:txBody>
      </p:sp>
      <p:sp>
        <p:nvSpPr>
          <p:cNvPr id="6658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600200"/>
            <a:ext cx="8569325" cy="26208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4000" b="1" dirty="0">
                <a:solidFill>
                  <a:srgbClr val="0000FF"/>
                </a:solidFill>
                <a:latin typeface="Palatino Linotype" pitchFamily="18" charset="0"/>
              </a:rPr>
              <a:t>p</a:t>
            </a:r>
            <a:r>
              <a:rPr lang="cs-CZ" sz="4000" b="1" dirty="0" smtClean="0">
                <a:solidFill>
                  <a:srgbClr val="0000FF"/>
                </a:solidFill>
                <a:latin typeface="Palatino Linotype" pitchFamily="18" charset="0"/>
              </a:rPr>
              <a:t>řejeme všem krásné léto, </a:t>
            </a:r>
          </a:p>
          <a:p>
            <a:pPr algn="ctr" eaLnBrk="1" hangingPunct="1">
              <a:buFontTx/>
              <a:buNone/>
            </a:pPr>
            <a:r>
              <a:rPr lang="cs-CZ" sz="4000" b="1" dirty="0" smtClean="0">
                <a:solidFill>
                  <a:srgbClr val="0000FF"/>
                </a:solidFill>
                <a:latin typeface="Palatino Linotype" pitchFamily="18" charset="0"/>
              </a:rPr>
              <a:t>dětem krásné prázdniny </a:t>
            </a:r>
          </a:p>
          <a:p>
            <a:pPr algn="ctr" eaLnBrk="1" hangingPunct="1">
              <a:buFontTx/>
              <a:buNone/>
            </a:pPr>
            <a:r>
              <a:rPr lang="cs-CZ" sz="4000" b="1" smtClean="0">
                <a:solidFill>
                  <a:srgbClr val="0000FF"/>
                </a:solidFill>
                <a:latin typeface="Palatino Linotype" pitchFamily="18" charset="0"/>
              </a:rPr>
              <a:t>a všem šťastnou </a:t>
            </a:r>
            <a:r>
              <a:rPr lang="cs-CZ" sz="4000" b="1" dirty="0" smtClean="0">
                <a:solidFill>
                  <a:srgbClr val="0000FF"/>
                </a:solidFill>
                <a:latin typeface="Palatino Linotype" pitchFamily="18" charset="0"/>
              </a:rPr>
              <a:t>cestu domů</a:t>
            </a:r>
          </a:p>
        </p:txBody>
      </p:sp>
      <p:pic>
        <p:nvPicPr>
          <p:cNvPr id="66586" name="Picture 10" descr="j01422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771800" y="4269581"/>
            <a:ext cx="1457325" cy="2185987"/>
          </a:xfrm>
        </p:spPr>
      </p:pic>
      <p:graphicFrame>
        <p:nvGraphicFramePr>
          <p:cNvPr id="66583" name="Object 2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948488" y="5146675"/>
          <a:ext cx="141922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8" name="Rastrový obrázek" r:id="rId4" imgW="5830114" imgH="5285714" progId="PBrush">
                  <p:embed/>
                </p:oleObj>
              </mc:Choice>
              <mc:Fallback>
                <p:oleObj name="Rastrový obrázek" r:id="rId4" imgW="5830114" imgH="5285714" progId="PBrush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146675"/>
                        <a:ext cx="1419225" cy="128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87" name="Picture 8" descr="http://www.dh.cz/images/Logobarev_nazev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11188" y="5084763"/>
            <a:ext cx="1890712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8" name="Picture 12" descr="j023407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016" y="4431506"/>
            <a:ext cx="1789113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h.cz/images/Logobarev_nazev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627784" y="3501007"/>
            <a:ext cx="40497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96208"/>
            <a:ext cx="9144000" cy="35730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>SDRUŽENÍ HASIČŮ</a:t>
            </a:r>
            <a:br>
              <a:rPr lang="cs-CZ" sz="40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000" b="1" dirty="0" smtClean="0">
                <a:solidFill>
                  <a:srgbClr val="2F5897"/>
                </a:solidFill>
                <a:latin typeface="Palatino Linotype"/>
              </a:rPr>
              <a:t>ČECH, MORAVY a SLEZSKA</a:t>
            </a:r>
            <a:r>
              <a:rPr lang="cs-CZ" sz="4800" b="1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800" b="1" dirty="0" smtClean="0">
                <a:solidFill>
                  <a:srgbClr val="2F5897"/>
                </a:solidFill>
                <a:latin typeface="Palatino Linotype"/>
              </a:rPr>
            </a:br>
            <a:r>
              <a:rPr lang="cs-CZ" sz="4800" b="1" dirty="0" smtClean="0">
                <a:solidFill>
                  <a:srgbClr val="2F5897"/>
                </a:solidFill>
                <a:latin typeface="Palatino Linotype"/>
              </a:rPr>
              <a:t> </a:t>
            </a:r>
            <a:r>
              <a:rPr lang="cs-CZ" sz="4000" dirty="0" smtClean="0">
                <a:solidFill>
                  <a:srgbClr val="2F5897"/>
                </a:solidFill>
                <a:latin typeface="Palatino Linotype"/>
              </a:rPr>
              <a:t/>
            </a:r>
            <a:br>
              <a:rPr lang="cs-CZ" sz="4000" dirty="0" smtClean="0">
                <a:solidFill>
                  <a:srgbClr val="2F5897"/>
                </a:solidFill>
                <a:latin typeface="Palatino Linotype"/>
              </a:rPr>
            </a:br>
            <a:endParaRPr lang="cs-CZ" sz="4000" dirty="0">
              <a:solidFill>
                <a:srgbClr val="2F5897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6899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Honza\Fotky Přibyslav muzeum\pribyslav 001 fotocPodest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7330"/>
            <a:ext cx="4411768" cy="33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Honza\Fotky Přibyslav muzeum\pribyslav 027 fotocPodest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62849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Q:\LOGA\CHH\chh Přibysla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233"/>
            <a:ext cx="3630699" cy="6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C:\Honza\Fotky Přibyslav muzeum\pribyslav 041 fotocPodest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79" y="106478"/>
            <a:ext cx="2477537" cy="33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Q:\LOGA\CHH\zame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6" y="4718483"/>
            <a:ext cx="3581780" cy="19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60350"/>
            <a:ext cx="89027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7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692150"/>
            <a:ext cx="3810000" cy="1095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>
                <a:latin typeface="+mj-lt"/>
              </a:rPr>
              <a:t>Část </a:t>
            </a:r>
            <a:r>
              <a:rPr lang="cs-CZ" sz="4000" dirty="0">
                <a:latin typeface="+mj-lt"/>
              </a:rPr>
              <a:t>Literární</a:t>
            </a:r>
            <a:r>
              <a:rPr lang="cs-CZ" dirty="0">
                <a:latin typeface="+mj-lt"/>
              </a:rPr>
              <a:t> - L 4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7667625" cy="4392612"/>
          </a:xfrm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místo  </a:t>
            </a:r>
            <a:r>
              <a:rPr lang="cs-CZ" sz="3600" b="1" dirty="0" smtClean="0">
                <a:solidFill>
                  <a:srgbClr val="0000FF"/>
                </a:solidFill>
                <a:latin typeface="+mn-lt"/>
              </a:rPr>
              <a:t>Markéta VOCŮ</a:t>
            </a: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prací nazvanou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„NEOHROŽENÝ v OHROŽENÍ“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místo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cs-CZ" sz="3600" b="1" dirty="0" smtClean="0">
                <a:solidFill>
                  <a:srgbClr val="0000FF"/>
                </a:solidFill>
                <a:latin typeface="+mn-lt"/>
              </a:rPr>
              <a:t>Michaela FIALOVÁ   </a:t>
            </a:r>
            <a:endParaRPr lang="cs-CZ" sz="3600" b="1" dirty="0">
              <a:solidFill>
                <a:srgbClr val="0000FF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prací nazvanou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„STRÁŽNÝ ANDĚL“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místo </a:t>
            </a:r>
            <a:r>
              <a:rPr lang="cs-CZ" sz="3600" b="1" dirty="0" smtClean="0">
                <a:solidFill>
                  <a:srgbClr val="0000FF"/>
                </a:solidFill>
                <a:latin typeface="+mn-lt"/>
              </a:rPr>
              <a:t>Lenka NEDĚLKOVÁ</a:t>
            </a: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prací pod názvem </a:t>
            </a:r>
            <a:r>
              <a:rPr lang="cs-CZ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„CHCI JEN VĚDĚT PROČ“</a:t>
            </a: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</a:p>
        </p:txBody>
      </p:sp>
      <p:pic>
        <p:nvPicPr>
          <p:cNvPr id="77827" name="Picture 4" descr="j02340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24525" y="2420938"/>
            <a:ext cx="2066925" cy="21510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4317</TotalTime>
  <Words>825</Words>
  <Application>Microsoft Office PowerPoint</Application>
  <PresentationFormat>Předvádění na obrazovce (4:3)</PresentationFormat>
  <Paragraphs>214</Paragraphs>
  <Slides>56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8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75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Georgia</vt:lpstr>
      <vt:lpstr>Palatino Linotype</vt:lpstr>
      <vt:lpstr>Trebuchet MS</vt:lpstr>
      <vt:lpstr>Wingdings 2</vt:lpstr>
      <vt:lpstr>Exekutivní</vt:lpstr>
      <vt:lpstr>Cesta</vt:lpstr>
      <vt:lpstr>1_Cesta</vt:lpstr>
      <vt:lpstr>2_Cesta</vt:lpstr>
      <vt:lpstr>Motiv systému Office</vt:lpstr>
      <vt:lpstr>Aerodynamika</vt:lpstr>
      <vt:lpstr>1_Exekutivní</vt:lpstr>
      <vt:lpstr>2_Aerodynamika</vt:lpstr>
      <vt:lpstr>Rastrový obrázek</vt:lpstr>
      <vt:lpstr>      Republikové vyhodnocení literární  a výtvarné soutěže   „Požární ochrana očima  dětí a mládeže“   </vt:lpstr>
      <vt:lpstr>Kategorie literární</vt:lpstr>
      <vt:lpstr>Kategorie výtvarné</vt:lpstr>
      <vt:lpstr>Kategorie výtvarné</vt:lpstr>
      <vt:lpstr>KATEGORIE zpracované digitální technologií </vt:lpstr>
      <vt:lpstr>Prezentace aplikace PowerPoint</vt:lpstr>
      <vt:lpstr>Prezentace aplikace PowerPoint</vt:lpstr>
      <vt:lpstr>Prezentace aplikace PowerPoint</vt:lpstr>
      <vt:lpstr>Část Literární - L 4 </vt:lpstr>
      <vt:lpstr>Část výtvarná – ZUŠ 2 </vt:lpstr>
      <vt:lpstr>Část výtvarná – ZUŠ 2 </vt:lpstr>
      <vt:lpstr>Část výtvarná – ZUŠ 2 </vt:lpstr>
      <vt:lpstr>BLAHOPŘEJEME</vt:lpstr>
      <vt:lpstr>Část Literární - L 3</vt:lpstr>
      <vt:lpstr>Digitální technika  - DT 2</vt:lpstr>
      <vt:lpstr>Část výtvarná – ZŠ 4</vt:lpstr>
      <vt:lpstr>Část výtvarná – ZŠ 4</vt:lpstr>
      <vt:lpstr>Část výtvarná – ZŠ 4</vt:lpstr>
      <vt:lpstr>BLAHOPŘEJEME</vt:lpstr>
      <vt:lpstr>Část výtvarná – K 2</vt:lpstr>
      <vt:lpstr>Část výtvarná – K 2</vt:lpstr>
      <vt:lpstr>Část výtvarná – K 2</vt:lpstr>
      <vt:lpstr>BLAHOPŘEJEME</vt:lpstr>
      <vt:lpstr>Digitální technika  - DT 1</vt:lpstr>
      <vt:lpstr>Část Literární - L 2</vt:lpstr>
      <vt:lpstr>Část výtvarná – ZŠ 3</vt:lpstr>
      <vt:lpstr>Část výtvarná – ZŠ 3</vt:lpstr>
      <vt:lpstr>Část výtvarná – ZŠ 3</vt:lpstr>
      <vt:lpstr>Prezentace aplikace PowerPoint</vt:lpstr>
      <vt:lpstr>Část Literární - L 1</vt:lpstr>
      <vt:lpstr>Část výtvarná – ZUŠ 1</vt:lpstr>
      <vt:lpstr>Část výtvarná – ZUŠ 1</vt:lpstr>
      <vt:lpstr>Část výtvarná – ZUŠ 1 </vt:lpstr>
      <vt:lpstr>BLAHOPŘEJEME</vt:lpstr>
      <vt:lpstr>Část výtvarná – ZŠ 2</vt:lpstr>
      <vt:lpstr>Část výtvarná – ZŠ 2</vt:lpstr>
      <vt:lpstr>Část výtvarná – ZŠ 2</vt:lpstr>
      <vt:lpstr>BLAHOPŘEJEME</vt:lpstr>
      <vt:lpstr>Prezentace aplikace PowerPoint</vt:lpstr>
      <vt:lpstr>Část výtvarná – ZŠ 1</vt:lpstr>
      <vt:lpstr>Část výtvarná – ZŠ 1</vt:lpstr>
      <vt:lpstr>Část výtvarná – ZŠ 1</vt:lpstr>
      <vt:lpstr>BLAHOPŘEJEME</vt:lpstr>
      <vt:lpstr>Část výtvarná – K 1</vt:lpstr>
      <vt:lpstr>Část výtvarná – K 1</vt:lpstr>
      <vt:lpstr>Část výtvarná – K 1</vt:lpstr>
      <vt:lpstr>BLAHOPŘEJEME</vt:lpstr>
      <vt:lpstr>Část výtvarná – M 2</vt:lpstr>
      <vt:lpstr>Část výtvarná – M 2</vt:lpstr>
      <vt:lpstr>Část výtvarná – M 2</vt:lpstr>
      <vt:lpstr>BLAHOPŘEJEME</vt:lpstr>
      <vt:lpstr>Část výtvarná – M 1</vt:lpstr>
      <vt:lpstr>Část výtvarná – M 1</vt:lpstr>
      <vt:lpstr>Část výtvarná – M 1</vt:lpstr>
      <vt:lpstr>BLAHOPŘEJEME</vt:lpstr>
      <vt:lpstr>Děkujeme za pozornost</vt:lpstr>
    </vt:vector>
  </TitlesOfParts>
  <Company>SH ČMS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Vyhodnocení literární  a výtvarné soutěže  Požární ochrana očima dětí  Litoměřice 2010</dc:title>
  <dc:creator>Jan Aulický</dc:creator>
  <cp:lastModifiedBy>Jan Aulický</cp:lastModifiedBy>
  <cp:revision>235</cp:revision>
  <cp:lastPrinted>2017-05-19T07:26:13Z</cp:lastPrinted>
  <dcterms:created xsi:type="dcterms:W3CDTF">2010-05-28T06:51:34Z</dcterms:created>
  <dcterms:modified xsi:type="dcterms:W3CDTF">2019-06-17T09:38:31Z</dcterms:modified>
</cp:coreProperties>
</file>