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5" r:id="rId11"/>
    <p:sldId id="276" r:id="rId12"/>
    <p:sldId id="277" r:id="rId13"/>
    <p:sldId id="272" r:id="rId14"/>
    <p:sldId id="273" r:id="rId15"/>
    <p:sldId id="274" r:id="rId16"/>
    <p:sldId id="278" r:id="rId17"/>
    <p:sldId id="279" r:id="rId18"/>
    <p:sldId id="280" r:id="rId19"/>
    <p:sldId id="281" r:id="rId20"/>
    <p:sldId id="282" r:id="rId21"/>
    <p:sldId id="283" r:id="rId22"/>
    <p:sldId id="284" r:id="rId23"/>
    <p:sldId id="285" r:id="rId24"/>
    <p:sldId id="286" r:id="rId25"/>
    <p:sldId id="287" r:id="rId26"/>
    <p:sldId id="269" r:id="rId27"/>
    <p:sldId id="270" r:id="rId28"/>
    <p:sldId id="271" r:id="rId29"/>
    <p:sldId id="288" r:id="rId30"/>
    <p:sldId id="289" r:id="rId31"/>
    <p:sldId id="290" r:id="rId32"/>
    <p:sldId id="295" r:id="rId33"/>
    <p:sldId id="296" r:id="rId34"/>
    <p:sldId id="293" r:id="rId35"/>
    <p:sldId id="294"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4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22.12.2020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1942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22.12.2020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29227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22.12.2020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161116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22.12.2020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145430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1F19415-DCDA-4AB5-BDB4-B223881C7879}" type="datetimeFigureOut">
              <a:rPr lang="cs-CZ" smtClean="0"/>
              <a:t>22.12.2020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41368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1F19415-DCDA-4AB5-BDB4-B223881C7879}" type="datetimeFigureOut">
              <a:rPr lang="cs-CZ" smtClean="0"/>
              <a:t>22.12.2020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45131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1F19415-DCDA-4AB5-BDB4-B223881C7879}" type="datetimeFigureOut">
              <a:rPr lang="cs-CZ" smtClean="0"/>
              <a:t>22.12.2020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25995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1F19415-DCDA-4AB5-BDB4-B223881C7879}" type="datetimeFigureOut">
              <a:rPr lang="cs-CZ" smtClean="0"/>
              <a:t>22.12.2020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4312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1F19415-DCDA-4AB5-BDB4-B223881C7879}" type="datetimeFigureOut">
              <a:rPr lang="cs-CZ" smtClean="0"/>
              <a:t>22.12.2020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7633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1F19415-DCDA-4AB5-BDB4-B223881C7879}" type="datetimeFigureOut">
              <a:rPr lang="cs-CZ" smtClean="0"/>
              <a:t>22.12.2020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6831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1F19415-DCDA-4AB5-BDB4-B223881C7879}" type="datetimeFigureOut">
              <a:rPr lang="cs-CZ" smtClean="0"/>
              <a:t>22.12.2020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238855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19415-DCDA-4AB5-BDB4-B223881C7879}" type="datetimeFigureOut">
              <a:rPr lang="cs-CZ" smtClean="0"/>
              <a:t>22.12.2020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21560-DD69-4D82-9448-D3508B7036E5}" type="slidenum">
              <a:rPr lang="cs-CZ" smtClean="0"/>
              <a:t>‹#›</a:t>
            </a:fld>
            <a:endParaRPr lang="cs-CZ"/>
          </a:p>
        </p:txBody>
      </p:sp>
    </p:spTree>
    <p:extLst>
      <p:ext uri="{BB962C8B-B14F-4D97-AF65-F5344CB8AC3E}">
        <p14:creationId xmlns:p14="http://schemas.microsoft.com/office/powerpoint/2010/main" val="238766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88640"/>
            <a:ext cx="7772400" cy="1470025"/>
          </a:xfrm>
        </p:spPr>
        <p:txBody>
          <a:bodyPr/>
          <a:lstStyle/>
          <a:p>
            <a:r>
              <a:rPr lang="cs-CZ" b="1" dirty="0" smtClean="0">
                <a:latin typeface="Bauhaus 93" panose="04030905020B02020C02" pitchFamily="82" charset="0"/>
              </a:rPr>
              <a:t>V Ý C V I K O V Ý   R O K </a:t>
            </a:r>
            <a:endParaRPr lang="cs-CZ" b="1" dirty="0">
              <a:latin typeface="Bauhaus 93" panose="04030905020B02020C02" pitchFamily="82" charset="0"/>
            </a:endParaRPr>
          </a:p>
        </p:txBody>
      </p:sp>
      <p:sp>
        <p:nvSpPr>
          <p:cNvPr id="3" name="Podnadpis 2"/>
          <p:cNvSpPr>
            <a:spLocks noGrp="1"/>
          </p:cNvSpPr>
          <p:nvPr>
            <p:ph type="subTitle" idx="1"/>
          </p:nvPr>
        </p:nvSpPr>
        <p:spPr>
          <a:xfrm>
            <a:off x="1403648" y="4581128"/>
            <a:ext cx="6400800" cy="1752600"/>
          </a:xfrm>
        </p:spPr>
        <p:txBody>
          <a:bodyPr/>
          <a:lstStyle/>
          <a:p>
            <a:endParaRPr lang="cs-CZ" dirty="0" smtClean="0"/>
          </a:p>
          <a:p>
            <a:r>
              <a:rPr lang="cs-CZ" sz="4400" b="1" dirty="0" smtClean="0">
                <a:latin typeface="Bauhaus 93" panose="04030905020B02020C02" pitchFamily="82" charset="0"/>
              </a:rPr>
              <a:t>2 0 2 1</a:t>
            </a:r>
            <a:endParaRPr lang="cs-CZ" sz="4400" b="1" dirty="0">
              <a:latin typeface="Bauhaus 93" panose="04030905020B02020C02" pitchFamily="82" charset="0"/>
            </a:endParaRPr>
          </a:p>
        </p:txBody>
      </p:sp>
      <p:pic>
        <p:nvPicPr>
          <p:cNvPr id="1026" name="Picture 2" descr="Z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132856"/>
            <a:ext cx="2844275" cy="262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850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fontScale="90000"/>
          </a:bodyPr>
          <a:lstStyle/>
          <a:p>
            <a:r>
              <a:rPr lang="cs-CZ" sz="2400" dirty="0"/>
              <a:t/>
            </a:r>
            <a:br>
              <a:rPr lang="cs-CZ" sz="2400" dirty="0"/>
            </a:br>
            <a:r>
              <a:rPr lang="cs-CZ" sz="2400" dirty="0"/>
              <a:t> </a:t>
            </a:r>
            <a:r>
              <a:rPr lang="cs-CZ" sz="2400" b="1" dirty="0"/>
              <a:t>Nebezpečí ztráty orientace </a:t>
            </a:r>
            <a:r>
              <a:rPr lang="cs-CZ" sz="2400" dirty="0"/>
              <a:t>	</a:t>
            </a:r>
            <a:br>
              <a:rPr lang="cs-CZ" sz="2400" dirty="0"/>
            </a:b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a:bodyPr>
          <a:lstStyle/>
          <a:p>
            <a:pPr marL="0" indent="0" algn="ctr">
              <a:buNone/>
            </a:pPr>
            <a:r>
              <a:rPr lang="cs-CZ" sz="1800" b="1" i="1" dirty="0" smtClean="0">
                <a:solidFill>
                  <a:srgbClr val="FF0000"/>
                </a:solidFill>
              </a:rPr>
              <a:t> </a:t>
            </a:r>
            <a:r>
              <a:rPr lang="cs-CZ" sz="1800" b="1" dirty="0"/>
              <a:t>Charakteristika</a:t>
            </a:r>
            <a:endParaRPr lang="cs-CZ" sz="1800" b="1" i="1" dirty="0" smtClean="0">
              <a:solidFill>
                <a:srgbClr val="FF0000"/>
              </a:solidFill>
            </a:endParaRPr>
          </a:p>
          <a:p>
            <a:pPr marL="0" indent="0">
              <a:buNone/>
            </a:pPr>
            <a:r>
              <a:rPr lang="cs-CZ" sz="1800" b="1" i="1" dirty="0" smtClean="0">
                <a:solidFill>
                  <a:srgbClr val="FF0000"/>
                </a:solidFill>
              </a:rPr>
              <a:t>Ztráta </a:t>
            </a:r>
            <a:r>
              <a:rPr lang="cs-CZ" sz="1800" b="1" i="1" dirty="0">
                <a:solidFill>
                  <a:srgbClr val="FF0000"/>
                </a:solidFill>
              </a:rPr>
              <a:t>orientace má za následek ztížení průzkumu, provedení záchrany nebo evakuace, znesnadňuje postup i ústup hasičů a zhoršuje účinnost zásahu.</a:t>
            </a:r>
            <a:r>
              <a:rPr lang="cs-CZ" sz="1800" dirty="0"/>
              <a:t> Ve svém důsledku může vyvolat nejistotu jak u zasahujících hasičů, případně paniku u ohrožených osob a zvířat a být příčinou mnoha úrazů. </a:t>
            </a:r>
            <a:endParaRPr lang="cs-CZ" sz="1800" dirty="0" smtClean="0"/>
          </a:p>
          <a:p>
            <a:pPr marL="0" indent="0">
              <a:buNone/>
            </a:pPr>
            <a:endParaRPr lang="cs-CZ" sz="1800" dirty="0"/>
          </a:p>
          <a:p>
            <a:pPr marL="0" indent="0">
              <a:buNone/>
            </a:pPr>
            <a:r>
              <a:rPr lang="cs-CZ" sz="1800" b="1" i="1" dirty="0" smtClean="0"/>
              <a:t>Ztráta </a:t>
            </a:r>
            <a:r>
              <a:rPr lang="cs-CZ" sz="1800" b="1" i="1" dirty="0"/>
              <a:t>orientace je vyvolána z těchto důvodů: </a:t>
            </a:r>
          </a:p>
          <a:p>
            <a:pPr marL="0" indent="0">
              <a:buNone/>
            </a:pPr>
            <a:r>
              <a:rPr lang="cs-CZ" sz="1800" b="1" i="1" dirty="0"/>
              <a:t>a) špatné nebo nulové viditelnosti pro silný vývin kouře a jiných zplodin hoření, </a:t>
            </a:r>
          </a:p>
          <a:p>
            <a:pPr marL="0" indent="0">
              <a:buNone/>
            </a:pPr>
            <a:r>
              <a:rPr lang="cs-CZ" sz="1800" b="1" i="1" dirty="0"/>
              <a:t>b) velké členitosti objektů, prostorů a terénů a jejich neznalost, </a:t>
            </a:r>
          </a:p>
          <a:p>
            <a:pPr marL="0" indent="0">
              <a:buNone/>
            </a:pPr>
            <a:r>
              <a:rPr lang="cs-CZ" sz="1800" b="1" i="1" dirty="0"/>
              <a:t>c) přerušení osvětlení objektů a prostor včetně zásahových a evakuačních cest, komunikací, evakuačních a požárních výtahů, </a:t>
            </a:r>
          </a:p>
          <a:p>
            <a:pPr marL="0" indent="0">
              <a:buNone/>
            </a:pPr>
            <a:r>
              <a:rPr lang="cs-CZ" sz="1800" b="1" i="1" dirty="0"/>
              <a:t>d) selhání nouzového osvětlení nebo selhání osvětlovací techniky hasičů, </a:t>
            </a:r>
          </a:p>
          <a:p>
            <a:pPr marL="0" indent="0">
              <a:buNone/>
            </a:pPr>
            <a:r>
              <a:rPr lang="cs-CZ" sz="1800" b="1" i="1" dirty="0"/>
              <a:t>e) nečitelnosti označení únikových a zásahových cest nebo jejich neprůchodnosti, </a:t>
            </a:r>
          </a:p>
          <a:p>
            <a:pPr marL="0" indent="0">
              <a:buNone/>
            </a:pPr>
            <a:r>
              <a:rPr lang="cs-CZ" sz="1800" b="1" i="1" dirty="0"/>
              <a:t>f) intenzivního prostorového a plošného plamenného hoření, </a:t>
            </a:r>
          </a:p>
          <a:p>
            <a:pPr marL="0" indent="0">
              <a:buNone/>
            </a:pPr>
            <a:r>
              <a:rPr lang="cs-CZ" sz="1800" b="1" i="1" dirty="0"/>
              <a:t>g) destrukce stavebních konstrukcí a technologií, </a:t>
            </a:r>
          </a:p>
          <a:p>
            <a:pPr marL="0" indent="0">
              <a:buNone/>
            </a:pPr>
            <a:r>
              <a:rPr lang="cs-CZ" sz="1800" b="1" i="1" dirty="0"/>
              <a:t>h) zvířeného prachu v důsledku výbuchu nebo činnosti jednotek, </a:t>
            </a:r>
          </a:p>
          <a:p>
            <a:pPr marL="0" indent="0">
              <a:buNone/>
            </a:pPr>
            <a:r>
              <a:rPr lang="cs-CZ" sz="1800" b="1" i="1" dirty="0"/>
              <a:t>i) zneprůhlednění zorníků ochranných masek a ochranných oděvů, </a:t>
            </a:r>
          </a:p>
          <a:p>
            <a:pPr marL="0" indent="0">
              <a:buNone/>
            </a:pPr>
            <a:r>
              <a:rPr lang="cs-CZ" sz="1800" b="1" i="1" dirty="0"/>
              <a:t>j) neprůhledností a zkalení vody ve vodních tocích a nádržích při práci pod vodní hladinou, </a:t>
            </a:r>
          </a:p>
          <a:p>
            <a:pPr marL="0" indent="0">
              <a:buNone/>
            </a:pPr>
            <a:r>
              <a:rPr lang="cs-CZ" sz="1800" b="1" i="1" dirty="0"/>
              <a:t>k) mlhy, vánice, hustého deště. </a:t>
            </a:r>
          </a:p>
          <a:p>
            <a:endParaRPr lang="cs-CZ" sz="1800" dirty="0"/>
          </a:p>
        </p:txBody>
      </p:sp>
    </p:spTree>
    <p:extLst>
      <p:ext uri="{BB962C8B-B14F-4D97-AF65-F5344CB8AC3E}">
        <p14:creationId xmlns:p14="http://schemas.microsoft.com/office/powerpoint/2010/main" val="14773618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0"/>
            <a:ext cx="72728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9857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060848"/>
          </a:xfrm>
        </p:spPr>
        <p:txBody>
          <a:bodyPr>
            <a:normAutofit/>
          </a:bodyPr>
          <a:lstStyle/>
          <a:p>
            <a:endParaRPr lang="cs-CZ" sz="1800" dirty="0"/>
          </a:p>
        </p:txBody>
      </p:sp>
      <p:sp>
        <p:nvSpPr>
          <p:cNvPr id="3" name="Zástupný symbol pro obsah 2"/>
          <p:cNvSpPr>
            <a:spLocks noGrp="1"/>
          </p:cNvSpPr>
          <p:nvPr>
            <p:ph idx="1"/>
          </p:nvPr>
        </p:nvSpPr>
        <p:spPr>
          <a:xfrm>
            <a:off x="0" y="2626744"/>
            <a:ext cx="9144000" cy="4231256"/>
          </a:xfrm>
        </p:spPr>
        <p:txBody>
          <a:bodyPr>
            <a:normAutofit lnSpcReduction="10000"/>
          </a:bodyPr>
          <a:lstStyle/>
          <a:p>
            <a:pPr marL="0" indent="0">
              <a:buNone/>
            </a:pPr>
            <a:endParaRPr lang="cs-CZ" sz="1800" dirty="0" smtClean="0"/>
          </a:p>
          <a:p>
            <a:pPr marL="0" indent="0">
              <a:buNone/>
            </a:pPr>
            <a:r>
              <a:rPr lang="cs-CZ" sz="1800" dirty="0" smtClean="0"/>
              <a:t> </a:t>
            </a:r>
            <a:r>
              <a:rPr lang="cs-CZ" sz="1800" dirty="0"/>
              <a:t>Metodika provádění kontrol provozuschopnosti požární techniky a věcných prostředků požární ochrany „Systémy zvedacích vaků“ MK-TS/02-2011, vydaná pod č.j.: MV-60867-1/PO-IZS-2011 dne 24. května 2011 se s účinností od </a:t>
            </a:r>
            <a:r>
              <a:rPr lang="cs-CZ" sz="1800" b="1" dirty="0"/>
              <a:t>1. července 2017 </a:t>
            </a:r>
            <a:r>
              <a:rPr lang="cs-CZ" sz="1800" dirty="0"/>
              <a:t>upravuje změnou A. Změněná metodika se vydává v úplném znění. </a:t>
            </a:r>
          </a:p>
          <a:p>
            <a:pPr marL="0" indent="0">
              <a:buNone/>
            </a:pPr>
            <a:r>
              <a:rPr lang="cs-CZ" sz="1800" dirty="0"/>
              <a:t>Tato metodika platí pro systémy zvedacích vaků vyrobené v souladu s ČSN EN 13731 Systémy zvedacích vaků pro hasiče a záchrannou službu – Požadavky na bezpečnost a provedení. Kontroly provozuschopnosti systémů zvedacích vaků se provádí nejméně v rozsahu podle této metodiky. Tímto předpisem nejsou dotčeny kontroly stanovené výrobcem odlišně nebo nad rámec této metodiky. </a:t>
            </a:r>
            <a:endParaRPr lang="cs-CZ" sz="1800" dirty="0" smtClean="0"/>
          </a:p>
          <a:p>
            <a:pPr marL="0" indent="0">
              <a:buNone/>
            </a:pPr>
            <a:endParaRPr lang="cs-CZ" sz="1800" dirty="0"/>
          </a:p>
          <a:p>
            <a:pPr marL="0" indent="0">
              <a:buNone/>
            </a:pPr>
            <a:r>
              <a:rPr lang="cs-CZ" sz="1800" b="1" dirty="0"/>
              <a:t>Metodiku lze použít také pro systémy zvedacích vaků vyrobené před účinností výše uvedené normy a obdobně také pro pneumatické těsnící vaky a ucpávky. </a:t>
            </a:r>
          </a:p>
          <a:p>
            <a:pPr marL="0" indent="0">
              <a:buNone/>
            </a:pPr>
            <a:r>
              <a:rPr lang="cs-CZ" sz="1800" b="1" dirty="0"/>
              <a:t>Kontroly provozuschopnosti podle této metodiky nenahrazují stanovené revize jednotlivých částí systému a metrologické kontroly měřidel. </a:t>
            </a:r>
            <a:r>
              <a:rPr lang="cs-CZ" sz="1800" dirty="0"/>
              <a:t>	</a:t>
            </a:r>
          </a:p>
          <a:p>
            <a:pPr marL="0" indent="0">
              <a:buNone/>
            </a:pPr>
            <a:endParaRPr lang="cs-CZ"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56"/>
            <a:ext cx="9144000"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2579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pPr marL="0" indent="0">
              <a:buNone/>
            </a:pPr>
            <a:r>
              <a:rPr lang="pt-BR" sz="2000" b="1" dirty="0" smtClean="0"/>
              <a:t>1</a:t>
            </a:r>
            <a:r>
              <a:rPr lang="pt-BR" sz="2000" b="1" dirty="0"/>
              <a:t>. Vybrané termíny a definice </a:t>
            </a:r>
            <a:endParaRPr lang="pt-BR" sz="2000" dirty="0"/>
          </a:p>
          <a:p>
            <a:pPr marL="0" indent="0">
              <a:buNone/>
            </a:pPr>
            <a:r>
              <a:rPr lang="cs-CZ" sz="2000" b="1" dirty="0"/>
              <a:t>Systém zvedacích vaků </a:t>
            </a:r>
            <a:r>
              <a:rPr lang="cs-CZ" sz="2000" dirty="0"/>
              <a:t>je sestava součástí, vyjma zdroje energie, pokud se nejedná o manuální zařízení k huštění, která v sestaveném stavu umožní obsluhou řízené nafukování zvedacího vaku (zvedacích vaků) stlačeným vzduchem pomocí zdroje energie a následné obsluhou řízené vyfukování. </a:t>
            </a:r>
          </a:p>
          <a:p>
            <a:pPr marL="0" indent="0">
              <a:buNone/>
            </a:pPr>
            <a:r>
              <a:rPr lang="cs-CZ" sz="2000" dirty="0"/>
              <a:t>Systém zvedacích vaků zahrnuje zejména tyto součásti: </a:t>
            </a:r>
          </a:p>
          <a:p>
            <a:pPr marL="0" indent="0">
              <a:buNone/>
            </a:pPr>
            <a:r>
              <a:rPr lang="cs-CZ" sz="2000" dirty="0"/>
              <a:t>- hadice s koncovkami, </a:t>
            </a:r>
          </a:p>
          <a:p>
            <a:pPr marL="0" indent="0">
              <a:buNone/>
            </a:pPr>
            <a:r>
              <a:rPr lang="cs-CZ" sz="2000" dirty="0"/>
              <a:t>- redukční ventil, </a:t>
            </a:r>
          </a:p>
          <a:p>
            <a:pPr marL="0" indent="0">
              <a:buNone/>
            </a:pPr>
            <a:r>
              <a:rPr lang="cs-CZ" sz="2000" dirty="0"/>
              <a:t>- ovládací zařízení, </a:t>
            </a:r>
          </a:p>
          <a:p>
            <a:pPr marL="0" indent="0">
              <a:buNone/>
            </a:pPr>
            <a:r>
              <a:rPr lang="cs-CZ" sz="2000" dirty="0"/>
              <a:t>- ovladač ventilu pro každý zvedací vak, </a:t>
            </a:r>
          </a:p>
          <a:p>
            <a:pPr marL="0" indent="0">
              <a:buNone/>
            </a:pPr>
            <a:r>
              <a:rPr lang="cs-CZ" sz="2000" dirty="0"/>
              <a:t>- pojistný ventil pro každý zvedací vak, </a:t>
            </a:r>
          </a:p>
          <a:p>
            <a:pPr marL="0" indent="0">
              <a:buNone/>
            </a:pPr>
            <a:r>
              <a:rPr lang="cs-CZ" sz="2000" dirty="0"/>
              <a:t>- tlakoměr pro každý zvedací vak, </a:t>
            </a:r>
          </a:p>
          <a:p>
            <a:pPr marL="0" indent="0">
              <a:buNone/>
            </a:pPr>
            <a:r>
              <a:rPr lang="cs-CZ" sz="2000" dirty="0"/>
              <a:t>- zvedací vak (vaky), </a:t>
            </a:r>
          </a:p>
          <a:p>
            <a:pPr marL="0" indent="0">
              <a:buNone/>
            </a:pPr>
            <a:r>
              <a:rPr lang="cs-CZ" sz="2000" dirty="0"/>
              <a:t>- ostatní příslušenství dodané výrobcem. </a:t>
            </a:r>
          </a:p>
          <a:p>
            <a:endParaRPr lang="cs-CZ" sz="2000" dirty="0"/>
          </a:p>
          <a:p>
            <a:pPr marL="0" indent="0">
              <a:buNone/>
            </a:pPr>
            <a:r>
              <a:rPr lang="cs-CZ" sz="2000" b="1" dirty="0"/>
              <a:t>Přípustný tlak </a:t>
            </a:r>
            <a:r>
              <a:rPr lang="cs-CZ" sz="2000" dirty="0"/>
              <a:t>je nejvyšší pracovní tlak každé součásti systému, v </a:t>
            </a:r>
            <a:r>
              <a:rPr lang="cs-CZ" sz="2000" dirty="0" err="1"/>
              <a:t>MPa</a:t>
            </a:r>
            <a:r>
              <a:rPr lang="cs-CZ" sz="2000" dirty="0"/>
              <a:t>. </a:t>
            </a:r>
            <a:endParaRPr lang="cs-CZ" sz="2000" dirty="0" smtClean="0"/>
          </a:p>
          <a:p>
            <a:pPr marL="0" indent="0">
              <a:buNone/>
            </a:pPr>
            <a:r>
              <a:rPr lang="cs-CZ" sz="2000" b="1" dirty="0" smtClean="0"/>
              <a:t>Pojistný </a:t>
            </a:r>
            <a:r>
              <a:rPr lang="cs-CZ" sz="2000" b="1" dirty="0"/>
              <a:t>ventil </a:t>
            </a:r>
            <a:r>
              <a:rPr lang="cs-CZ" sz="2000" dirty="0"/>
              <a:t>je zařízení, které uvolní nadměrný tlak. </a:t>
            </a:r>
            <a:endParaRPr lang="cs-CZ" sz="2000" dirty="0" smtClean="0"/>
          </a:p>
          <a:p>
            <a:endParaRPr lang="cs-CZ" sz="2000" dirty="0"/>
          </a:p>
          <a:p>
            <a:pPr marL="0" indent="0">
              <a:buNone/>
            </a:pPr>
            <a:r>
              <a:rPr lang="cs-CZ" sz="2000" b="1" dirty="0"/>
              <a:t>2. Kontrola před zařazením k jednotce </a:t>
            </a:r>
            <a:endParaRPr lang="cs-CZ" sz="2000" dirty="0"/>
          </a:p>
          <a:p>
            <a:pPr marL="0" indent="0">
              <a:buNone/>
            </a:pPr>
            <a:r>
              <a:rPr lang="cs-CZ" sz="2000" b="1" dirty="0"/>
              <a:t>Provádí se odborná kontrola prohlídkou a zkouškou funkčnosti nejméně v rozsahu kontroly po obvyklém použití </a:t>
            </a:r>
            <a:r>
              <a:rPr lang="cs-CZ" sz="2000" dirty="0"/>
              <a:t>podle odst. 4, kontrola kompletnosti průvodní dokumentace ve smyslu čl. 7.3, 7.4 přílohy A ČSN EN 13731, kontrola výrobních čísel podle dokladů od výrobce a další postupy podle návodu výrobce. </a:t>
            </a:r>
          </a:p>
        </p:txBody>
      </p:sp>
    </p:spTree>
    <p:extLst>
      <p:ext uri="{BB962C8B-B14F-4D97-AF65-F5344CB8AC3E}">
        <p14:creationId xmlns:p14="http://schemas.microsoft.com/office/powerpoint/2010/main" val="26938637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pPr marL="0" indent="0">
              <a:buNone/>
            </a:pPr>
            <a:r>
              <a:rPr lang="pt-BR" sz="2000" b="1" dirty="0" smtClean="0"/>
              <a:t>1</a:t>
            </a:r>
            <a:r>
              <a:rPr lang="pt-BR" sz="2000" b="1" dirty="0"/>
              <a:t>. Vybrané termíny a definice </a:t>
            </a:r>
            <a:endParaRPr lang="pt-BR" sz="2000" dirty="0"/>
          </a:p>
          <a:p>
            <a:pPr marL="0" indent="0">
              <a:buNone/>
            </a:pPr>
            <a:r>
              <a:rPr lang="cs-CZ" sz="2000" b="1" dirty="0"/>
              <a:t>Systém zvedacích vaků </a:t>
            </a:r>
            <a:r>
              <a:rPr lang="cs-CZ" sz="2000" dirty="0"/>
              <a:t>je sestava součástí, vyjma zdroje energie, pokud se nejedná o manuální zařízení k huštění, která v sestaveném stavu umožní obsluhou řízené nafukování zvedacího vaku (zvedacích vaků) stlačeným vzduchem pomocí zdroje energie a následné obsluhou řízené vyfukování. </a:t>
            </a:r>
          </a:p>
          <a:p>
            <a:pPr marL="0" indent="0">
              <a:buNone/>
            </a:pPr>
            <a:r>
              <a:rPr lang="cs-CZ" sz="2000" dirty="0"/>
              <a:t>Systém zvedacích vaků zahrnuje zejména tyto součásti: </a:t>
            </a:r>
          </a:p>
          <a:p>
            <a:pPr marL="0" indent="0">
              <a:buNone/>
            </a:pPr>
            <a:r>
              <a:rPr lang="cs-CZ" sz="2000" dirty="0"/>
              <a:t>- hadice s koncovkami, </a:t>
            </a:r>
          </a:p>
          <a:p>
            <a:pPr marL="0" indent="0">
              <a:buNone/>
            </a:pPr>
            <a:r>
              <a:rPr lang="cs-CZ" sz="2000" dirty="0"/>
              <a:t>- redukční ventil, </a:t>
            </a:r>
          </a:p>
          <a:p>
            <a:pPr marL="0" indent="0">
              <a:buNone/>
            </a:pPr>
            <a:r>
              <a:rPr lang="cs-CZ" sz="2000" dirty="0"/>
              <a:t>- ovládací zařízení, </a:t>
            </a:r>
          </a:p>
          <a:p>
            <a:pPr marL="0" indent="0">
              <a:buNone/>
            </a:pPr>
            <a:r>
              <a:rPr lang="cs-CZ" sz="2000" dirty="0"/>
              <a:t>- ovladač ventilu pro každý zvedací vak, </a:t>
            </a:r>
          </a:p>
          <a:p>
            <a:pPr marL="0" indent="0">
              <a:buNone/>
            </a:pPr>
            <a:r>
              <a:rPr lang="cs-CZ" sz="2000" dirty="0"/>
              <a:t>- pojistný ventil pro každý zvedací vak, </a:t>
            </a:r>
          </a:p>
          <a:p>
            <a:pPr marL="0" indent="0">
              <a:buNone/>
            </a:pPr>
            <a:r>
              <a:rPr lang="cs-CZ" sz="2000" dirty="0"/>
              <a:t>- tlakoměr pro každý zvedací vak, </a:t>
            </a:r>
          </a:p>
          <a:p>
            <a:pPr marL="0" indent="0">
              <a:buNone/>
            </a:pPr>
            <a:r>
              <a:rPr lang="cs-CZ" sz="2000" dirty="0"/>
              <a:t>- zvedací vak (vaky), </a:t>
            </a:r>
          </a:p>
          <a:p>
            <a:pPr marL="0" indent="0">
              <a:buNone/>
            </a:pPr>
            <a:r>
              <a:rPr lang="cs-CZ" sz="2000" dirty="0"/>
              <a:t>- ostatní příslušenství dodané výrobcem. </a:t>
            </a:r>
          </a:p>
          <a:p>
            <a:endParaRPr lang="cs-CZ" sz="2000" dirty="0"/>
          </a:p>
          <a:p>
            <a:pPr marL="0" indent="0">
              <a:buNone/>
            </a:pPr>
            <a:r>
              <a:rPr lang="cs-CZ" sz="2000" b="1" dirty="0"/>
              <a:t>Přípustný tlak </a:t>
            </a:r>
            <a:r>
              <a:rPr lang="cs-CZ" sz="2000" dirty="0"/>
              <a:t>je nejvyšší pracovní tlak každé součásti systému, v </a:t>
            </a:r>
            <a:r>
              <a:rPr lang="cs-CZ" sz="2000" dirty="0" err="1"/>
              <a:t>MPa</a:t>
            </a:r>
            <a:r>
              <a:rPr lang="cs-CZ" sz="2000" dirty="0"/>
              <a:t>. </a:t>
            </a:r>
            <a:endParaRPr lang="cs-CZ" sz="2000" dirty="0" smtClean="0"/>
          </a:p>
          <a:p>
            <a:pPr marL="0" indent="0">
              <a:buNone/>
            </a:pPr>
            <a:r>
              <a:rPr lang="cs-CZ" sz="2000" b="1" dirty="0" smtClean="0"/>
              <a:t>Pojistný </a:t>
            </a:r>
            <a:r>
              <a:rPr lang="cs-CZ" sz="2000" b="1" dirty="0"/>
              <a:t>ventil </a:t>
            </a:r>
            <a:r>
              <a:rPr lang="cs-CZ" sz="2000" dirty="0"/>
              <a:t>je zařízení, které uvolní nadměrný tlak. </a:t>
            </a:r>
            <a:endParaRPr lang="cs-CZ" sz="2000" dirty="0" smtClean="0"/>
          </a:p>
          <a:p>
            <a:endParaRPr lang="cs-CZ" sz="2000" dirty="0"/>
          </a:p>
          <a:p>
            <a:pPr marL="0" indent="0">
              <a:buNone/>
            </a:pPr>
            <a:r>
              <a:rPr lang="cs-CZ" sz="2000" b="1" dirty="0"/>
              <a:t>2. Kontrola před zařazením k jednotce </a:t>
            </a:r>
            <a:endParaRPr lang="cs-CZ" sz="2000" dirty="0"/>
          </a:p>
          <a:p>
            <a:pPr marL="0" indent="0">
              <a:buNone/>
            </a:pPr>
            <a:r>
              <a:rPr lang="cs-CZ" sz="2000" b="1" dirty="0"/>
              <a:t>Provádí se odborná kontrola prohlídkou a zkouškou funkčnosti nejméně v rozsahu kontroly po obvyklém použití </a:t>
            </a:r>
            <a:r>
              <a:rPr lang="cs-CZ" sz="2000" dirty="0"/>
              <a:t>podle odst. 4, kontrola kompletnosti průvodní dokumentace ve smyslu čl. 7.3, 7.4 přílohy A ČSN EN 13731, kontrola výrobních čísel podle dokladů od výrobce a další postupy podle návodu výrobce. </a:t>
            </a:r>
          </a:p>
        </p:txBody>
      </p:sp>
    </p:spTree>
    <p:extLst>
      <p:ext uri="{BB962C8B-B14F-4D97-AF65-F5344CB8AC3E}">
        <p14:creationId xmlns:p14="http://schemas.microsoft.com/office/powerpoint/2010/main" val="26938637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2000" b="1" dirty="0" smtClean="0"/>
          </a:p>
          <a:p>
            <a:pPr marL="0" indent="0">
              <a:buNone/>
            </a:pPr>
            <a:r>
              <a:rPr lang="sv-SE" sz="2000" b="1" dirty="0" smtClean="0"/>
              <a:t>6</a:t>
            </a:r>
            <a:r>
              <a:rPr lang="sv-SE" sz="2000" b="1" dirty="0"/>
              <a:t>. Kontrola v pravidelných intervalech </a:t>
            </a:r>
            <a:endParaRPr lang="sv-SE" sz="2000" dirty="0"/>
          </a:p>
          <a:p>
            <a:pPr marL="0" indent="0">
              <a:buNone/>
            </a:pPr>
            <a:r>
              <a:rPr lang="cs-CZ" sz="2000" b="1" dirty="0"/>
              <a:t>V pravidelných intervalech se provádí odborná kontrola nejméně 1 x za rok.</a:t>
            </a:r>
            <a:r>
              <a:rPr lang="cs-CZ" sz="2000" dirty="0"/>
              <a:t> Kontrola se provádí prohlídkou v rozsahu kontroly po obvyklém použití podle odst. 4 se zaměřením na součásti podléhající opotřebení a stárnutí a dále se provádí zkouška funkčnosti celého systému. </a:t>
            </a:r>
            <a:endParaRPr lang="cs-CZ" sz="2000" dirty="0" smtClean="0"/>
          </a:p>
          <a:p>
            <a:pPr marL="0" indent="0">
              <a:buNone/>
            </a:pPr>
            <a:r>
              <a:rPr lang="cs-CZ" sz="2000" b="1" dirty="0" smtClean="0"/>
              <a:t>Pokud </a:t>
            </a:r>
            <a:r>
              <a:rPr lang="cs-CZ" sz="2000" b="1" dirty="0"/>
              <a:t>byly v rámci prohlídky zjištěny závady, zkouška funkčnosti se neprovádí. </a:t>
            </a:r>
            <a:endParaRPr lang="cs-CZ" sz="2000" dirty="0"/>
          </a:p>
          <a:p>
            <a:endParaRPr lang="cs-CZ" sz="2000" dirty="0" smtClean="0"/>
          </a:p>
          <a:p>
            <a:pPr marL="0" indent="0">
              <a:buNone/>
            </a:pPr>
            <a:r>
              <a:rPr lang="cs-CZ" sz="2000" b="1" dirty="0" smtClean="0"/>
              <a:t>Zkouška </a:t>
            </a:r>
            <a:r>
              <a:rPr lang="cs-CZ" sz="2000" b="1" dirty="0"/>
              <a:t>funkčnosti celého systému</a:t>
            </a:r>
            <a:r>
              <a:rPr lang="cs-CZ" sz="2000" dirty="0"/>
              <a:t>: </a:t>
            </a:r>
          </a:p>
          <a:p>
            <a:pPr marL="0" indent="0">
              <a:buNone/>
            </a:pPr>
            <a:r>
              <a:rPr lang="cs-CZ" sz="2000" dirty="0"/>
              <a:t>Bezpečnostní pokyny: </a:t>
            </a:r>
            <a:endParaRPr lang="cs-CZ" sz="2000" dirty="0" smtClean="0"/>
          </a:p>
          <a:p>
            <a:pPr marL="0" indent="0">
              <a:buNone/>
            </a:pPr>
            <a:r>
              <a:rPr lang="cs-CZ" sz="2000" dirty="0" smtClean="0"/>
              <a:t>- </a:t>
            </a:r>
            <a:r>
              <a:rPr lang="cs-CZ" sz="2000" dirty="0"/>
              <a:t>při provádění zkoušky funkčnosti dodržujte bezpečnostní pokyny stanovené výrobcem pro provoz zařízení, </a:t>
            </a:r>
          </a:p>
          <a:p>
            <a:pPr marL="0" indent="0">
              <a:buNone/>
            </a:pPr>
            <a:r>
              <a:rPr lang="pt-BR" sz="2000" dirty="0"/>
              <a:t>- zkoušku provádějte na volném prostranství, </a:t>
            </a:r>
          </a:p>
          <a:p>
            <a:pPr marL="0" indent="0">
              <a:buNone/>
            </a:pPr>
            <a:r>
              <a:rPr lang="cs-CZ" sz="2000" dirty="0"/>
              <a:t>- v případě zjištění netěsností nebo poškození zkoušku ukončete. </a:t>
            </a:r>
          </a:p>
          <a:p>
            <a:pPr marL="0" indent="0">
              <a:buNone/>
            </a:pPr>
            <a:endParaRPr lang="cs-CZ" sz="2000" dirty="0"/>
          </a:p>
        </p:txBody>
      </p:sp>
    </p:spTree>
    <p:extLst>
      <p:ext uri="{BB962C8B-B14F-4D97-AF65-F5344CB8AC3E}">
        <p14:creationId xmlns:p14="http://schemas.microsoft.com/office/powerpoint/2010/main" val="30704442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10000"/>
          </a:bodyPr>
          <a:lstStyle/>
          <a:p>
            <a:pPr marL="0" indent="0">
              <a:buNone/>
            </a:pPr>
            <a:r>
              <a:rPr lang="cs-CZ" sz="2000" b="1" dirty="0"/>
              <a:t>Zkušební postup: </a:t>
            </a:r>
            <a:endParaRPr lang="cs-CZ" sz="2000" dirty="0"/>
          </a:p>
          <a:p>
            <a:pPr marL="0" indent="0">
              <a:buNone/>
            </a:pPr>
            <a:r>
              <a:rPr lang="cs-CZ" sz="2000" dirty="0"/>
              <a:t>- připojte redukční ventil k láhvi a zkontrolujte těsnost jejich spojení, </a:t>
            </a:r>
          </a:p>
          <a:p>
            <a:pPr marL="0" indent="0">
              <a:buNone/>
            </a:pPr>
            <a:r>
              <a:rPr lang="cs-CZ" sz="2000" dirty="0"/>
              <a:t>- zkontrolujte, zda správně pracují tlakoměry redukčního ventilu, </a:t>
            </a:r>
          </a:p>
          <a:p>
            <a:pPr marL="0" indent="0">
              <a:buNone/>
            </a:pPr>
            <a:r>
              <a:rPr lang="cs-CZ" sz="2000" dirty="0"/>
              <a:t>- sestavte systém, </a:t>
            </a:r>
          </a:p>
          <a:p>
            <a:pPr marL="0" indent="0">
              <a:buNone/>
            </a:pPr>
            <a:r>
              <a:rPr lang="cs-CZ" sz="2000" dirty="0"/>
              <a:t>- zkontrolujte, zda správně pracují tlakoměry ovládacího zařízení, pokud jsou jeho součástí, </a:t>
            </a:r>
          </a:p>
          <a:p>
            <a:pPr marL="0" indent="0">
              <a:buNone/>
            </a:pPr>
            <a:r>
              <a:rPr lang="cs-CZ" sz="2000" dirty="0"/>
              <a:t>- </a:t>
            </a:r>
            <a:r>
              <a:rPr lang="cs-CZ" sz="2000" dirty="0" err="1"/>
              <a:t>natlakujte</a:t>
            </a:r>
            <a:r>
              <a:rPr lang="cs-CZ" sz="2000" dirty="0"/>
              <a:t> systém na desetinu přípustného tlaku, </a:t>
            </a:r>
          </a:p>
          <a:p>
            <a:pPr marL="0" indent="0">
              <a:buNone/>
            </a:pPr>
            <a:r>
              <a:rPr lang="cs-CZ" sz="2000" dirty="0"/>
              <a:t>- kontrolujte tlak po dobu nejméně 1 minuty a sledujte těsnost systému, </a:t>
            </a:r>
          </a:p>
          <a:p>
            <a:pPr marL="0" indent="0">
              <a:buNone/>
            </a:pPr>
            <a:r>
              <a:rPr lang="cs-CZ" sz="2000" dirty="0"/>
              <a:t>- na povrchu zvedacích vaků a hadic se zaměřte zejména na označená povrchová poškození, </a:t>
            </a:r>
          </a:p>
          <a:p>
            <a:pPr marL="0" indent="0">
              <a:buNone/>
            </a:pPr>
            <a:r>
              <a:rPr lang="cs-CZ" sz="2000" dirty="0"/>
              <a:t>- </a:t>
            </a:r>
            <a:r>
              <a:rPr lang="cs-CZ" sz="2000" dirty="0" err="1"/>
              <a:t>natlakujte</a:t>
            </a:r>
            <a:r>
              <a:rPr lang="cs-CZ" sz="2000" dirty="0"/>
              <a:t> systém na polovinu přípustného tlaku, </a:t>
            </a:r>
          </a:p>
          <a:p>
            <a:pPr marL="0" indent="0">
              <a:buNone/>
            </a:pPr>
            <a:r>
              <a:rPr lang="cs-CZ" sz="2000" dirty="0"/>
              <a:t>- kontrolujte tlak po dobu nejméně 1 minuty a sledujte těsnost systému, </a:t>
            </a:r>
          </a:p>
          <a:p>
            <a:pPr marL="0" indent="0">
              <a:buNone/>
            </a:pPr>
            <a:r>
              <a:rPr lang="cs-CZ" sz="2000" dirty="0"/>
              <a:t>- zkontrolujte činnost pojistného ventilu, </a:t>
            </a:r>
          </a:p>
          <a:p>
            <a:pPr marL="0" indent="0">
              <a:buNone/>
            </a:pPr>
            <a:r>
              <a:rPr lang="cs-CZ" sz="2000" dirty="0"/>
              <a:t>- odpojte od systému zvedací vaky, </a:t>
            </a:r>
          </a:p>
          <a:p>
            <a:pPr marL="0" indent="0">
              <a:buNone/>
            </a:pPr>
            <a:r>
              <a:rPr lang="cs-CZ" sz="2000" dirty="0"/>
              <a:t>- otevřete ovladač ventilu pro plnění zvedacího vaku, </a:t>
            </a:r>
          </a:p>
          <a:p>
            <a:pPr marL="0" indent="0">
              <a:buNone/>
            </a:pPr>
            <a:r>
              <a:rPr lang="cs-CZ" sz="2000" dirty="0"/>
              <a:t>- pomocí redukčního ventilu zvyšujte tlak v systému až do otevření pojistného ventilu, </a:t>
            </a:r>
          </a:p>
          <a:p>
            <a:pPr>
              <a:buFontTx/>
              <a:buChar char="-"/>
            </a:pPr>
            <a:r>
              <a:rPr lang="cs-CZ" sz="2000" dirty="0" smtClean="0"/>
              <a:t>otevření </a:t>
            </a:r>
            <a:r>
              <a:rPr lang="cs-CZ" sz="2000" dirty="0"/>
              <a:t>pojistného ventilu, </a:t>
            </a:r>
            <a:endParaRPr lang="cs-CZ" sz="2000" dirty="0" smtClean="0"/>
          </a:p>
          <a:p>
            <a:pPr marL="0" indent="0">
              <a:buNone/>
            </a:pPr>
            <a:r>
              <a:rPr lang="cs-CZ" sz="2000" dirty="0" smtClean="0"/>
              <a:t>- </a:t>
            </a:r>
            <a:r>
              <a:rPr lang="cs-CZ" sz="2000" dirty="0"/>
              <a:t>činnost pojistného ventilu musí být v souladu s informacemi výrobce, k otevření ventilu musí dojít obvykle při dosažení hodnoty 110 % přípustného tlaku. </a:t>
            </a:r>
          </a:p>
          <a:p>
            <a:endParaRPr lang="cs-CZ" sz="2000" dirty="0"/>
          </a:p>
          <a:p>
            <a:pPr marL="0" indent="0">
              <a:buNone/>
            </a:pPr>
            <a:r>
              <a:rPr lang="cs-CZ" sz="2000" b="1" dirty="0"/>
              <a:t>Žádné části systému nesmí vykazovat netěsnosti a nesmí být poškozeny. </a:t>
            </a:r>
            <a:r>
              <a:rPr lang="cs-CZ" sz="2000" dirty="0"/>
              <a:t>Poškozené části systému nebo části systému vykazující vady se vyřadí z používání a před dalším použitím opraví. Opravy provádí výrobce. Před uložením všechny části systému řádně vysušte. </a:t>
            </a:r>
          </a:p>
        </p:txBody>
      </p:sp>
    </p:spTree>
    <p:extLst>
      <p:ext uri="{BB962C8B-B14F-4D97-AF65-F5344CB8AC3E}">
        <p14:creationId xmlns:p14="http://schemas.microsoft.com/office/powerpoint/2010/main" val="4107938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r>
              <a:rPr lang="it-IT" sz="2000" b="1" dirty="0"/>
              <a:t>7. Kontrola při střídání směn </a:t>
            </a:r>
            <a:endParaRPr lang="it-IT" sz="2000" dirty="0"/>
          </a:p>
          <a:p>
            <a:pPr marL="0" indent="0">
              <a:buNone/>
            </a:pPr>
            <a:r>
              <a:rPr lang="cs-CZ" sz="2000" dirty="0"/>
              <a:t>Kontrola se zaměřuje zejména na prostředky použité během předcházející směny. Zejména se kontroluje: </a:t>
            </a:r>
          </a:p>
          <a:p>
            <a:pPr marL="0" indent="0">
              <a:buNone/>
            </a:pPr>
            <a:r>
              <a:rPr lang="cs-CZ" sz="2000" dirty="0"/>
              <a:t>- uložení a upevnění prostředků v požární technice, </a:t>
            </a:r>
          </a:p>
          <a:p>
            <a:pPr marL="0" indent="0">
              <a:buNone/>
            </a:pPr>
            <a:r>
              <a:rPr lang="cs-CZ" sz="2000" dirty="0"/>
              <a:t>- prohlídka pečetí, pokud jsou použity. </a:t>
            </a:r>
          </a:p>
          <a:p>
            <a:pPr marL="0" indent="0">
              <a:buNone/>
            </a:pPr>
            <a:r>
              <a:rPr lang="cs-CZ" sz="2000" b="1" dirty="0"/>
              <a:t>8. Vzor formuláře pro kontrolu provozuschopnosti systémů zvedacích vaků </a:t>
            </a:r>
            <a:endParaRPr lang="cs-CZ" sz="2000" dirty="0"/>
          </a:p>
          <a:p>
            <a:pPr marL="0" indent="0">
              <a:buNone/>
            </a:pPr>
            <a:r>
              <a:rPr lang="cs-CZ" sz="2000" dirty="0"/>
              <a:t>Formulář slouží jako pomůcka při kontrole provozuschopnosti. </a:t>
            </a:r>
            <a:endParaRPr lang="cs-CZ" sz="2000" dirty="0" smtClean="0"/>
          </a:p>
          <a:p>
            <a:pPr marL="0" indent="0">
              <a:buNone/>
            </a:pPr>
            <a:endParaRPr lang="cs-CZ"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2" y="2492896"/>
            <a:ext cx="75057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0488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74625"/>
            <a:ext cx="7543800" cy="650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3697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836712"/>
          </a:xfrm>
        </p:spPr>
        <p:txBody>
          <a:bodyPr>
            <a:normAutofit/>
          </a:bodyPr>
          <a:lstStyle/>
          <a:p>
            <a:r>
              <a:rPr lang="cs-CZ" sz="2800" b="1" dirty="0"/>
              <a:t>Analogová rádiová síť HZS ČR a při součinnosti v IZS </a:t>
            </a:r>
            <a:endParaRPr lang="cs-CZ" sz="2800" dirty="0"/>
          </a:p>
        </p:txBody>
      </p:sp>
      <p:sp>
        <p:nvSpPr>
          <p:cNvPr id="3" name="Zástupný symbol pro obsah 2"/>
          <p:cNvSpPr>
            <a:spLocks noGrp="1"/>
          </p:cNvSpPr>
          <p:nvPr>
            <p:ph idx="1"/>
          </p:nvPr>
        </p:nvSpPr>
        <p:spPr>
          <a:xfrm>
            <a:off x="457200" y="836712"/>
            <a:ext cx="8229600" cy="6021288"/>
          </a:xfrm>
        </p:spPr>
        <p:txBody>
          <a:bodyPr>
            <a:normAutofit lnSpcReduction="10000"/>
          </a:bodyPr>
          <a:lstStyle/>
          <a:p>
            <a:pPr marL="0" indent="0" algn="ctr">
              <a:buNone/>
            </a:pPr>
            <a:r>
              <a:rPr lang="cs-CZ" sz="1600" b="1" dirty="0"/>
              <a:t>Výklad pojmů pro ARS </a:t>
            </a:r>
            <a:endParaRPr lang="cs-CZ" sz="1600" dirty="0"/>
          </a:p>
          <a:p>
            <a:r>
              <a:rPr lang="cs-CZ" sz="1600" dirty="0"/>
              <a:t>Pro účely tohoto Řádu se rozumí: </a:t>
            </a:r>
          </a:p>
          <a:p>
            <a:r>
              <a:rPr lang="cs-CZ" sz="1600" dirty="0"/>
              <a:t>a) </a:t>
            </a:r>
            <a:r>
              <a:rPr lang="cs-CZ" sz="1600" b="1" dirty="0"/>
              <a:t>CTCSS (CONTINUOUS TONE-CODED SQUELCH SYSTÉM) </a:t>
            </a:r>
            <a:r>
              <a:rPr lang="cs-CZ" sz="1600" dirty="0"/>
              <a:t>- oddělení provozu skupin radiostanic pracujících na stejném kmitočtu použitím odlišných tónů v „</a:t>
            </a:r>
            <a:r>
              <a:rPr lang="cs-CZ" sz="1600" dirty="0" err="1"/>
              <a:t>podhovorovém</a:t>
            </a:r>
            <a:r>
              <a:rPr lang="cs-CZ" sz="1600" dirty="0"/>
              <a:t>“ pásmu vysílaných při klíčování současně s relací, </a:t>
            </a:r>
          </a:p>
          <a:p>
            <a:r>
              <a:rPr lang="cs-CZ" sz="1600" dirty="0"/>
              <a:t>b) </a:t>
            </a:r>
            <a:r>
              <a:rPr lang="cs-CZ" sz="1600" b="1" dirty="0"/>
              <a:t>hlavní provozní kmitočet </a:t>
            </a:r>
            <a:r>
              <a:rPr lang="cs-CZ" sz="1600" dirty="0"/>
              <a:t>- kmitočet nebo kmitočtový pár pro zabezpečení rádiové komunikace mezi KOPIS HZS kraje, jednotkami PO a složkami IZS v rámci rádiové sítě místně příslušného území; dle členitosti terénu a taktických nebo operačních potřeb může být v rámci územní působnosti jednoho KOPIS HZS kraje více hlavních provozních kmitočtů, </a:t>
            </a:r>
          </a:p>
          <a:p>
            <a:r>
              <a:rPr lang="cs-CZ" sz="1600" dirty="0"/>
              <a:t>c) </a:t>
            </a:r>
            <a:r>
              <a:rPr lang="cs-CZ" sz="1600" b="1" dirty="0"/>
              <a:t>kmitočtový kanál </a:t>
            </a:r>
            <a:r>
              <a:rPr lang="cs-CZ" sz="1600" dirty="0"/>
              <a:t>(dále jen „kmitočet“) - část kmitočtového spektra určená k přenosu signálu; je vymezena středním kmitočtem a šířkou kanálu, slouží pro zabezpečení simplexního provozu, </a:t>
            </a:r>
          </a:p>
          <a:p>
            <a:r>
              <a:rPr lang="cs-CZ" sz="1600" dirty="0"/>
              <a:t>d) </a:t>
            </a:r>
            <a:r>
              <a:rPr lang="cs-CZ" sz="1600" b="1" dirty="0"/>
              <a:t>kmitočtový pár </a:t>
            </a:r>
            <a:r>
              <a:rPr lang="cs-CZ" sz="1600" dirty="0"/>
              <a:t>- nedělitelná dvojice kmitočtů s přesně definovanou vzájemnou kmitočtovou vzdáleností určená k přenosu signálu, slouží pro zabezpečení </a:t>
            </a:r>
            <a:r>
              <a:rPr lang="cs-CZ" sz="1600" dirty="0" err="1"/>
              <a:t>semiduplexního</a:t>
            </a:r>
            <a:r>
              <a:rPr lang="cs-CZ" sz="1600" dirty="0"/>
              <a:t> provozu, </a:t>
            </a:r>
          </a:p>
          <a:p>
            <a:r>
              <a:rPr lang="cs-CZ" sz="1600" dirty="0"/>
              <a:t>e) </a:t>
            </a:r>
            <a:r>
              <a:rPr lang="cs-CZ" sz="1600" b="1" dirty="0"/>
              <a:t>radiostanice </a:t>
            </a:r>
            <a:r>
              <a:rPr lang="cs-CZ" sz="1600" dirty="0"/>
              <a:t>- zařízení pro bezdrátový přenos signálů určené pro provoz v ARS, </a:t>
            </a:r>
          </a:p>
          <a:p>
            <a:r>
              <a:rPr lang="cs-CZ" sz="1600" dirty="0"/>
              <a:t>f) </a:t>
            </a:r>
            <a:r>
              <a:rPr lang="cs-CZ" sz="1600" b="1" dirty="0"/>
              <a:t>rádiový převaděč </a:t>
            </a:r>
            <a:r>
              <a:rPr lang="cs-CZ" sz="1600" dirty="0"/>
              <a:t>- zařízení pro zvýšení rádiového dosahu mezi radiostanicemi, </a:t>
            </a:r>
          </a:p>
          <a:p>
            <a:r>
              <a:rPr lang="cs-CZ" sz="1600" dirty="0"/>
              <a:t>g) </a:t>
            </a:r>
            <a:r>
              <a:rPr lang="cs-CZ" sz="1600" b="1" dirty="0"/>
              <a:t>rádiový </a:t>
            </a:r>
            <a:r>
              <a:rPr lang="cs-CZ" sz="1600" b="1" dirty="0" err="1"/>
              <a:t>vykrývač</a:t>
            </a:r>
            <a:r>
              <a:rPr lang="cs-CZ" sz="1600" b="1" dirty="0"/>
              <a:t> - </a:t>
            </a:r>
            <a:r>
              <a:rPr lang="cs-CZ" sz="1600" dirty="0"/>
              <a:t>zařízení sloužící pro vykrytí části místně příslušného území rádiovým signálem, </a:t>
            </a:r>
          </a:p>
          <a:p>
            <a:r>
              <a:rPr lang="cs-CZ" sz="1600" dirty="0"/>
              <a:t>h) </a:t>
            </a:r>
            <a:r>
              <a:rPr lang="cs-CZ" sz="1600" b="1" dirty="0"/>
              <a:t>selektivní volba </a:t>
            </a:r>
            <a:r>
              <a:rPr lang="cs-CZ" sz="1600" dirty="0"/>
              <a:t>- způsob signalizace na kmitočtu ARS, u které každému znaku volby odpovídá akustický tón s předem definovanými parametry, </a:t>
            </a:r>
          </a:p>
          <a:p>
            <a:r>
              <a:rPr lang="cs-CZ" sz="1600" dirty="0"/>
              <a:t>i) </a:t>
            </a:r>
            <a:r>
              <a:rPr lang="cs-CZ" sz="1600" b="1" dirty="0"/>
              <a:t>TX / RX </a:t>
            </a:r>
            <a:r>
              <a:rPr lang="cs-CZ" sz="1600" dirty="0"/>
              <a:t>- zkratka pro vysílací / přijímací kmitočet radiostanice, </a:t>
            </a:r>
          </a:p>
          <a:p>
            <a:r>
              <a:rPr lang="cs-CZ" sz="1600" dirty="0"/>
              <a:t>j) </a:t>
            </a:r>
            <a:r>
              <a:rPr lang="cs-CZ" sz="1600" b="1" dirty="0"/>
              <a:t>ZVEI I </a:t>
            </a:r>
            <a:r>
              <a:rPr lang="cs-CZ" sz="1600" dirty="0"/>
              <a:t>– jeden ze standardů selektivní volby, každému číslu a písmenu A až F odpovídá tón o definované frekvenci v hovorovém pásmu. </a:t>
            </a:r>
          </a:p>
        </p:txBody>
      </p:sp>
    </p:spTree>
    <p:extLst>
      <p:ext uri="{BB962C8B-B14F-4D97-AF65-F5344CB8AC3E}">
        <p14:creationId xmlns:p14="http://schemas.microsoft.com/office/powerpoint/2010/main" val="25875125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endParaRPr lang="cs-CZ" sz="1600" b="1" dirty="0" smtClean="0"/>
          </a:p>
          <a:p>
            <a:pPr marL="0" indent="0" algn="ctr">
              <a:buNone/>
            </a:pPr>
            <a:r>
              <a:rPr lang="cs-CZ" sz="1600" b="1" dirty="0" smtClean="0"/>
              <a:t>Organizace </a:t>
            </a:r>
            <a:r>
              <a:rPr lang="cs-CZ" sz="1600" b="1" dirty="0"/>
              <a:t>ARS </a:t>
            </a:r>
            <a:endParaRPr lang="cs-CZ" sz="1600" b="1" dirty="0" smtClean="0"/>
          </a:p>
          <a:p>
            <a:pPr marL="0" indent="0" algn="ctr">
              <a:buNone/>
            </a:pPr>
            <a:endParaRPr lang="cs-CZ" sz="1600" dirty="0"/>
          </a:p>
          <a:p>
            <a:pPr marL="0" indent="0">
              <a:buNone/>
            </a:pPr>
            <a:r>
              <a:rPr lang="cs-CZ" sz="1600" dirty="0"/>
              <a:t>3.3.1. MV-GŘ HZS ČR, jako držitel Oprávnění poskytuje držitelům Dokladu ARS kmitočty a kmitočtové páry z udělených Oprávnění a je povinno řídit se ustanoveními Řádu. </a:t>
            </a:r>
            <a:endParaRPr lang="cs-CZ" sz="1600" dirty="0" smtClean="0"/>
          </a:p>
          <a:p>
            <a:pPr marL="0" indent="0">
              <a:buNone/>
            </a:pPr>
            <a:endParaRPr lang="cs-CZ" sz="1600" dirty="0"/>
          </a:p>
          <a:p>
            <a:pPr marL="0" indent="0">
              <a:buNone/>
            </a:pPr>
            <a:r>
              <a:rPr lang="cs-CZ" sz="1600" dirty="0"/>
              <a:t>3.3.2. </a:t>
            </a:r>
            <a:r>
              <a:rPr lang="cs-CZ" sz="1600" b="1" dirty="0"/>
              <a:t>Ostatní uživatelé ARS jsou na základě uděleného Dokladu ARS povinni řídit se ustanoveními Řádu a podmínkami uvedenými v Dokladu ARS. </a:t>
            </a:r>
            <a:endParaRPr lang="cs-CZ" sz="1600" b="1" dirty="0" smtClean="0"/>
          </a:p>
          <a:p>
            <a:pPr marL="0" indent="0">
              <a:buNone/>
            </a:pPr>
            <a:endParaRPr lang="cs-CZ" sz="1600" b="1" dirty="0" smtClean="0"/>
          </a:p>
          <a:p>
            <a:pPr marL="0" indent="0">
              <a:buNone/>
            </a:pPr>
            <a:endParaRPr lang="cs-CZ" sz="1600" b="1" dirty="0" smtClean="0"/>
          </a:p>
          <a:p>
            <a:pPr marL="0" indent="0" algn="ctr">
              <a:buNone/>
            </a:pPr>
            <a:r>
              <a:rPr lang="cs-CZ" sz="1600" b="1" dirty="0" smtClean="0"/>
              <a:t>Odpovědnost </a:t>
            </a:r>
            <a:r>
              <a:rPr lang="cs-CZ" sz="1600" b="1" dirty="0"/>
              <a:t>za provoz </a:t>
            </a:r>
            <a:endParaRPr lang="cs-CZ" sz="1600" b="1" dirty="0" smtClean="0"/>
          </a:p>
          <a:p>
            <a:pPr marL="0" indent="0" algn="ctr">
              <a:buNone/>
            </a:pPr>
            <a:endParaRPr lang="cs-CZ" sz="1600" b="1" dirty="0" smtClean="0"/>
          </a:p>
          <a:p>
            <a:pPr marL="0" indent="0">
              <a:buNone/>
            </a:pPr>
            <a:r>
              <a:rPr lang="cs-CZ" sz="1600" dirty="0"/>
              <a:t>3.4.5. </a:t>
            </a:r>
            <a:r>
              <a:rPr lang="cs-CZ" sz="1600" b="1" dirty="0"/>
              <a:t>Zřizovatel jednotky PO </a:t>
            </a:r>
            <a:r>
              <a:rPr lang="cs-CZ" sz="1600" dirty="0"/>
              <a:t>(kromě HZS ČR) a další složka IZS: </a:t>
            </a:r>
          </a:p>
          <a:p>
            <a:r>
              <a:rPr lang="cs-CZ" sz="1600" dirty="0"/>
              <a:t>a) </a:t>
            </a:r>
            <a:r>
              <a:rPr lang="cs-CZ" sz="1600" dirty="0">
                <a:solidFill>
                  <a:srgbClr val="FF0000"/>
                </a:solidFill>
              </a:rPr>
              <a:t>v případě požadavku na využívání ARS žádá MV-GŘ HZS ČR cestou územně příslušného HZS kraje o udělení Dokladu ARS </a:t>
            </a:r>
            <a:r>
              <a:rPr lang="cs-CZ" sz="1600" dirty="0"/>
              <a:t>(v případě působnosti ve více krajích žádá přímo MV-GŘ HZS ČR dle čl. 3.2.3.), </a:t>
            </a:r>
          </a:p>
          <a:p>
            <a:r>
              <a:rPr lang="cs-CZ" sz="1600" dirty="0"/>
              <a:t>b) </a:t>
            </a:r>
            <a:r>
              <a:rPr lang="cs-CZ" sz="1600" dirty="0">
                <a:solidFill>
                  <a:srgbClr val="FF0000"/>
                </a:solidFill>
              </a:rPr>
              <a:t>na základě uděleného Dokladu ARS provozuje dílčí rádiovou síť, </a:t>
            </a:r>
          </a:p>
          <a:p>
            <a:r>
              <a:rPr lang="cs-CZ" sz="1600" dirty="0"/>
              <a:t>c) </a:t>
            </a:r>
            <a:r>
              <a:rPr lang="cs-CZ" sz="1600" dirty="0">
                <a:solidFill>
                  <a:srgbClr val="FF0000"/>
                </a:solidFill>
              </a:rPr>
              <a:t>zodpovídá za dodržování Řádu a podmínek uděleného Dokladu ARS, </a:t>
            </a:r>
          </a:p>
          <a:p>
            <a:r>
              <a:rPr lang="cs-CZ" sz="1600" dirty="0"/>
              <a:t>d) </a:t>
            </a:r>
            <a:r>
              <a:rPr lang="cs-CZ" sz="1600" dirty="0">
                <a:solidFill>
                  <a:srgbClr val="FF0000"/>
                </a:solidFill>
              </a:rPr>
              <a:t>poskytuje podklady a nezbytnou součinnost při zpracování nebo aktualizaci dokumentace ARS, </a:t>
            </a:r>
          </a:p>
          <a:p>
            <a:r>
              <a:rPr lang="es-ES" sz="1600" dirty="0"/>
              <a:t>e) </a:t>
            </a:r>
            <a:r>
              <a:rPr lang="es-ES" sz="1600" dirty="0">
                <a:solidFill>
                  <a:srgbClr val="FF0000"/>
                </a:solidFill>
              </a:rPr>
              <a:t>informuje HZS kraje o závadách při využívání ARS ve své působnosti, </a:t>
            </a:r>
          </a:p>
          <a:p>
            <a:r>
              <a:rPr lang="cs-CZ" sz="1600" dirty="0"/>
              <a:t>f) </a:t>
            </a:r>
            <a:r>
              <a:rPr lang="cs-CZ" sz="1600" b="1" dirty="0">
                <a:solidFill>
                  <a:srgbClr val="FF0000"/>
                </a:solidFill>
              </a:rPr>
              <a:t>určuje pověřenou osobu za ARS v rámci své působnosti.</a:t>
            </a:r>
            <a:r>
              <a:rPr lang="cs-CZ" sz="1600" dirty="0"/>
              <a:t> </a:t>
            </a:r>
            <a:endParaRPr lang="cs-CZ" sz="1600" b="1" dirty="0"/>
          </a:p>
        </p:txBody>
      </p:sp>
    </p:spTree>
    <p:extLst>
      <p:ext uri="{BB962C8B-B14F-4D97-AF65-F5344CB8AC3E}">
        <p14:creationId xmlns:p14="http://schemas.microsoft.com/office/powerpoint/2010/main" val="51117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10000"/>
          </a:bodyPr>
          <a:lstStyle/>
          <a:p>
            <a:pPr marL="0" indent="0" algn="ctr">
              <a:buNone/>
            </a:pPr>
            <a:r>
              <a:rPr lang="cs-CZ" sz="2300" dirty="0" smtClean="0"/>
              <a:t> </a:t>
            </a:r>
            <a:r>
              <a:rPr lang="cs-CZ" sz="2400" b="1" dirty="0"/>
              <a:t>Předpokládaný </a:t>
            </a:r>
            <a:r>
              <a:rPr lang="cs-CZ" sz="2400" b="1" dirty="0" smtClean="0"/>
              <a:t>výskyt</a:t>
            </a:r>
          </a:p>
          <a:p>
            <a:pPr marL="0" indent="0" algn="ctr">
              <a:buNone/>
            </a:pPr>
            <a:endParaRPr lang="cs-CZ" sz="2300" dirty="0" smtClean="0"/>
          </a:p>
          <a:p>
            <a:pPr marL="0" indent="0">
              <a:buNone/>
            </a:pPr>
            <a:r>
              <a:rPr lang="cs-CZ" sz="2300" b="1" i="1" dirty="0" smtClean="0">
                <a:solidFill>
                  <a:srgbClr val="0070C0"/>
                </a:solidFill>
              </a:rPr>
              <a:t>Nebezpečí </a:t>
            </a:r>
            <a:r>
              <a:rPr lang="cs-CZ" sz="2300" b="1" i="1" dirty="0">
                <a:solidFill>
                  <a:srgbClr val="0070C0"/>
                </a:solidFill>
              </a:rPr>
              <a:t>ztráty orientace hrozí zejména při zásazích v: </a:t>
            </a:r>
          </a:p>
          <a:p>
            <a:pPr marL="0" indent="0">
              <a:buNone/>
            </a:pPr>
            <a:r>
              <a:rPr lang="cs-CZ" sz="2300" b="1" i="1" dirty="0" smtClean="0">
                <a:solidFill>
                  <a:srgbClr val="0070C0"/>
                </a:solidFill>
              </a:rPr>
              <a:t>a) podzemních </a:t>
            </a:r>
            <a:r>
              <a:rPr lang="cs-CZ" sz="2300" b="1" i="1" dirty="0">
                <a:solidFill>
                  <a:srgbClr val="0070C0"/>
                </a:solidFill>
              </a:rPr>
              <a:t>podlažích, sklepech, technických podlažích obytných, výrobních a skladovacích budov, </a:t>
            </a:r>
            <a:endParaRPr lang="cs-CZ" sz="2300" b="1" i="1" dirty="0" smtClean="0">
              <a:solidFill>
                <a:srgbClr val="0070C0"/>
              </a:solidFill>
            </a:endParaRPr>
          </a:p>
          <a:p>
            <a:pPr marL="0" indent="0">
              <a:buNone/>
            </a:pPr>
            <a:r>
              <a:rPr lang="cs-CZ" sz="2300" b="1" i="1" dirty="0" smtClean="0">
                <a:solidFill>
                  <a:srgbClr val="0070C0"/>
                </a:solidFill>
              </a:rPr>
              <a:t>b</a:t>
            </a:r>
            <a:r>
              <a:rPr lang="cs-CZ" sz="2300" b="1" i="1" dirty="0">
                <a:solidFill>
                  <a:srgbClr val="0070C0"/>
                </a:solidFill>
              </a:rPr>
              <a:t>) hromadných podzemních garážích, </a:t>
            </a:r>
            <a:endParaRPr lang="cs-CZ" sz="2300" b="1" i="1" dirty="0" smtClean="0">
              <a:solidFill>
                <a:srgbClr val="0070C0"/>
              </a:solidFill>
            </a:endParaRPr>
          </a:p>
          <a:p>
            <a:pPr marL="0" indent="0">
              <a:buNone/>
            </a:pPr>
            <a:r>
              <a:rPr lang="cs-CZ" sz="2300" b="1" i="1" dirty="0" smtClean="0">
                <a:solidFill>
                  <a:srgbClr val="0070C0"/>
                </a:solidFill>
              </a:rPr>
              <a:t>c</a:t>
            </a:r>
            <a:r>
              <a:rPr lang="cs-CZ" sz="2300" b="1" i="1" dirty="0">
                <a:solidFill>
                  <a:srgbClr val="0070C0"/>
                </a:solidFill>
              </a:rPr>
              <a:t>) velkokapacitních mrazírenských halách, </a:t>
            </a:r>
            <a:endParaRPr lang="cs-CZ" sz="2300" b="1" i="1" dirty="0" smtClean="0">
              <a:solidFill>
                <a:srgbClr val="0070C0"/>
              </a:solidFill>
            </a:endParaRPr>
          </a:p>
          <a:p>
            <a:pPr marL="0" indent="0">
              <a:buNone/>
            </a:pPr>
            <a:r>
              <a:rPr lang="cs-CZ" sz="2300" b="1" i="1" dirty="0" smtClean="0">
                <a:solidFill>
                  <a:srgbClr val="0070C0"/>
                </a:solidFill>
              </a:rPr>
              <a:t>d</a:t>
            </a:r>
            <a:r>
              <a:rPr lang="cs-CZ" sz="2300" b="1" i="1" dirty="0">
                <a:solidFill>
                  <a:srgbClr val="0070C0"/>
                </a:solidFill>
              </a:rPr>
              <a:t>) částech vícepodlažních budov v pásmu zakouření, </a:t>
            </a:r>
            <a:endParaRPr lang="cs-CZ" sz="2300" b="1" i="1" dirty="0" smtClean="0">
              <a:solidFill>
                <a:srgbClr val="0070C0"/>
              </a:solidFill>
            </a:endParaRPr>
          </a:p>
          <a:p>
            <a:pPr marL="0" indent="0">
              <a:buNone/>
            </a:pPr>
            <a:r>
              <a:rPr lang="cs-CZ" sz="2300" b="1" i="1" dirty="0" smtClean="0">
                <a:solidFill>
                  <a:srgbClr val="0070C0"/>
                </a:solidFill>
              </a:rPr>
              <a:t>e</a:t>
            </a:r>
            <a:r>
              <a:rPr lang="cs-CZ" sz="2300" b="1" i="1" dirty="0">
                <a:solidFill>
                  <a:srgbClr val="0070C0"/>
                </a:solidFill>
              </a:rPr>
              <a:t>) podkroví a půdních prostorech s uskladněnými stébelnatými látkami, </a:t>
            </a:r>
          </a:p>
          <a:p>
            <a:pPr marL="0" indent="0">
              <a:buNone/>
            </a:pPr>
            <a:r>
              <a:rPr lang="cs-CZ" sz="2300" b="1" i="1" dirty="0">
                <a:solidFill>
                  <a:srgbClr val="0070C0"/>
                </a:solidFill>
              </a:rPr>
              <a:t>f) objektech chemického průmyslu, ve výrobních a skladovacích objektech plastických hmot ve spojení s vývinem hustého kouře, </a:t>
            </a:r>
            <a:endParaRPr lang="cs-CZ" sz="2300" b="1" i="1" dirty="0" smtClean="0">
              <a:solidFill>
                <a:srgbClr val="0070C0"/>
              </a:solidFill>
            </a:endParaRPr>
          </a:p>
          <a:p>
            <a:pPr marL="0" indent="0">
              <a:buNone/>
            </a:pPr>
            <a:r>
              <a:rPr lang="cs-CZ" sz="2300" b="1" i="1" dirty="0" smtClean="0">
                <a:solidFill>
                  <a:srgbClr val="0070C0"/>
                </a:solidFill>
              </a:rPr>
              <a:t>g</a:t>
            </a:r>
            <a:r>
              <a:rPr lang="cs-CZ" sz="2300" b="1" i="1" dirty="0">
                <a:solidFill>
                  <a:srgbClr val="0070C0"/>
                </a:solidFill>
              </a:rPr>
              <a:t>) výrobních a skladovacích objektech textilního průmyslu, </a:t>
            </a:r>
            <a:endParaRPr lang="cs-CZ" sz="2300" b="1" i="1" dirty="0" smtClean="0">
              <a:solidFill>
                <a:srgbClr val="0070C0"/>
              </a:solidFill>
            </a:endParaRPr>
          </a:p>
          <a:p>
            <a:pPr marL="0" indent="0">
              <a:buNone/>
            </a:pPr>
            <a:r>
              <a:rPr lang="cs-CZ" sz="2300" b="1" i="1" dirty="0" smtClean="0">
                <a:solidFill>
                  <a:srgbClr val="0070C0"/>
                </a:solidFill>
              </a:rPr>
              <a:t>h</a:t>
            </a:r>
            <a:r>
              <a:rPr lang="cs-CZ" sz="2300" b="1" i="1" dirty="0">
                <a:solidFill>
                  <a:srgbClr val="0070C0"/>
                </a:solidFill>
              </a:rPr>
              <a:t>) halových skladech a hangárech s malou možností odvětrání, </a:t>
            </a:r>
            <a:endParaRPr lang="cs-CZ" sz="2300" b="1" i="1" dirty="0" smtClean="0">
              <a:solidFill>
                <a:srgbClr val="0070C0"/>
              </a:solidFill>
            </a:endParaRPr>
          </a:p>
          <a:p>
            <a:pPr marL="0" indent="0">
              <a:buNone/>
            </a:pPr>
            <a:r>
              <a:rPr lang="cs-CZ" sz="2300" b="1" i="1" dirty="0" smtClean="0">
                <a:solidFill>
                  <a:srgbClr val="0070C0"/>
                </a:solidFill>
              </a:rPr>
              <a:t>i) kabelových </a:t>
            </a:r>
            <a:r>
              <a:rPr lang="cs-CZ" sz="2300" b="1" i="1" dirty="0">
                <a:solidFill>
                  <a:srgbClr val="0070C0"/>
                </a:solidFill>
              </a:rPr>
              <a:t>kanálech, energetických kolektorech, </a:t>
            </a:r>
            <a:endParaRPr lang="cs-CZ" sz="2300" b="1" i="1" dirty="0" smtClean="0">
              <a:solidFill>
                <a:srgbClr val="0070C0"/>
              </a:solidFill>
            </a:endParaRPr>
          </a:p>
          <a:p>
            <a:pPr marL="0" indent="0">
              <a:buNone/>
            </a:pPr>
            <a:r>
              <a:rPr lang="cs-CZ" sz="2300" b="1" i="1" dirty="0" smtClean="0">
                <a:solidFill>
                  <a:srgbClr val="0070C0"/>
                </a:solidFill>
              </a:rPr>
              <a:t>j</a:t>
            </a:r>
            <a:r>
              <a:rPr lang="cs-CZ" sz="2300" b="1" i="1" dirty="0">
                <a:solidFill>
                  <a:srgbClr val="0070C0"/>
                </a:solidFill>
              </a:rPr>
              <a:t>) </a:t>
            </a:r>
            <a:r>
              <a:rPr lang="cs-CZ" sz="2300" b="1" i="1" dirty="0" smtClean="0">
                <a:solidFill>
                  <a:srgbClr val="0070C0"/>
                </a:solidFill>
              </a:rPr>
              <a:t>složitě </a:t>
            </a:r>
            <a:r>
              <a:rPr lang="cs-CZ" sz="2300" b="1" i="1" dirty="0">
                <a:solidFill>
                  <a:srgbClr val="0070C0"/>
                </a:solidFill>
              </a:rPr>
              <a:t>členěných objektech a prostorech, </a:t>
            </a:r>
          </a:p>
          <a:p>
            <a:pPr marL="0" indent="0">
              <a:buNone/>
            </a:pPr>
            <a:r>
              <a:rPr lang="cs-CZ" sz="2300" b="1" i="1" dirty="0">
                <a:solidFill>
                  <a:srgbClr val="0070C0"/>
                </a:solidFill>
              </a:rPr>
              <a:t>k) terénu bez místní znalosti, </a:t>
            </a:r>
          </a:p>
          <a:p>
            <a:pPr marL="0" indent="0">
              <a:buNone/>
            </a:pPr>
            <a:r>
              <a:rPr lang="cs-CZ" sz="2300" b="1" i="1" dirty="0">
                <a:solidFill>
                  <a:srgbClr val="0070C0"/>
                </a:solidFill>
              </a:rPr>
              <a:t>l) případě požárů obilovin, suchých travnatých porostů a lesních kultur v důsledku rychlého šíření požáru a možnosti obklopení jednotky plameny a kouřem, </a:t>
            </a:r>
          </a:p>
          <a:p>
            <a:pPr marL="0" indent="0">
              <a:buNone/>
            </a:pPr>
            <a:r>
              <a:rPr lang="pl-PL" sz="2300" b="1" i="1" dirty="0">
                <a:solidFill>
                  <a:srgbClr val="0070C0"/>
                </a:solidFill>
              </a:rPr>
              <a:t>m) podzemí a pod vodní hladinou. </a:t>
            </a:r>
          </a:p>
          <a:p>
            <a:pPr lvl="1"/>
            <a:endParaRPr lang="cs-CZ" dirty="0"/>
          </a:p>
        </p:txBody>
      </p:sp>
    </p:spTree>
    <p:extLst>
      <p:ext uri="{BB962C8B-B14F-4D97-AF65-F5344CB8AC3E}">
        <p14:creationId xmlns:p14="http://schemas.microsoft.com/office/powerpoint/2010/main" val="17911191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3200" b="1" dirty="0"/>
              <a:t>Kmitočtové dělení podle způsobu použití </a:t>
            </a:r>
            <a:endParaRPr lang="cs-CZ" sz="32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buNone/>
            </a:pPr>
            <a:endParaRPr lang="cs-CZ" sz="1800" b="1" dirty="0" smtClean="0">
              <a:solidFill>
                <a:srgbClr val="FF0000"/>
              </a:solidFill>
            </a:endParaRPr>
          </a:p>
          <a:p>
            <a:pPr marL="0" indent="0">
              <a:buNone/>
            </a:pPr>
            <a:r>
              <a:rPr lang="cs-CZ" sz="1800" b="1" dirty="0" smtClean="0">
                <a:solidFill>
                  <a:srgbClr val="FF0000"/>
                </a:solidFill>
              </a:rPr>
              <a:t>Celostátní </a:t>
            </a:r>
            <a:r>
              <a:rPr lang="cs-CZ" sz="1800" b="1" dirty="0">
                <a:solidFill>
                  <a:srgbClr val="FF0000"/>
                </a:solidFill>
              </a:rPr>
              <a:t>kmitočty</a:t>
            </a:r>
            <a:r>
              <a:rPr lang="cs-CZ" sz="1800" dirty="0"/>
              <a:t>, označené písmeny, popř. písmeny a číslicemi </a:t>
            </a:r>
            <a:r>
              <a:rPr lang="cs-CZ" sz="1800" b="1" dirty="0">
                <a:solidFill>
                  <a:srgbClr val="FF0000"/>
                </a:solidFill>
              </a:rPr>
              <a:t>„K“, „N“, „I“, ,, S“, „P1“, „P2“, „V1“, „V2“: </a:t>
            </a:r>
            <a:endParaRPr lang="cs-CZ" sz="1800" b="1" dirty="0" smtClean="0">
              <a:solidFill>
                <a:srgbClr val="FF0000"/>
              </a:solidFill>
            </a:endParaRPr>
          </a:p>
          <a:p>
            <a:pPr marL="0" indent="0">
              <a:buNone/>
            </a:pPr>
            <a:endParaRPr lang="cs-CZ" sz="1800" b="1" dirty="0">
              <a:solidFill>
                <a:srgbClr val="FF0000"/>
              </a:solidFill>
            </a:endParaRPr>
          </a:p>
          <a:p>
            <a:r>
              <a:rPr lang="pt-BR" sz="1800" dirty="0"/>
              <a:t>a) </a:t>
            </a:r>
            <a:r>
              <a:rPr lang="pt-BR" sz="1800" b="1" dirty="0"/>
              <a:t>se používají na celém území České republiky, </a:t>
            </a:r>
          </a:p>
          <a:p>
            <a:r>
              <a:rPr lang="cs-CZ" sz="1800" dirty="0"/>
              <a:t>b) </a:t>
            </a:r>
            <a:r>
              <a:rPr lang="cs-CZ" sz="1800" b="1" dirty="0"/>
              <a:t>smí být provozovány pouze pro stanovené účely, </a:t>
            </a:r>
          </a:p>
          <a:p>
            <a:r>
              <a:rPr lang="cs-CZ" sz="1800" dirty="0"/>
              <a:t>c) </a:t>
            </a:r>
            <a:r>
              <a:rPr lang="cs-CZ" sz="1800" b="1" dirty="0"/>
              <a:t>se dělí na </a:t>
            </a:r>
          </a:p>
          <a:p>
            <a:pPr marL="0" indent="0">
              <a:buNone/>
            </a:pPr>
            <a:r>
              <a:rPr lang="cs-CZ" sz="1800" dirty="0" smtClean="0"/>
              <a:t>		</a:t>
            </a:r>
            <a:r>
              <a:rPr lang="pt-BR" sz="1800" b="1" dirty="0" smtClean="0">
                <a:solidFill>
                  <a:srgbClr val="FF0000"/>
                </a:solidFill>
              </a:rPr>
              <a:t>1</a:t>
            </a:r>
            <a:r>
              <a:rPr lang="pt-BR" sz="1800" b="1" dirty="0">
                <a:solidFill>
                  <a:srgbClr val="FF0000"/>
                </a:solidFill>
              </a:rPr>
              <a:t>. zásahové „K“, „N“, „I“, ,, S“, </a:t>
            </a:r>
            <a:endParaRPr lang="cs-CZ" sz="1800" b="1" dirty="0" smtClean="0">
              <a:solidFill>
                <a:srgbClr val="FF0000"/>
              </a:solidFill>
            </a:endParaRPr>
          </a:p>
          <a:p>
            <a:pPr marL="0" indent="0">
              <a:buNone/>
            </a:pPr>
            <a:endParaRPr lang="pt-BR" sz="1800" b="1" dirty="0">
              <a:solidFill>
                <a:srgbClr val="FF0000"/>
              </a:solidFill>
            </a:endParaRPr>
          </a:p>
          <a:p>
            <a:pPr marL="0" indent="0">
              <a:buNone/>
            </a:pPr>
            <a:r>
              <a:rPr lang="cs-CZ" sz="1800" b="1" dirty="0" smtClean="0">
                <a:solidFill>
                  <a:srgbClr val="FF0000"/>
                </a:solidFill>
              </a:rPr>
              <a:t>		2</a:t>
            </a:r>
            <a:r>
              <a:rPr lang="cs-CZ" sz="1800" b="1" dirty="0">
                <a:solidFill>
                  <a:srgbClr val="FF0000"/>
                </a:solidFill>
              </a:rPr>
              <a:t>. propojovací „P1“, „P2“, </a:t>
            </a:r>
            <a:endParaRPr lang="cs-CZ" sz="1800" b="1" dirty="0" smtClean="0">
              <a:solidFill>
                <a:srgbClr val="FF0000"/>
              </a:solidFill>
            </a:endParaRPr>
          </a:p>
          <a:p>
            <a:pPr marL="0" indent="0">
              <a:buNone/>
            </a:pPr>
            <a:endParaRPr lang="cs-CZ" sz="1800" b="1" dirty="0">
              <a:solidFill>
                <a:srgbClr val="FF0000"/>
              </a:solidFill>
            </a:endParaRPr>
          </a:p>
          <a:p>
            <a:pPr marL="0" indent="0">
              <a:buNone/>
            </a:pPr>
            <a:r>
              <a:rPr lang="cs-CZ" sz="1800" b="1" dirty="0" smtClean="0">
                <a:solidFill>
                  <a:srgbClr val="FF0000"/>
                </a:solidFill>
              </a:rPr>
              <a:t>		3</a:t>
            </a:r>
            <a:r>
              <a:rPr lang="cs-CZ" sz="1800" b="1" dirty="0">
                <a:solidFill>
                  <a:srgbClr val="FF0000"/>
                </a:solidFill>
              </a:rPr>
              <a:t>. výcvikové „V1“, „V2“.</a:t>
            </a:r>
          </a:p>
        </p:txBody>
      </p:sp>
    </p:spTree>
    <p:extLst>
      <p:ext uri="{BB962C8B-B14F-4D97-AF65-F5344CB8AC3E}">
        <p14:creationId xmlns:p14="http://schemas.microsoft.com/office/powerpoint/2010/main" val="1850906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37160"/>
            <a:ext cx="576064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9167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600" b="1" dirty="0"/>
              <a:t>Územní kmitočty, označené písmeny a číslicemi „U1“ až „U7“: </a:t>
            </a:r>
            <a:endParaRPr lang="cs-CZ" sz="1600" b="1" dirty="0" smtClean="0"/>
          </a:p>
          <a:p>
            <a:pPr marL="0" indent="0" algn="ctr">
              <a:buNone/>
            </a:pPr>
            <a:endParaRPr lang="cs-CZ" sz="1600" b="1" dirty="0"/>
          </a:p>
          <a:p>
            <a:r>
              <a:rPr lang="cs-CZ" sz="1600" dirty="0"/>
              <a:t>a) </a:t>
            </a:r>
            <a:r>
              <a:rPr lang="cs-CZ" sz="1600" b="1" dirty="0">
                <a:solidFill>
                  <a:srgbClr val="FF0000"/>
                </a:solidFill>
              </a:rPr>
              <a:t>se používají pro komunikaci mezi základnovými a pohyblivými radiostanicemi, pro komunikaci mezi pohyblivými radiostanicemi navzájem</a:t>
            </a:r>
            <a:r>
              <a:rPr lang="cs-CZ" sz="1600" dirty="0">
                <a:solidFill>
                  <a:srgbClr val="FF0000"/>
                </a:solidFill>
              </a:rPr>
              <a:t>,</a:t>
            </a:r>
            <a:r>
              <a:rPr lang="cs-CZ" sz="1600" dirty="0"/>
              <a:t> případně na rádiových </a:t>
            </a:r>
            <a:r>
              <a:rPr lang="cs-CZ" sz="1600" dirty="0" err="1"/>
              <a:t>vykrývačích</a:t>
            </a:r>
            <a:r>
              <a:rPr lang="cs-CZ" sz="1600" dirty="0"/>
              <a:t> (rozdělení územních kmitočtů je uvedeno v Příloze č. 10), </a:t>
            </a:r>
          </a:p>
          <a:p>
            <a:r>
              <a:rPr lang="cs-CZ" sz="1600" dirty="0"/>
              <a:t>b) </a:t>
            </a:r>
            <a:r>
              <a:rPr lang="cs-CZ" sz="1600" b="1" dirty="0">
                <a:solidFill>
                  <a:srgbClr val="FF0000"/>
                </a:solidFill>
              </a:rPr>
              <a:t>se používají pouze v rádiových sítích místně příslušného území</a:t>
            </a:r>
            <a:r>
              <a:rPr lang="cs-CZ" sz="1600" dirty="0"/>
              <a:t>, </a:t>
            </a:r>
          </a:p>
          <a:p>
            <a:r>
              <a:rPr lang="cs-CZ" sz="1600" dirty="0"/>
              <a:t>c) k oddělení provozu v jednotlivých sítích je použit CTCSS. </a:t>
            </a:r>
            <a:endParaRPr lang="cs-CZ" sz="1600" dirty="0" smtClean="0"/>
          </a:p>
          <a:p>
            <a:endParaRPr lang="cs-CZ" sz="1600" dirty="0" smtClean="0"/>
          </a:p>
          <a:p>
            <a:pPr marL="0" indent="0" algn="r">
              <a:buNone/>
            </a:pPr>
            <a:r>
              <a:rPr lang="cs-CZ" sz="1600" b="1" dirty="0"/>
              <a:t>Příloha č. 10 - Rozdělení územních kmitočtů ARS </a:t>
            </a:r>
            <a:endParaRPr lang="cs-CZ" sz="1600" dirty="0"/>
          </a:p>
          <a:p>
            <a:r>
              <a:rPr lang="cs-CZ" sz="1600" b="1" dirty="0"/>
              <a:t>Označení Určená území (bývalé okresy) </a:t>
            </a:r>
            <a:endParaRPr lang="cs-CZ" sz="1600" dirty="0"/>
          </a:p>
          <a:p>
            <a:r>
              <a:rPr lang="cs-CZ" sz="1600" dirty="0"/>
              <a:t>U1 hl. m. Praha, Strakonice, Domažlice, Sokolov, Děčín, Jičín, Svitavy, Pelhřimov, Znojmo, Kroměříž, Opava </a:t>
            </a:r>
          </a:p>
          <a:p>
            <a:r>
              <a:rPr lang="cs-CZ" sz="1600" dirty="0"/>
              <a:t>U2 Benešov, Rakovník, České Budějovice, Plzeň-jih, Cheb, Litoměřice, Jablonec nad Nisou, Hradec Králové, Žďár nad Sázavou, Vyškov, Vsetín </a:t>
            </a:r>
          </a:p>
          <a:p>
            <a:r>
              <a:rPr lang="cs-CZ" sz="1600" dirty="0"/>
              <a:t>U3 Nymburk, Příbram, Český Krumlov, Tachov, Louny, Liberec, Chrudim, Jihlava, </a:t>
            </a:r>
          </a:p>
          <a:p>
            <a:r>
              <a:rPr lang="cs-CZ" sz="1600" dirty="0"/>
              <a:t>Břeclav, Prostějov, Nový Jičín </a:t>
            </a:r>
          </a:p>
          <a:p>
            <a:r>
              <a:rPr lang="cs-CZ" sz="1600" dirty="0"/>
              <a:t>U4 Kladno, Kolín, Prachatice, Plzeň-město, Teplice, Semily, Rychnov nad Kněžnou, Brno-město, Zlín, Olomouc, Karviná </a:t>
            </a:r>
          </a:p>
          <a:p>
            <a:r>
              <a:rPr lang="cs-CZ" sz="1600" dirty="0"/>
              <a:t>U5 Kutná Hora, Mělník, Jindřichův Hradec, Karlovy Vary, Rokycany, Ústí nad Labem, Trutnov, Ústí nad Orlicí, Blansko, Jeseník, Ostrava </a:t>
            </a:r>
          </a:p>
          <a:p>
            <a:r>
              <a:rPr lang="cs-CZ" sz="1600" dirty="0"/>
              <a:t>U6 Mladá Boleslav, Praha-západ, Písek, Plzeň-sever, Most, Náchod, Havlíčkův Brod, Brno-venkov, Uherské Hradiště, Šumperk, Frýdek-Místek </a:t>
            </a:r>
          </a:p>
          <a:p>
            <a:r>
              <a:rPr lang="cs-CZ" sz="1600" dirty="0"/>
              <a:t>U7 Beroun, Praha-východ, Tábor, Klatovy, Chomutov, Česká Lípa, Pardubice, Třebíč, Hodonín, Přerov, Bruntál</a:t>
            </a:r>
          </a:p>
        </p:txBody>
      </p:sp>
    </p:spTree>
    <p:extLst>
      <p:ext uri="{BB962C8B-B14F-4D97-AF65-F5344CB8AC3E}">
        <p14:creationId xmlns:p14="http://schemas.microsoft.com/office/powerpoint/2010/main" val="37860932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35" y="476672"/>
            <a:ext cx="9024729"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0935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836712"/>
          </a:xfrm>
        </p:spPr>
        <p:txBody>
          <a:bodyPr>
            <a:normAutofit/>
          </a:bodyPr>
          <a:lstStyle/>
          <a:p>
            <a:r>
              <a:rPr lang="cs-CZ" sz="2400" b="1" dirty="0"/>
              <a:t>Identifikace stanic – volací značka </a:t>
            </a:r>
            <a:endParaRPr lang="cs-CZ" sz="2400" dirty="0"/>
          </a:p>
        </p:txBody>
      </p:sp>
      <p:sp>
        <p:nvSpPr>
          <p:cNvPr id="3" name="Zástupný symbol pro obsah 2"/>
          <p:cNvSpPr>
            <a:spLocks noGrp="1"/>
          </p:cNvSpPr>
          <p:nvPr>
            <p:ph idx="1"/>
          </p:nvPr>
        </p:nvSpPr>
        <p:spPr>
          <a:xfrm>
            <a:off x="457200" y="692696"/>
            <a:ext cx="8229600" cy="6165304"/>
          </a:xfrm>
        </p:spPr>
        <p:txBody>
          <a:bodyPr>
            <a:normAutofit/>
          </a:bodyPr>
          <a:lstStyle/>
          <a:p>
            <a:pPr marL="0" indent="0" algn="ctr">
              <a:buNone/>
            </a:pPr>
            <a:r>
              <a:rPr lang="cs-CZ" sz="1800" b="1" dirty="0"/>
              <a:t>Používané volací značky </a:t>
            </a:r>
            <a:endParaRPr lang="cs-CZ" sz="1800" b="1" dirty="0" smtClean="0"/>
          </a:p>
          <a:p>
            <a:pPr marL="0" indent="0" algn="ctr">
              <a:buNone/>
            </a:pPr>
            <a:endParaRPr lang="cs-CZ" sz="1800" dirty="0"/>
          </a:p>
          <a:p>
            <a:pPr marL="0" indent="0">
              <a:buNone/>
            </a:pPr>
            <a:r>
              <a:rPr lang="cs-CZ" sz="1600" b="1" dirty="0" smtClean="0">
                <a:solidFill>
                  <a:srgbClr val="FF0000"/>
                </a:solidFill>
              </a:rPr>
              <a:t>HZS </a:t>
            </a:r>
            <a:r>
              <a:rPr lang="cs-CZ" sz="1600" b="1" dirty="0">
                <a:solidFill>
                  <a:srgbClr val="FF0000"/>
                </a:solidFill>
              </a:rPr>
              <a:t>ČR a ostatní jednotky PO používají při rádiové komunikaci v ARS a DRS: </a:t>
            </a:r>
          </a:p>
          <a:p>
            <a:r>
              <a:rPr lang="cs-CZ" sz="1600" dirty="0"/>
              <a:t>a) </a:t>
            </a:r>
            <a:r>
              <a:rPr lang="cs-CZ" sz="1600" b="1" dirty="0"/>
              <a:t>hlavní volací značky, </a:t>
            </a:r>
          </a:p>
          <a:p>
            <a:r>
              <a:rPr lang="cs-CZ" sz="1600" dirty="0"/>
              <a:t>b) </a:t>
            </a:r>
            <a:r>
              <a:rPr lang="cs-CZ" sz="1600" b="1" dirty="0"/>
              <a:t>volací značky přidělené ČTÚ, </a:t>
            </a:r>
          </a:p>
          <a:p>
            <a:r>
              <a:rPr lang="cs-CZ" sz="1600" dirty="0"/>
              <a:t>c) </a:t>
            </a:r>
            <a:r>
              <a:rPr lang="cs-CZ" sz="1600" b="1" dirty="0"/>
              <a:t>otevřené volací značky, </a:t>
            </a:r>
          </a:p>
          <a:p>
            <a:r>
              <a:rPr lang="cs-CZ" sz="1600" dirty="0"/>
              <a:t>d) </a:t>
            </a:r>
            <a:r>
              <a:rPr lang="cs-CZ" sz="1600" b="1" dirty="0"/>
              <a:t>oběžníkovou volací značku. </a:t>
            </a:r>
            <a:endParaRPr lang="cs-CZ" sz="1600" b="1" dirty="0" smtClean="0"/>
          </a:p>
          <a:p>
            <a:endParaRPr lang="cs-CZ" sz="1600" b="1" dirty="0"/>
          </a:p>
          <a:p>
            <a:pPr marL="0" indent="0">
              <a:buNone/>
            </a:pPr>
            <a:r>
              <a:rPr lang="cs-CZ" sz="1600" b="1" dirty="0" smtClean="0"/>
              <a:t>Složky </a:t>
            </a:r>
            <a:r>
              <a:rPr lang="cs-CZ" sz="1600" b="1" dirty="0"/>
              <a:t>IZS (kromě jednotek PO) a ostatní uživatelé DRS používají v rádiové komunikaci v ARS a DRS při součinnosti: </a:t>
            </a:r>
          </a:p>
          <a:p>
            <a:r>
              <a:rPr lang="cs-CZ" sz="1600" dirty="0"/>
              <a:t>a) v ARS </a:t>
            </a:r>
          </a:p>
          <a:p>
            <a:r>
              <a:rPr lang="cs-CZ" sz="1600" dirty="0"/>
              <a:t>• volací značky uvedené v Dokladu ARS uděleném této složce MV-GŘ HZS ČR, </a:t>
            </a:r>
          </a:p>
          <a:p>
            <a:r>
              <a:rPr lang="cs-CZ" sz="1600" dirty="0"/>
              <a:t>• volací značky uvedené v Oprávnění vydaném ČTÚ, </a:t>
            </a:r>
          </a:p>
          <a:p>
            <a:r>
              <a:rPr lang="cs-CZ" sz="1600" dirty="0"/>
              <a:t>• otevřené volací značky, </a:t>
            </a:r>
          </a:p>
          <a:p>
            <a:r>
              <a:rPr lang="cs-CZ" sz="1600" dirty="0"/>
              <a:t>b) v DRS </a:t>
            </a:r>
          </a:p>
          <a:p>
            <a:r>
              <a:rPr lang="cs-CZ" sz="1600" dirty="0"/>
              <a:t>• volací značky uvedené v Dokladu DRS uděleném této složce HZS kraje, </a:t>
            </a:r>
          </a:p>
          <a:p>
            <a:r>
              <a:rPr lang="cs-CZ" sz="1600" dirty="0"/>
              <a:t>• volací značky uvedené v adresovacím plánu provozního řešení, </a:t>
            </a:r>
          </a:p>
          <a:p>
            <a:r>
              <a:rPr lang="cs-CZ" sz="1600" dirty="0"/>
              <a:t>• otevřené volací značky. </a:t>
            </a:r>
          </a:p>
        </p:txBody>
      </p:sp>
    </p:spTree>
    <p:extLst>
      <p:ext uri="{BB962C8B-B14F-4D97-AF65-F5344CB8AC3E}">
        <p14:creationId xmlns:p14="http://schemas.microsoft.com/office/powerpoint/2010/main" val="10768801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fontScale="92500" lnSpcReduction="10000"/>
          </a:bodyPr>
          <a:lstStyle/>
          <a:p>
            <a:pPr marL="0" indent="0" algn="ctr">
              <a:buNone/>
            </a:pPr>
            <a:r>
              <a:rPr lang="cs-CZ" sz="1900" b="1" dirty="0"/>
              <a:t>Hlavní volací značka </a:t>
            </a:r>
            <a:r>
              <a:rPr lang="cs-CZ" sz="1600" dirty="0" smtClean="0"/>
              <a:t> </a:t>
            </a:r>
            <a:endParaRPr lang="cs-CZ" sz="1600" dirty="0"/>
          </a:p>
          <a:p>
            <a:pPr marL="0" indent="0">
              <a:buNone/>
            </a:pPr>
            <a:r>
              <a:rPr lang="cs-CZ" sz="1600" b="1" dirty="0"/>
              <a:t>Hlavní volací značka je složena ze dvou částí, prefixu </a:t>
            </a:r>
            <a:r>
              <a:rPr lang="cs-CZ" sz="1600" b="1" dirty="0" err="1"/>
              <a:t>Pxx</a:t>
            </a:r>
            <a:r>
              <a:rPr lang="cs-CZ" sz="1600" b="1" dirty="0"/>
              <a:t> nebo </a:t>
            </a:r>
            <a:r>
              <a:rPr lang="cs-CZ" sz="1600" b="1" dirty="0" err="1"/>
              <a:t>Hxx</a:t>
            </a:r>
            <a:r>
              <a:rPr lang="cs-CZ" sz="1600" b="1" dirty="0"/>
              <a:t> (pro ARS i DRS) a </a:t>
            </a:r>
            <a:r>
              <a:rPr lang="cs-CZ" sz="1600" b="1" dirty="0" err="1"/>
              <a:t>Lxx</a:t>
            </a:r>
            <a:r>
              <a:rPr lang="cs-CZ" sz="1600" b="1" dirty="0"/>
              <a:t> (pouze pro ARS) a indexu </a:t>
            </a:r>
            <a:r>
              <a:rPr lang="cs-CZ" sz="1600" b="1" dirty="0" err="1"/>
              <a:t>yyy</a:t>
            </a:r>
            <a:r>
              <a:rPr lang="cs-CZ" sz="1600" b="1" dirty="0"/>
              <a:t>: </a:t>
            </a:r>
          </a:p>
          <a:p>
            <a:pPr marL="0" indent="0">
              <a:buNone/>
            </a:pPr>
            <a:r>
              <a:rPr lang="cs-CZ" sz="1600" dirty="0"/>
              <a:t>a) prefix – </a:t>
            </a:r>
            <a:r>
              <a:rPr lang="cs-CZ" sz="1600" b="1" dirty="0" err="1">
                <a:solidFill>
                  <a:srgbClr val="FF0000"/>
                </a:solidFill>
              </a:rPr>
              <a:t>Pxx</a:t>
            </a:r>
            <a:r>
              <a:rPr lang="cs-CZ" sz="1600" b="1" dirty="0">
                <a:solidFill>
                  <a:srgbClr val="FF0000"/>
                </a:solidFill>
              </a:rPr>
              <a:t> </a:t>
            </a:r>
          </a:p>
          <a:p>
            <a:pPr marL="0" indent="0">
              <a:buNone/>
            </a:pPr>
            <a:r>
              <a:rPr lang="cs-CZ" sz="1600" dirty="0"/>
              <a:t>• </a:t>
            </a:r>
            <a:r>
              <a:rPr lang="cs-CZ" sz="1600" b="1" dirty="0">
                <a:solidFill>
                  <a:srgbClr val="FF0000"/>
                </a:solidFill>
              </a:rPr>
              <a:t>P </a:t>
            </a:r>
            <a:r>
              <a:rPr lang="cs-CZ" sz="1600" dirty="0"/>
              <a:t>– </a:t>
            </a:r>
            <a:r>
              <a:rPr lang="cs-CZ" sz="1600" b="1" dirty="0"/>
              <a:t>znak definovaný v </a:t>
            </a:r>
            <a:r>
              <a:rPr lang="cs-CZ" sz="1600" dirty="0"/>
              <a:t>Oprávnění (pro MV-GŘ HZS ČR) nebo </a:t>
            </a:r>
            <a:r>
              <a:rPr lang="cs-CZ" sz="1600" b="1" dirty="0"/>
              <a:t>Dokladu určující příslušnost k HZS ČR nebo HZS podniku, </a:t>
            </a:r>
          </a:p>
          <a:p>
            <a:pPr marL="0" indent="0">
              <a:buNone/>
            </a:pPr>
            <a:r>
              <a:rPr lang="cs-CZ" sz="1600" dirty="0"/>
              <a:t>• x – písmeno v intervalu A až Z, odpovídající zpravidla označení územního členění podle Přílohy č. 1; </a:t>
            </a:r>
          </a:p>
          <a:p>
            <a:pPr marL="0" indent="0">
              <a:buNone/>
            </a:pPr>
            <a:r>
              <a:rPr lang="cs-CZ" sz="1600" dirty="0"/>
              <a:t>b) prefix – </a:t>
            </a:r>
            <a:r>
              <a:rPr lang="cs-CZ" sz="1600" dirty="0" err="1">
                <a:solidFill>
                  <a:srgbClr val="FF0000"/>
                </a:solidFill>
              </a:rPr>
              <a:t>Hxx</a:t>
            </a:r>
            <a:r>
              <a:rPr lang="cs-CZ" sz="1600" dirty="0">
                <a:solidFill>
                  <a:srgbClr val="FF0000"/>
                </a:solidFill>
              </a:rPr>
              <a:t> </a:t>
            </a:r>
          </a:p>
          <a:p>
            <a:pPr marL="0" indent="0">
              <a:buNone/>
            </a:pPr>
            <a:r>
              <a:rPr lang="cs-CZ" sz="1600" dirty="0"/>
              <a:t>• </a:t>
            </a:r>
            <a:r>
              <a:rPr lang="cs-CZ" sz="1600" b="1" dirty="0">
                <a:solidFill>
                  <a:srgbClr val="FF0000"/>
                </a:solidFill>
              </a:rPr>
              <a:t>H</a:t>
            </a:r>
            <a:r>
              <a:rPr lang="cs-CZ" sz="1600" dirty="0"/>
              <a:t> – </a:t>
            </a:r>
            <a:r>
              <a:rPr lang="cs-CZ" sz="1600" b="1" dirty="0"/>
              <a:t>znak definovaný v Dokladu určující příslušnost k jednotce SDH, </a:t>
            </a:r>
          </a:p>
          <a:p>
            <a:pPr marL="0" indent="0">
              <a:buNone/>
            </a:pPr>
            <a:r>
              <a:rPr lang="cs-CZ" sz="1600" dirty="0"/>
              <a:t>• x – písmeno v intervalu A až Z, odpovídající zpravidla označení územního členění podle Přílohy č. 1, </a:t>
            </a:r>
          </a:p>
          <a:p>
            <a:pPr marL="0" indent="0">
              <a:buNone/>
            </a:pPr>
            <a:r>
              <a:rPr lang="cs-CZ" sz="1600" dirty="0"/>
              <a:t>c) prefix – </a:t>
            </a:r>
            <a:r>
              <a:rPr lang="cs-CZ" sz="1600" b="1" dirty="0" err="1">
                <a:solidFill>
                  <a:srgbClr val="FF0000"/>
                </a:solidFill>
              </a:rPr>
              <a:t>Lxx</a:t>
            </a:r>
            <a:r>
              <a:rPr lang="cs-CZ" sz="1600" dirty="0"/>
              <a:t> </a:t>
            </a:r>
          </a:p>
          <a:p>
            <a:pPr marL="0" indent="0">
              <a:buNone/>
            </a:pPr>
            <a:r>
              <a:rPr lang="cs-CZ" sz="1600" dirty="0"/>
              <a:t>• </a:t>
            </a:r>
            <a:r>
              <a:rPr lang="cs-CZ" sz="1600" b="1" dirty="0">
                <a:solidFill>
                  <a:srgbClr val="FF0000"/>
                </a:solidFill>
              </a:rPr>
              <a:t>L</a:t>
            </a:r>
            <a:r>
              <a:rPr lang="cs-CZ" sz="1600" dirty="0"/>
              <a:t> – </a:t>
            </a:r>
            <a:r>
              <a:rPr lang="cs-CZ" sz="1600" b="1" dirty="0"/>
              <a:t>znak definovaný v Dokladu určující příslušnost k jednotce SDH nebo další složce IZS; jeho použití je možné pouze v ARS, </a:t>
            </a:r>
          </a:p>
          <a:p>
            <a:pPr marL="0" indent="0">
              <a:buNone/>
            </a:pPr>
            <a:r>
              <a:rPr lang="cs-CZ" sz="1600" dirty="0"/>
              <a:t>• x – písmeno v intervalu A až Z, odpovídající zpravidla označení územního členění podle Přílohy č. 1</a:t>
            </a:r>
            <a:r>
              <a:rPr lang="cs-CZ" sz="1600" dirty="0" smtClean="0"/>
              <a:t>,</a:t>
            </a:r>
          </a:p>
          <a:p>
            <a:pPr marL="0" indent="0">
              <a:buNone/>
            </a:pPr>
            <a:r>
              <a:rPr lang="cs-CZ" sz="1600" dirty="0" smtClean="0"/>
              <a:t> </a:t>
            </a:r>
            <a:endParaRPr lang="cs-CZ" sz="1600" dirty="0"/>
          </a:p>
          <a:p>
            <a:pPr marL="0" indent="0">
              <a:buNone/>
            </a:pPr>
            <a:r>
              <a:rPr lang="cs-CZ" sz="1600" dirty="0"/>
              <a:t>d) index – </a:t>
            </a:r>
            <a:r>
              <a:rPr lang="cs-CZ" sz="1600" dirty="0" err="1"/>
              <a:t>yyy</a:t>
            </a:r>
            <a:r>
              <a:rPr lang="cs-CZ" sz="1600" dirty="0"/>
              <a:t> </a:t>
            </a:r>
          </a:p>
          <a:p>
            <a:pPr marL="0" indent="0">
              <a:buNone/>
            </a:pPr>
            <a:r>
              <a:rPr lang="cs-CZ" sz="1600" b="1" dirty="0"/>
              <a:t>• y – číslice v intervalu 0 až 9, je použit k odlišení základnových, mobilních a přenosných stanic případně dalších zařízení </a:t>
            </a:r>
            <a:endParaRPr lang="cs-CZ" sz="1600" dirty="0"/>
          </a:p>
          <a:p>
            <a:pPr marL="0" indent="0">
              <a:buNone/>
            </a:pPr>
            <a:r>
              <a:rPr lang="cs-CZ" sz="1600" dirty="0"/>
              <a:t>e) </a:t>
            </a:r>
            <a:r>
              <a:rPr lang="cs-CZ" sz="1600" b="1" dirty="0"/>
              <a:t>hlavní volací značka může být v rádiové komunikaci doplněna místem dislokace jednotky PO nebo názvem podniku (např. „HPE 711 Křemešník“, „PKL 732 Spolana“), </a:t>
            </a:r>
          </a:p>
          <a:p>
            <a:pPr marL="0" indent="0">
              <a:buNone/>
            </a:pPr>
            <a:r>
              <a:rPr lang="cs-CZ" sz="1600" dirty="0"/>
              <a:t>f) KOPIS HZS </a:t>
            </a:r>
            <a:r>
              <a:rPr lang="cs-CZ" sz="1600" dirty="0" smtClean="0"/>
              <a:t>kraje, </a:t>
            </a:r>
            <a:r>
              <a:rPr lang="cs-CZ" sz="1600" dirty="0"/>
              <a:t>hlavní volací značku s indexem 100, například „PBM 100“. </a:t>
            </a:r>
          </a:p>
          <a:p>
            <a:pPr marL="0" indent="0">
              <a:buNone/>
            </a:pPr>
            <a:r>
              <a:rPr lang="cs-CZ" sz="1600" dirty="0" smtClean="0"/>
              <a:t>Použití</a:t>
            </a:r>
            <a:r>
              <a:rPr lang="cs-CZ" sz="1600" dirty="0"/>
              <a:t>: </a:t>
            </a:r>
          </a:p>
          <a:p>
            <a:r>
              <a:rPr lang="cs-CZ" sz="1600" b="1" dirty="0">
                <a:solidFill>
                  <a:srgbClr val="FF0000"/>
                </a:solidFill>
              </a:rPr>
              <a:t>Hlavní volací značky se používají ve všech rádiových sítích, kromě: </a:t>
            </a:r>
          </a:p>
          <a:p>
            <a:r>
              <a:rPr lang="cs-CZ" sz="1600" b="1" dirty="0">
                <a:solidFill>
                  <a:srgbClr val="FF0000"/>
                </a:solidFill>
              </a:rPr>
              <a:t>a) rádiových sítí zřizovaných na místě zásahu, </a:t>
            </a:r>
          </a:p>
          <a:p>
            <a:r>
              <a:rPr lang="cs-CZ" sz="1600" b="1" dirty="0">
                <a:solidFill>
                  <a:srgbClr val="FF0000"/>
                </a:solidFill>
              </a:rPr>
              <a:t>e) rádiových sítí ostatních. </a:t>
            </a:r>
          </a:p>
          <a:p>
            <a:r>
              <a:rPr lang="cs-CZ" sz="1600" b="1" dirty="0">
                <a:solidFill>
                  <a:srgbClr val="FF0000"/>
                </a:solidFill>
              </a:rPr>
              <a:t>V uvedených rádiových sítích se používají otevřené volací značky. </a:t>
            </a:r>
            <a:r>
              <a:rPr lang="cs-CZ" sz="1600" b="1" dirty="0" smtClean="0">
                <a:solidFill>
                  <a:srgbClr val="FF0000"/>
                </a:solidFill>
              </a:rPr>
              <a:t> </a:t>
            </a:r>
            <a:endParaRPr lang="cs-CZ" sz="1600" b="1" dirty="0">
              <a:solidFill>
                <a:srgbClr val="FF0000"/>
              </a:solidFill>
            </a:endParaRPr>
          </a:p>
        </p:txBody>
      </p:sp>
    </p:spTree>
    <p:extLst>
      <p:ext uri="{BB962C8B-B14F-4D97-AF65-F5344CB8AC3E}">
        <p14:creationId xmlns:p14="http://schemas.microsoft.com/office/powerpoint/2010/main" val="1136559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Volací značka přidělená ČTÚ </a:t>
            </a:r>
            <a:endParaRPr lang="cs-CZ" sz="1800" dirty="0"/>
          </a:p>
          <a:p>
            <a:pPr marL="0" indent="0">
              <a:buNone/>
            </a:pPr>
            <a:r>
              <a:rPr lang="cs-CZ" sz="1600" dirty="0" smtClean="0"/>
              <a:t>ČTÚ </a:t>
            </a:r>
            <a:r>
              <a:rPr lang="cs-CZ" sz="1600" dirty="0"/>
              <a:t>přiděluje volací značky v uděleném Oprávnění. Volací značky přidělené ČTÚ jsou zpravidla složeny ze dvou částí - prefixu a indexu. </a:t>
            </a:r>
            <a:endParaRPr lang="cs-CZ" sz="1600" dirty="0" smtClean="0"/>
          </a:p>
          <a:p>
            <a:pPr marL="0" indent="0">
              <a:buNone/>
            </a:pPr>
            <a:endParaRPr lang="cs-CZ" sz="1600" dirty="0"/>
          </a:p>
          <a:p>
            <a:pPr marL="0" indent="0" algn="ctr">
              <a:buNone/>
            </a:pPr>
            <a:r>
              <a:rPr lang="cs-CZ" sz="1800" b="1" dirty="0" smtClean="0"/>
              <a:t>Otev</a:t>
            </a:r>
            <a:r>
              <a:rPr lang="cs-CZ" sz="1800" dirty="0" smtClean="0"/>
              <a:t>ř</a:t>
            </a:r>
            <a:r>
              <a:rPr lang="cs-CZ" sz="1800" b="1" dirty="0" smtClean="0"/>
              <a:t>ená </a:t>
            </a:r>
            <a:r>
              <a:rPr lang="cs-CZ" sz="1800" b="1" dirty="0"/>
              <a:t>volací značka </a:t>
            </a:r>
            <a:endParaRPr lang="cs-CZ" sz="1600" dirty="0"/>
          </a:p>
          <a:p>
            <a:r>
              <a:rPr lang="cs-CZ" sz="1600" b="1" dirty="0">
                <a:solidFill>
                  <a:srgbClr val="FF0000"/>
                </a:solidFill>
              </a:rPr>
              <a:t>Jako otevřené volací značky se používají názvy funkcí na místě zásahu, resp. složky IZS (např. "velitel zásahu", "velitel úseku 1", "strojník“, "letecká záchranná služba", "policie").</a:t>
            </a:r>
            <a:r>
              <a:rPr lang="cs-CZ" sz="1600" dirty="0"/>
              <a:t> </a:t>
            </a:r>
          </a:p>
          <a:p>
            <a:r>
              <a:rPr lang="cs-CZ" sz="1600" b="1" dirty="0"/>
              <a:t>Otevřená volací značka může být v rádiové komunikaci doplněná místem dislokace jednotky PO nebo složky IZS, případně uvedením místa zásahu </a:t>
            </a:r>
            <a:r>
              <a:rPr lang="cs-CZ" sz="1600" dirty="0"/>
              <a:t>(např. „obecní policie Popletený Újezd“, „velitel </a:t>
            </a:r>
            <a:r>
              <a:rPr lang="cs-CZ" sz="1600" dirty="0" err="1"/>
              <a:t>Šaškovice</a:t>
            </a:r>
            <a:r>
              <a:rPr lang="cs-CZ" sz="1600" dirty="0"/>
              <a:t>“, „záchranná služba u nehody v Horním Rožni“). </a:t>
            </a:r>
            <a:endParaRPr lang="cs-CZ" sz="1600" dirty="0" smtClean="0"/>
          </a:p>
          <a:p>
            <a:pPr marL="0" indent="0">
              <a:buNone/>
            </a:pPr>
            <a:endParaRPr lang="cs-CZ" sz="1600" dirty="0"/>
          </a:p>
          <a:p>
            <a:r>
              <a:rPr lang="cs-CZ" sz="1600" b="1" dirty="0"/>
              <a:t>Otevřené volací značky se používají: </a:t>
            </a:r>
          </a:p>
          <a:p>
            <a:r>
              <a:rPr lang="cs-CZ" sz="1600" dirty="0"/>
              <a:t>a) </a:t>
            </a:r>
            <a:r>
              <a:rPr lang="cs-CZ" sz="1600" b="1" dirty="0">
                <a:solidFill>
                  <a:srgbClr val="FF0000"/>
                </a:solidFill>
              </a:rPr>
              <a:t>v rádiových sítích na místě zásahu, </a:t>
            </a:r>
          </a:p>
          <a:p>
            <a:r>
              <a:rPr lang="cs-CZ" sz="1600" dirty="0"/>
              <a:t>b) v rádiových sítích ZÚ HZS ČR nahrazujících při zajišťovaných činnostech, výuce, školení a výcviku rádiové sítě dle písmene a), </a:t>
            </a:r>
          </a:p>
          <a:p>
            <a:r>
              <a:rPr lang="cs-CZ" sz="1600" dirty="0"/>
              <a:t>c) v rádiových sítích SOŠ PO a VOŠ PO nahrazujících při výuce, školení a výcviku rádiové sítě dle písmene a), </a:t>
            </a:r>
          </a:p>
          <a:p>
            <a:r>
              <a:rPr lang="cs-CZ" sz="1600" dirty="0"/>
              <a:t>d) v rádiových sítích zařízení GŘ nahrazujících při výuce, školení a výcviku rádiové sítě dle písmene a), </a:t>
            </a:r>
          </a:p>
          <a:p>
            <a:r>
              <a:rPr lang="cs-CZ" sz="1600" dirty="0"/>
              <a:t>e) v ostatních rádiových sítích, </a:t>
            </a:r>
          </a:p>
          <a:p>
            <a:r>
              <a:rPr lang="cs-CZ" sz="1600" dirty="0"/>
              <a:t>f) v rádiové komunikaci při součinnosti, </a:t>
            </a:r>
          </a:p>
          <a:p>
            <a:r>
              <a:rPr lang="cs-CZ" sz="1600" dirty="0"/>
              <a:t>g) při rádiové komunikaci odřadu, </a:t>
            </a:r>
          </a:p>
          <a:p>
            <a:r>
              <a:rPr lang="cs-CZ" sz="1600" dirty="0"/>
              <a:t>h) při tísňové komunikaci.</a:t>
            </a:r>
          </a:p>
        </p:txBody>
      </p:sp>
    </p:spTree>
    <p:extLst>
      <p:ext uri="{BB962C8B-B14F-4D97-AF65-F5344CB8AC3E}">
        <p14:creationId xmlns:p14="http://schemas.microsoft.com/office/powerpoint/2010/main" val="19542801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buNone/>
            </a:pPr>
            <a:endParaRPr lang="cs-CZ" sz="1600" dirty="0" smtClean="0"/>
          </a:p>
          <a:p>
            <a:pPr marL="0" indent="0">
              <a:buNone/>
            </a:pPr>
            <a:endParaRPr lang="cs-CZ" sz="1600" dirty="0"/>
          </a:p>
          <a:p>
            <a:pPr marL="0" indent="0" algn="ctr">
              <a:buNone/>
            </a:pPr>
            <a:r>
              <a:rPr lang="cs-CZ" sz="1800" b="1" dirty="0"/>
              <a:t>Oběžníková volací značka</a:t>
            </a:r>
            <a:r>
              <a:rPr lang="cs-CZ" sz="1600" b="1" dirty="0"/>
              <a:t> </a:t>
            </a:r>
            <a:endParaRPr lang="cs-CZ" sz="1600" dirty="0"/>
          </a:p>
          <a:p>
            <a:pPr marL="0" indent="0">
              <a:buNone/>
            </a:pPr>
            <a:endParaRPr lang="cs-CZ" sz="1600" dirty="0"/>
          </a:p>
          <a:p>
            <a:r>
              <a:rPr lang="cs-CZ" sz="1600" b="1" dirty="0">
                <a:solidFill>
                  <a:srgbClr val="FF0000"/>
                </a:solidFill>
              </a:rPr>
              <a:t>Oběžníková volací značka je tvořena slovy "všem, všem, všem". </a:t>
            </a:r>
          </a:p>
          <a:p>
            <a:pPr marL="0" indent="0">
              <a:buNone/>
            </a:pPr>
            <a:r>
              <a:rPr lang="cs-CZ" sz="1600" dirty="0" smtClean="0"/>
              <a:t> </a:t>
            </a:r>
            <a:endParaRPr lang="cs-CZ" sz="1600" dirty="0"/>
          </a:p>
          <a:p>
            <a:r>
              <a:rPr lang="cs-CZ" sz="1600" b="1" dirty="0"/>
              <a:t>Oběžníkovou volací značku má právo použít řídící stanice ve své rádiové síti pro předání zprávy, která je určena všem, většině, nebo předem určeným stanicím vlastní sítě. </a:t>
            </a:r>
            <a:r>
              <a:rPr lang="cs-CZ" sz="1600" dirty="0"/>
              <a:t>Stanice zahájí volání oběžníkovou volací značkou "všem, všem, všem" a připojí svoji vlastní volací značku. Pak následuje zpráva, ve které může požádat o potvrzení zprávy od těch stanic, které zprávu přijaly a určit pořadí, ve kterém budou volané stanice zprávu potvrzovat (např. "</a:t>
            </a:r>
            <a:r>
              <a:rPr lang="cs-CZ" sz="1600" b="1" i="1" dirty="0"/>
              <a:t>všem, všem, všem, zde velitel čety, v pořadí velitelů družstev, hlaste mi připravenost, příjem</a:t>
            </a:r>
            <a:r>
              <a:rPr lang="cs-CZ" sz="1600" dirty="0"/>
              <a:t>"). Volané stanice odpovídají ve stanoveném pořadí (např. "</a:t>
            </a:r>
            <a:r>
              <a:rPr lang="cs-CZ" sz="1600" b="1" i="1" dirty="0"/>
              <a:t>velitel čety, zde velitel družstva jedna, jsem připraven, příjem</a:t>
            </a:r>
            <a:r>
              <a:rPr lang="cs-CZ" sz="1600" dirty="0"/>
              <a:t>“, "</a:t>
            </a:r>
            <a:r>
              <a:rPr lang="cs-CZ" sz="1600" b="1" i="1" dirty="0"/>
              <a:t>velitel čety, zde velitel družstva dva, jsem připraven, příjem</a:t>
            </a:r>
            <a:r>
              <a:rPr lang="cs-CZ" sz="1600" dirty="0"/>
              <a:t>“). Volající stanice zakončí relaci odpovědí tvořenou vlastní volací značkou a slovem "příjem" (např. "</a:t>
            </a:r>
            <a:r>
              <a:rPr lang="cs-CZ" sz="1600" b="1" i="1" dirty="0"/>
              <a:t>velitelé všech družstev, zde velitel čety, zprávě jsem rozuměl, příjem</a:t>
            </a:r>
            <a:r>
              <a:rPr lang="cs-CZ" sz="1600" dirty="0"/>
              <a:t>“).</a:t>
            </a:r>
          </a:p>
        </p:txBody>
      </p:sp>
    </p:spTree>
    <p:extLst>
      <p:ext uri="{BB962C8B-B14F-4D97-AF65-F5344CB8AC3E}">
        <p14:creationId xmlns:p14="http://schemas.microsoft.com/office/powerpoint/2010/main" val="42385134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2400" b="1" dirty="0"/>
              <a:t>Povinnosti obsluhy stanice </a:t>
            </a:r>
            <a:endParaRPr lang="cs-CZ" sz="24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lgn="ctr">
              <a:buNone/>
            </a:pPr>
            <a:r>
              <a:rPr lang="cs-CZ" sz="1800" b="1" dirty="0"/>
              <a:t>Předání a převzetí stanice </a:t>
            </a:r>
            <a:endParaRPr lang="cs-CZ" sz="1800" dirty="0"/>
          </a:p>
          <a:p>
            <a:pPr marL="0" indent="0">
              <a:buNone/>
            </a:pPr>
            <a:r>
              <a:rPr lang="cs-CZ" sz="1600" dirty="0" smtClean="0"/>
              <a:t>Obsluha </a:t>
            </a:r>
            <a:r>
              <a:rPr lang="cs-CZ" sz="1600" dirty="0"/>
              <a:t>předávané stanice (kromě stanic KOPIS HZS kraje, OPIS GŘ a OS ZÚ) je povinna: </a:t>
            </a:r>
          </a:p>
          <a:p>
            <a:r>
              <a:rPr lang="cs-CZ" sz="1600" dirty="0"/>
              <a:t>a) </a:t>
            </a:r>
            <a:r>
              <a:rPr lang="cs-CZ" sz="1600" b="1" dirty="0"/>
              <a:t>převzít určenou stanici k obsluze a potvrdit její převzetí ve Staničním protokolu rádiových služeb vlastnoručním podpisem</a:t>
            </a:r>
            <a:r>
              <a:rPr lang="cs-CZ" sz="1600" dirty="0"/>
              <a:t>, s výjimkou případu, kdy naléhavost plnění úkolu vylučuje tuto možnost, </a:t>
            </a:r>
          </a:p>
          <a:p>
            <a:r>
              <a:rPr lang="cs-CZ" sz="1600" dirty="0"/>
              <a:t>b) </a:t>
            </a:r>
            <a:r>
              <a:rPr lang="cs-CZ" sz="1600" b="1" dirty="0"/>
              <a:t>provést zkoušku spojení </a:t>
            </a:r>
            <a:r>
              <a:rPr lang="cs-CZ" sz="1600" dirty="0"/>
              <a:t>převzaté stanice ve své rádiové síti dle čl. 7.2.1., </a:t>
            </a:r>
          </a:p>
          <a:p>
            <a:r>
              <a:rPr lang="cs-CZ" sz="1600" dirty="0"/>
              <a:t>c) </a:t>
            </a:r>
            <a:r>
              <a:rPr lang="cs-CZ" sz="1600" b="1" dirty="0"/>
              <a:t>při rádiovém provozu dodržovat pravidla rádiové komunikace </a:t>
            </a:r>
            <a:r>
              <a:rPr lang="cs-CZ" sz="1600" dirty="0"/>
              <a:t>dle čl. 8, </a:t>
            </a:r>
          </a:p>
          <a:p>
            <a:r>
              <a:rPr lang="cs-CZ" sz="1600" dirty="0"/>
              <a:t>d) </a:t>
            </a:r>
            <a:r>
              <a:rPr lang="cs-CZ" sz="1600" b="1" dirty="0"/>
              <a:t>chránit převzatou stanici před poškozením, ztrátou nebo odcizením</a:t>
            </a:r>
            <a:r>
              <a:rPr lang="cs-CZ" sz="1600" dirty="0"/>
              <a:t>, </a:t>
            </a:r>
          </a:p>
          <a:p>
            <a:r>
              <a:rPr lang="cs-CZ" sz="1600" dirty="0"/>
              <a:t>e) </a:t>
            </a:r>
            <a:r>
              <a:rPr lang="cs-CZ" sz="1600" b="1" dirty="0"/>
              <a:t>přenosnou stanici po skončení služby uložit na určené míst</a:t>
            </a:r>
            <a:r>
              <a:rPr lang="cs-CZ" sz="1600" dirty="0"/>
              <a:t>o, </a:t>
            </a:r>
          </a:p>
          <a:p>
            <a:r>
              <a:rPr lang="cs-CZ" sz="1600" dirty="0"/>
              <a:t>f) </a:t>
            </a:r>
            <a:r>
              <a:rPr lang="cs-CZ" sz="1600" b="1" dirty="0"/>
              <a:t>případné závady stanice hlásit neprodleně pověřené osobě. </a:t>
            </a:r>
            <a:endParaRPr lang="cs-CZ" sz="1600" b="1" dirty="0" smtClean="0"/>
          </a:p>
          <a:p>
            <a:endParaRPr lang="cs-CZ" sz="1600" b="1" dirty="0"/>
          </a:p>
          <a:p>
            <a:pPr marL="0" indent="0">
              <a:buNone/>
            </a:pPr>
            <a:r>
              <a:rPr lang="cs-CZ" sz="1600" b="1" dirty="0"/>
              <a:t>Za převzetí stanic, které nejsou daný den přebírány konkrétními obsluhami, a za jejich předání po </a:t>
            </a:r>
            <a:r>
              <a:rPr lang="cs-CZ" sz="1600" b="1" dirty="0" smtClean="0"/>
              <a:t>skončení </a:t>
            </a:r>
            <a:r>
              <a:rPr lang="cs-CZ" sz="1600" b="1" dirty="0"/>
              <a:t>služby, odpovídá velitel čety (družstva), nebo jím určená osoba. </a:t>
            </a:r>
            <a:endParaRPr lang="cs-CZ" sz="1600" b="1" dirty="0" smtClean="0"/>
          </a:p>
          <a:p>
            <a:pPr marL="0" indent="0">
              <a:buNone/>
            </a:pPr>
            <a:endParaRPr lang="cs-CZ" sz="1600" dirty="0"/>
          </a:p>
          <a:p>
            <a:pPr marL="0" indent="0" algn="ctr">
              <a:buNone/>
            </a:pPr>
            <a:r>
              <a:rPr lang="cs-CZ" sz="1600" dirty="0" smtClean="0"/>
              <a:t> </a:t>
            </a:r>
            <a:r>
              <a:rPr lang="cs-CZ" sz="1600" b="1" dirty="0"/>
              <a:t>Řídící stanice </a:t>
            </a:r>
            <a:endParaRPr lang="cs-CZ" sz="1600" b="1" dirty="0" smtClean="0"/>
          </a:p>
          <a:p>
            <a:pPr marL="0" indent="0" algn="ctr">
              <a:buNone/>
            </a:pPr>
            <a:endParaRPr lang="cs-CZ" sz="1600" dirty="0"/>
          </a:p>
          <a:p>
            <a:pPr marL="0" indent="0">
              <a:buNone/>
            </a:pPr>
            <a:r>
              <a:rPr lang="cs-CZ" sz="1600" dirty="0">
                <a:solidFill>
                  <a:srgbClr val="FF0000"/>
                </a:solidFill>
              </a:rPr>
              <a:t>Obsluha řídící stanice rádiové sítě má v případě nekázně v rádiové síti povinnost vstoupit do této sítě a upozornit na nutnost dodržování provozní kázně. V závažných případech zakáže neukázněné stanici provoz a informuje pověřenou osobu.</a:t>
            </a:r>
            <a:endParaRPr lang="cs-CZ" sz="1600" b="1" dirty="0">
              <a:solidFill>
                <a:srgbClr val="FF0000"/>
              </a:solidFill>
            </a:endParaRPr>
          </a:p>
        </p:txBody>
      </p:sp>
    </p:spTree>
    <p:extLst>
      <p:ext uri="{BB962C8B-B14F-4D97-AF65-F5344CB8AC3E}">
        <p14:creationId xmlns:p14="http://schemas.microsoft.com/office/powerpoint/2010/main" val="4223435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Operační řízení </a:t>
            </a:r>
          </a:p>
          <a:p>
            <a:pPr marL="0" indent="0" algn="ctr">
              <a:buNone/>
            </a:pPr>
            <a:r>
              <a:rPr lang="cs-CZ" sz="1600" dirty="0" smtClean="0"/>
              <a:t> </a:t>
            </a:r>
            <a:r>
              <a:rPr lang="cs-CZ" sz="1600" b="1" dirty="0"/>
              <a:t>Výjezd jednotky PO: </a:t>
            </a:r>
          </a:p>
          <a:p>
            <a:endParaRPr lang="cs-CZ" sz="1600" dirty="0"/>
          </a:p>
          <a:p>
            <a:r>
              <a:rPr lang="cs-CZ" sz="1600" dirty="0"/>
              <a:t>a) rádiová komunikace při výjezdu a jízdě jednotky PO na místo zásahu je </a:t>
            </a:r>
            <a:r>
              <a:rPr lang="cs-CZ" sz="1600" dirty="0" smtClean="0"/>
              <a:t>vedena mezi </a:t>
            </a:r>
            <a:r>
              <a:rPr lang="cs-CZ" sz="1600" dirty="0"/>
              <a:t>pohyblivou stanicí jednotky PO a základnovou stanicí KOPIS HZS kraje a mezi pohyblivými stanicemi jednotek PO navzájem </a:t>
            </a:r>
          </a:p>
          <a:p>
            <a:r>
              <a:rPr lang="cs-CZ" sz="1600" dirty="0"/>
              <a:t>• jednotky PO, které jsou vybaveny terminály, komunikují přednostně na systémových skupinových komunikacích HZS ČR místně příslušného území v DRS, </a:t>
            </a:r>
          </a:p>
          <a:p>
            <a:r>
              <a:rPr lang="cs-CZ" sz="1600" dirty="0"/>
              <a:t>• </a:t>
            </a:r>
            <a:r>
              <a:rPr lang="cs-CZ" sz="1600" b="1" dirty="0"/>
              <a:t>jednotky PO</a:t>
            </a:r>
            <a:r>
              <a:rPr lang="cs-CZ" sz="1600" dirty="0"/>
              <a:t>, které nejsou vybaveny terminály, nebo v případě nemožnosti komunikovat v DRS, </a:t>
            </a:r>
            <a:r>
              <a:rPr lang="cs-CZ" sz="1600" b="1" dirty="0"/>
              <a:t>komunikují na hlavním provozním kmitočtu místně příslušného území v ARS, </a:t>
            </a:r>
          </a:p>
          <a:p>
            <a:r>
              <a:rPr lang="cs-CZ" sz="1600" dirty="0"/>
              <a:t>• pokud je vozidlo vybaveno příslušnými stanicemi, sledují jednotky PO při jízdě provoz na systémových skupinových komunikacích HZS ČR místně příslušného území v DRS a hlavní provozní kmitočet místně příslušného území v ARS. V případě potřeby mohou sledovat (společně se skupinovou komunikací HZS ČR), provoz na skupinových komunikacích IZS v DRS, </a:t>
            </a:r>
            <a:endParaRPr lang="cs-CZ" sz="1600" dirty="0" smtClean="0"/>
          </a:p>
          <a:p>
            <a:endParaRPr lang="cs-CZ" sz="1600" dirty="0"/>
          </a:p>
          <a:p>
            <a:r>
              <a:rPr lang="cs-CZ" sz="1600" dirty="0"/>
              <a:t>b) </a:t>
            </a:r>
            <a:r>
              <a:rPr lang="cs-CZ" sz="1600" dirty="0">
                <a:solidFill>
                  <a:srgbClr val="FF0000"/>
                </a:solidFill>
              </a:rPr>
              <a:t>při jízdě jednotky PO na místo zásahu se v rádiové komunikaci používají hlavní volací značky nebo volací značky přidělené ČTÚ, </a:t>
            </a:r>
            <a:endParaRPr lang="cs-CZ" sz="1600" dirty="0" smtClean="0">
              <a:solidFill>
                <a:srgbClr val="FF0000"/>
              </a:solidFill>
            </a:endParaRPr>
          </a:p>
          <a:p>
            <a:pPr marL="0" indent="0">
              <a:buNone/>
            </a:pPr>
            <a:endParaRPr lang="cs-CZ" sz="1600" dirty="0">
              <a:solidFill>
                <a:srgbClr val="FF0000"/>
              </a:solidFill>
            </a:endParaRPr>
          </a:p>
          <a:p>
            <a:r>
              <a:rPr lang="cs-CZ" sz="1600" dirty="0"/>
              <a:t>c) </a:t>
            </a:r>
            <a:r>
              <a:rPr lang="cs-CZ" sz="1600" b="1" dirty="0">
                <a:solidFill>
                  <a:srgbClr val="FF0000"/>
                </a:solidFill>
              </a:rPr>
              <a:t>standardní zprávy při jízdě jednotky PO jsou prioritně předávány na KOPIS HZS kraje formou statusů. </a:t>
            </a:r>
          </a:p>
        </p:txBody>
      </p:sp>
    </p:spTree>
    <p:extLst>
      <p:ext uri="{BB962C8B-B14F-4D97-AF65-F5344CB8AC3E}">
        <p14:creationId xmlns:p14="http://schemas.microsoft.com/office/powerpoint/2010/main" val="140590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55000" lnSpcReduction="20000"/>
          </a:bodyPr>
          <a:lstStyle/>
          <a:p>
            <a:pPr marL="0" indent="0" algn="ctr">
              <a:buNone/>
            </a:pPr>
            <a:r>
              <a:rPr lang="cs-CZ" sz="2900" b="1" dirty="0"/>
              <a:t>Ochrana </a:t>
            </a:r>
            <a:endParaRPr lang="cs-CZ" sz="2900" dirty="0"/>
          </a:p>
          <a:p>
            <a:pPr marL="0" indent="0">
              <a:buNone/>
            </a:pPr>
            <a:r>
              <a:rPr lang="cs-CZ" sz="2900" b="1" dirty="0" smtClean="0">
                <a:solidFill>
                  <a:srgbClr val="FF0000"/>
                </a:solidFill>
              </a:rPr>
              <a:t>Z </a:t>
            </a:r>
            <a:r>
              <a:rPr lang="cs-CZ" sz="2900" b="1" dirty="0">
                <a:solidFill>
                  <a:srgbClr val="FF0000"/>
                </a:solidFill>
              </a:rPr>
              <a:t>hlediska taktiky jednotek při zásahu spočívá ochrana životů a zdraví hasičů před nebezpečím ztráty orientace v následujících zásadách: </a:t>
            </a:r>
          </a:p>
          <a:p>
            <a:pPr lvl="1"/>
            <a:r>
              <a:rPr lang="cs-CZ" sz="2900" dirty="0"/>
              <a:t>a) </a:t>
            </a:r>
            <a:r>
              <a:rPr lang="cs-CZ" sz="2900" b="1" dirty="0">
                <a:solidFill>
                  <a:srgbClr val="FF0000"/>
                </a:solidFill>
              </a:rPr>
              <a:t>odvětrání zakouřených prostor</a:t>
            </a:r>
            <a:r>
              <a:rPr lang="cs-CZ" sz="2900" dirty="0"/>
              <a:t>, přirozené nebo umělé, </a:t>
            </a:r>
          </a:p>
          <a:p>
            <a:pPr lvl="1"/>
            <a:r>
              <a:rPr lang="cs-CZ" sz="2900" dirty="0"/>
              <a:t>b) </a:t>
            </a:r>
            <a:r>
              <a:rPr lang="cs-CZ" sz="2900" b="1" dirty="0">
                <a:solidFill>
                  <a:srgbClr val="FF0000"/>
                </a:solidFill>
              </a:rPr>
              <a:t>osvětlení místa zásahu</a:t>
            </a:r>
            <a:r>
              <a:rPr lang="cs-CZ" sz="2900" dirty="0"/>
              <a:t>, zejména únikových a zásahových cest a nástupních ploch, </a:t>
            </a:r>
          </a:p>
          <a:p>
            <a:pPr lvl="1"/>
            <a:r>
              <a:rPr lang="cs-CZ" sz="2900" dirty="0"/>
              <a:t>c) </a:t>
            </a:r>
            <a:r>
              <a:rPr lang="cs-CZ" sz="2900" b="1" dirty="0">
                <a:solidFill>
                  <a:srgbClr val="FF0000"/>
                </a:solidFill>
              </a:rPr>
              <a:t>pro průzkum se určuje větší počet průzkumných skupin pro jednotlivé dílčí úseky objektu, </a:t>
            </a:r>
            <a:r>
              <a:rPr lang="cs-CZ" sz="2900" dirty="0"/>
              <a:t>prostoru nebo terénu, </a:t>
            </a:r>
            <a:endParaRPr lang="cs-CZ" sz="2900" dirty="0" smtClean="0"/>
          </a:p>
          <a:p>
            <a:pPr lvl="1"/>
            <a:r>
              <a:rPr lang="cs-CZ" sz="2900" dirty="0" smtClean="0"/>
              <a:t>d</a:t>
            </a:r>
            <a:r>
              <a:rPr lang="cs-CZ" sz="2900" dirty="0"/>
              <a:t>) </a:t>
            </a:r>
            <a:r>
              <a:rPr lang="cs-CZ" sz="2900" b="1" dirty="0">
                <a:solidFill>
                  <a:srgbClr val="FF0000"/>
                </a:solidFill>
              </a:rPr>
              <a:t>volba vhodných a jednotných orientačních bodů na místě zásahu</a:t>
            </a:r>
            <a:r>
              <a:rPr lang="cs-CZ" sz="2900" dirty="0"/>
              <a:t>, </a:t>
            </a:r>
          </a:p>
          <a:p>
            <a:pPr lvl="1"/>
            <a:r>
              <a:rPr lang="cs-CZ" sz="2900" dirty="0"/>
              <a:t>e) </a:t>
            </a:r>
            <a:r>
              <a:rPr lang="cs-CZ" sz="2900" b="1" dirty="0">
                <a:solidFill>
                  <a:srgbClr val="FF0000"/>
                </a:solidFill>
              </a:rPr>
              <a:t>znalost místních osob</a:t>
            </a:r>
            <a:r>
              <a:rPr lang="cs-CZ" sz="2900" dirty="0"/>
              <a:t>, využití dokumentace zdolávání požárů pro orientaci, </a:t>
            </a:r>
          </a:p>
          <a:p>
            <a:pPr lvl="1"/>
            <a:r>
              <a:rPr lang="cs-CZ" sz="2900" dirty="0"/>
              <a:t>f) </a:t>
            </a:r>
            <a:r>
              <a:rPr lang="cs-CZ" sz="2900" b="1" dirty="0">
                <a:solidFill>
                  <a:srgbClr val="FF0000"/>
                </a:solidFill>
              </a:rPr>
              <a:t>tam, kde nelze sníženou viditelnost odstranit </a:t>
            </a:r>
          </a:p>
          <a:p>
            <a:pPr lvl="3"/>
            <a:r>
              <a:rPr lang="cs-CZ" sz="2900" dirty="0"/>
              <a:t>i) </a:t>
            </a:r>
            <a:r>
              <a:rPr lang="cs-CZ" sz="2900" b="1" i="1" dirty="0"/>
              <a:t>se postupuje obezřetně</a:t>
            </a:r>
            <a:r>
              <a:rPr lang="cs-CZ" sz="2900" dirty="0"/>
              <a:t>, aby nedošlo ke zřícení nebo propadnutí při výstupu nebo sestupu do jednotlivých podlaží, hasič se přidržuje rukou, ověřuje každý další schod, při sestupu dolů postupuje pozpátku čelem k ploše sestupu; </a:t>
            </a:r>
            <a:endParaRPr lang="cs-CZ" sz="2900" dirty="0" smtClean="0"/>
          </a:p>
          <a:p>
            <a:pPr lvl="3"/>
            <a:r>
              <a:rPr lang="cs-CZ" sz="2900" dirty="0" err="1" smtClean="0"/>
              <a:t>ii</a:t>
            </a:r>
            <a:r>
              <a:rPr lang="cs-CZ" sz="2900" dirty="0"/>
              <a:t>) </a:t>
            </a:r>
            <a:r>
              <a:rPr lang="cs-CZ" sz="2900" b="1" i="1" dirty="0"/>
              <a:t>používá se vodících lan nebo hadicového vedení </a:t>
            </a:r>
            <a:r>
              <a:rPr lang="cs-CZ" sz="2900" dirty="0"/>
              <a:t>pro usnadnění návratu, </a:t>
            </a:r>
          </a:p>
          <a:p>
            <a:pPr lvl="3"/>
            <a:r>
              <a:rPr lang="cs-CZ" sz="2900" dirty="0" err="1"/>
              <a:t>iii</a:t>
            </a:r>
            <a:r>
              <a:rPr lang="cs-CZ" sz="2900" dirty="0"/>
              <a:t>) </a:t>
            </a:r>
            <a:r>
              <a:rPr lang="cs-CZ" sz="2900" b="1" i="1" dirty="0"/>
              <a:t>pro návrat zpět musí hasič počítat s dostatečnou zásobou vzduchu v izolačním dýchacím přístroji, </a:t>
            </a:r>
          </a:p>
          <a:p>
            <a:pPr lvl="3"/>
            <a:r>
              <a:rPr lang="cs-CZ" sz="2900" dirty="0" err="1"/>
              <a:t>iv</a:t>
            </a:r>
            <a:r>
              <a:rPr lang="cs-CZ" sz="2900" dirty="0"/>
              <a:t>) </a:t>
            </a:r>
            <a:r>
              <a:rPr lang="cs-CZ" sz="2900" b="1" i="1" dirty="0"/>
              <a:t>sleduje se doba nasazení hasičů v zakouřeném prostoru</a:t>
            </a:r>
            <a:r>
              <a:rPr lang="cs-CZ" sz="2900" dirty="0"/>
              <a:t>, </a:t>
            </a:r>
          </a:p>
          <a:p>
            <a:pPr lvl="1"/>
            <a:r>
              <a:rPr lang="cs-CZ" sz="2900" dirty="0"/>
              <a:t>g) </a:t>
            </a:r>
            <a:r>
              <a:rPr lang="cs-CZ" sz="2900" b="1" dirty="0">
                <a:solidFill>
                  <a:srgbClr val="FF0000"/>
                </a:solidFill>
              </a:rPr>
              <a:t>při malé ploše hoření a při požárech s malým pásmem zakouření se používají vodní a vysokotlaké proudy</a:t>
            </a:r>
            <a:r>
              <a:rPr lang="cs-CZ" sz="2900" dirty="0"/>
              <a:t> nebo jiné hasební prostředky ke zdolání požárů a následně se provádí odvětrání, </a:t>
            </a:r>
          </a:p>
          <a:p>
            <a:pPr lvl="1"/>
            <a:r>
              <a:rPr lang="cs-CZ" sz="2900" dirty="0"/>
              <a:t>h) </a:t>
            </a:r>
            <a:r>
              <a:rPr lang="cs-CZ" sz="2900" b="1" dirty="0">
                <a:solidFill>
                  <a:srgbClr val="FF0000"/>
                </a:solidFill>
              </a:rPr>
              <a:t>při velkém rozsahu požáru a rozsáhlém pásmu zakouření se používají vodní roztříštěné proudy a současně se větrá, </a:t>
            </a:r>
          </a:p>
          <a:p>
            <a:pPr lvl="1"/>
            <a:r>
              <a:rPr lang="cs-CZ" sz="2900" dirty="0"/>
              <a:t>i) </a:t>
            </a:r>
            <a:r>
              <a:rPr lang="cs-CZ" sz="2900" b="1" dirty="0">
                <a:solidFill>
                  <a:srgbClr val="FF0000"/>
                </a:solidFill>
              </a:rPr>
              <a:t>vhodné označení zásahových cest. </a:t>
            </a:r>
          </a:p>
          <a:p>
            <a:pPr marL="0" indent="0">
              <a:buNone/>
            </a:pPr>
            <a:r>
              <a:rPr lang="pl-PL" sz="2900" b="1" dirty="0" smtClean="0">
                <a:solidFill>
                  <a:srgbClr val="00B050"/>
                </a:solidFill>
              </a:rPr>
              <a:t>Ochranné </a:t>
            </a:r>
            <a:r>
              <a:rPr lang="pl-PL" sz="2900" b="1" dirty="0">
                <a:solidFill>
                  <a:srgbClr val="00B050"/>
                </a:solidFill>
              </a:rPr>
              <a:t>prostředky a další zařízení: </a:t>
            </a:r>
          </a:p>
          <a:p>
            <a:pPr lvl="1"/>
            <a:r>
              <a:rPr lang="cs-CZ" sz="2900" b="1" dirty="0">
                <a:solidFill>
                  <a:srgbClr val="00B050"/>
                </a:solidFill>
              </a:rPr>
              <a:t>a) ochranné prostředky hasiče, </a:t>
            </a:r>
          </a:p>
          <a:p>
            <a:pPr lvl="1"/>
            <a:r>
              <a:rPr lang="cs-CZ" sz="2900" b="1" dirty="0">
                <a:solidFill>
                  <a:srgbClr val="00B050"/>
                </a:solidFill>
              </a:rPr>
              <a:t>b) dostatečné množství dýchací techniky a náhradních tlakových lahví, </a:t>
            </a:r>
          </a:p>
          <a:p>
            <a:pPr lvl="1"/>
            <a:r>
              <a:rPr lang="cs-CZ" sz="2900" b="1" dirty="0">
                <a:solidFill>
                  <a:srgbClr val="00B050"/>
                </a:solidFill>
              </a:rPr>
              <a:t>c) vodící lana, </a:t>
            </a:r>
          </a:p>
          <a:p>
            <a:pPr lvl="1"/>
            <a:r>
              <a:rPr lang="cs-CZ" sz="2900" b="1" dirty="0">
                <a:solidFill>
                  <a:srgbClr val="00B050"/>
                </a:solidFill>
              </a:rPr>
              <a:t>d) přetlakové ventilátory, odsavače kouře, </a:t>
            </a:r>
          </a:p>
          <a:p>
            <a:pPr lvl="1"/>
            <a:r>
              <a:rPr lang="cs-CZ" sz="2900" b="1" dirty="0">
                <a:solidFill>
                  <a:srgbClr val="00B050"/>
                </a:solidFill>
              </a:rPr>
              <a:t>e) ruční světlomety, osvětlovací technika, signální osvětlení. </a:t>
            </a:r>
          </a:p>
          <a:p>
            <a:endParaRPr lang="cs-CZ" sz="1800" dirty="0"/>
          </a:p>
        </p:txBody>
      </p:sp>
    </p:spTree>
    <p:extLst>
      <p:ext uri="{BB962C8B-B14F-4D97-AF65-F5344CB8AC3E}">
        <p14:creationId xmlns:p14="http://schemas.microsoft.com/office/powerpoint/2010/main" val="28857232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Organizace rádiové komunikace na místě zásahu: </a:t>
            </a:r>
          </a:p>
          <a:p>
            <a:r>
              <a:rPr lang="cs-CZ" sz="1600" dirty="0"/>
              <a:t>a) zprávy z místa zásahu o skutečnostech definovaných zvláštním předpisem 2) jsou předávány na KOPIS HZS kraje </a:t>
            </a:r>
          </a:p>
          <a:p>
            <a:r>
              <a:rPr lang="cs-CZ" sz="1600" dirty="0"/>
              <a:t>• přednostně terminálem velitele zásahu, nebo jím určené osoby, na systémových skupinových komunikací HZS ČR místně příslušného území v DRS, </a:t>
            </a:r>
          </a:p>
          <a:p>
            <a:r>
              <a:rPr lang="cs-CZ" sz="1600" dirty="0"/>
              <a:t>• případně radiostanicí s využitím celostátního propojovacího kmitočtu „P1“, nebo „P2“ a propojením přes SCC do hlasových skupinových komunikací HZS ČR místně příslušného území v DRS, </a:t>
            </a:r>
          </a:p>
          <a:p>
            <a:r>
              <a:rPr lang="cs-CZ" sz="1600" dirty="0"/>
              <a:t>• </a:t>
            </a:r>
            <a:r>
              <a:rPr lang="cs-CZ" sz="1600" b="1" dirty="0"/>
              <a:t>v případě vybavení jednotky pouze radiostanicemi ARS, nebo při nemožnosti komunikovat v DRS, podává velitel zásahu, nebo jím určená osoba, zprávy na hlavním provozním kmitočtu místně příslušného území v ARS, </a:t>
            </a:r>
          </a:p>
          <a:p>
            <a:r>
              <a:rPr lang="cs-CZ" sz="1600" dirty="0"/>
              <a:t>• </a:t>
            </a:r>
            <a:r>
              <a:rPr lang="cs-CZ" sz="1600" b="1" dirty="0">
                <a:solidFill>
                  <a:srgbClr val="FF0000"/>
                </a:solidFill>
              </a:rPr>
              <a:t>zprávy o činnosti jednotky PO z místa zásahu jsou na KOPIS HZS kraje předávány prioritně formou statusů, </a:t>
            </a:r>
            <a:endParaRPr lang="cs-CZ" sz="1600" b="1" dirty="0" smtClean="0">
              <a:solidFill>
                <a:srgbClr val="FF0000"/>
              </a:solidFill>
            </a:endParaRPr>
          </a:p>
          <a:p>
            <a:pPr marL="0" indent="0" algn="ctr">
              <a:buNone/>
            </a:pPr>
            <a:r>
              <a:rPr lang="cs-CZ" sz="1600" b="1" dirty="0"/>
              <a:t>Síť velitele zásahu: </a:t>
            </a:r>
          </a:p>
          <a:p>
            <a:r>
              <a:rPr lang="cs-CZ" sz="1600" b="1" dirty="0" smtClean="0">
                <a:solidFill>
                  <a:srgbClr val="FF0000"/>
                </a:solidFill>
              </a:rPr>
              <a:t>velitel </a:t>
            </a:r>
            <a:r>
              <a:rPr lang="cs-CZ" sz="1600" b="1" dirty="0">
                <a:solidFill>
                  <a:srgbClr val="FF0000"/>
                </a:solidFill>
              </a:rPr>
              <a:t>zásahu na místě zásahu organizuje svoji rádiovou síť na celostátních zásahových kmitočtech „K“, „N“, „I“, „S“ v ARS</a:t>
            </a:r>
            <a:r>
              <a:rPr lang="cs-CZ" sz="1600" dirty="0"/>
              <a:t>, nebo zásahových DIR K 14, DIR N 15, DIR I 16, DIR S 17 v DRS; </a:t>
            </a:r>
            <a:r>
              <a:rPr lang="cs-CZ" sz="1600" b="1" dirty="0">
                <a:solidFill>
                  <a:srgbClr val="FF0000"/>
                </a:solidFill>
              </a:rPr>
              <a:t>provoz je přednostně veden na kmitočtu „K“,</a:t>
            </a:r>
            <a:r>
              <a:rPr lang="cs-CZ" sz="1600" dirty="0"/>
              <a:t> nebo na DIR K 14, </a:t>
            </a:r>
          </a:p>
          <a:p>
            <a:r>
              <a:rPr lang="cs-CZ" sz="1600" dirty="0" smtClean="0"/>
              <a:t>velitel </a:t>
            </a:r>
            <a:r>
              <a:rPr lang="cs-CZ" sz="1600" dirty="0"/>
              <a:t>zásahu je během zásahu povinen udržovat rádiovou komunikaci s jemu přímo podřízenými hasiči nebo veliteli; </a:t>
            </a:r>
            <a:r>
              <a:rPr lang="cs-CZ" sz="1600" b="1" dirty="0">
                <a:solidFill>
                  <a:srgbClr val="FF0000"/>
                </a:solidFill>
              </a:rPr>
              <a:t>při komunikaci se používají otevřené volací značky</a:t>
            </a:r>
            <a:r>
              <a:rPr lang="cs-CZ" sz="1600" dirty="0"/>
              <a:t>. Uvedené platí obdobně pro velitele sektorů a úseků, </a:t>
            </a:r>
            <a:endParaRPr lang="cs-CZ" sz="1600" dirty="0" smtClean="0"/>
          </a:p>
          <a:p>
            <a:pPr marL="0" indent="0">
              <a:buNone/>
            </a:pPr>
            <a:r>
              <a:rPr lang="cs-CZ" sz="1600" dirty="0" smtClean="0"/>
              <a:t> </a:t>
            </a:r>
            <a:r>
              <a:rPr lang="cs-CZ" sz="1600" dirty="0"/>
              <a:t> </a:t>
            </a:r>
            <a:r>
              <a:rPr lang="cs-CZ" sz="1600" dirty="0" smtClean="0"/>
              <a:t>     </a:t>
            </a:r>
            <a:r>
              <a:rPr lang="cs-CZ" sz="1600" b="1" dirty="0" smtClean="0">
                <a:solidFill>
                  <a:srgbClr val="FF0000"/>
                </a:solidFill>
              </a:rPr>
              <a:t>při </a:t>
            </a:r>
            <a:r>
              <a:rPr lang="cs-CZ" sz="1600" b="1" dirty="0">
                <a:solidFill>
                  <a:srgbClr val="FF0000"/>
                </a:solidFill>
              </a:rPr>
              <a:t>dojezdu jednotky PO na místo zásahu, kde je již zřízena rádiová síť velitele zásahu, se </a:t>
            </a:r>
            <a:endParaRPr lang="cs-CZ" sz="1600" b="1" dirty="0" smtClean="0">
              <a:solidFill>
                <a:srgbClr val="FF0000"/>
              </a:solidFill>
            </a:endParaRPr>
          </a:p>
          <a:p>
            <a:pPr marL="0" indent="0">
              <a:buNone/>
            </a:pPr>
            <a:r>
              <a:rPr lang="cs-CZ" sz="1600" b="1" dirty="0">
                <a:solidFill>
                  <a:srgbClr val="FF0000"/>
                </a:solidFill>
              </a:rPr>
              <a:t> </a:t>
            </a:r>
            <a:r>
              <a:rPr lang="cs-CZ" sz="1600" b="1" dirty="0" smtClean="0">
                <a:solidFill>
                  <a:srgbClr val="FF0000"/>
                </a:solidFill>
              </a:rPr>
              <a:t>      jednotka </a:t>
            </a:r>
            <a:r>
              <a:rPr lang="cs-CZ" sz="1600" b="1" dirty="0">
                <a:solidFill>
                  <a:srgbClr val="FF0000"/>
                </a:solidFill>
              </a:rPr>
              <a:t>PO hlásí veliteli zásahu na kmitočtu „K“, </a:t>
            </a:r>
            <a:r>
              <a:rPr lang="cs-CZ" sz="1600" dirty="0"/>
              <a:t>nebo DIR K 14, a to dle </a:t>
            </a:r>
            <a:r>
              <a:rPr lang="cs-CZ" sz="1600" dirty="0" smtClean="0"/>
              <a:t>místně </a:t>
            </a:r>
          </a:p>
          <a:p>
            <a:pPr marL="0" indent="0">
              <a:buNone/>
            </a:pPr>
            <a:r>
              <a:rPr lang="cs-CZ" sz="1600" dirty="0" smtClean="0"/>
              <a:t>       používaného  </a:t>
            </a:r>
            <a:r>
              <a:rPr lang="cs-CZ" sz="1600" dirty="0"/>
              <a:t>komunikačního prostředí, </a:t>
            </a:r>
            <a:endParaRPr lang="cs-CZ" sz="1600" b="1" dirty="0">
              <a:solidFill>
                <a:srgbClr val="FF0000"/>
              </a:solidFill>
            </a:endParaRPr>
          </a:p>
        </p:txBody>
      </p:sp>
    </p:spTree>
    <p:extLst>
      <p:ext uri="{BB962C8B-B14F-4D97-AF65-F5344CB8AC3E}">
        <p14:creationId xmlns:p14="http://schemas.microsoft.com/office/powerpoint/2010/main" val="14668206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2400" b="1" dirty="0"/>
              <a:t>Seznámení a odborná příprava obsluhy stanic </a:t>
            </a:r>
            <a:endParaRPr lang="cs-CZ" sz="24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buNone/>
            </a:pPr>
            <a:r>
              <a:rPr lang="cs-CZ" sz="1600" b="1" dirty="0"/>
              <a:t>Absolvování seznámení nebo odborné přípravy je základním předpokladem pro obsluhu stanic v ARS a v komunikačních prostředích organizace 5 a 6 v DRS</a:t>
            </a:r>
            <a:r>
              <a:rPr lang="cs-CZ" sz="1600" dirty="0"/>
              <a:t>. Seznámení umožňuje obsluhovat stanice pouze při výuce, školení a výcviku. </a:t>
            </a:r>
            <a:r>
              <a:rPr lang="cs-CZ" sz="1600" b="1" dirty="0"/>
              <a:t>V případě, že osoba neabsolvovala seznámení nebo odbornou přípravu, nesmí stanice v těchto sítích obsluhovat</a:t>
            </a:r>
            <a:r>
              <a:rPr lang="cs-CZ" sz="1600" dirty="0"/>
              <a:t>. </a:t>
            </a:r>
            <a:endParaRPr lang="cs-CZ" sz="1600" dirty="0" smtClean="0"/>
          </a:p>
          <a:p>
            <a:pPr marL="0" indent="0" algn="ctr">
              <a:buNone/>
            </a:pPr>
            <a:r>
              <a:rPr lang="cs-CZ" sz="1600" b="1" dirty="0"/>
              <a:t>Druhy odborné přípravy </a:t>
            </a:r>
            <a:endParaRPr lang="cs-CZ" sz="1600" dirty="0"/>
          </a:p>
          <a:p>
            <a:pPr marL="0" indent="0">
              <a:buNone/>
            </a:pPr>
            <a:r>
              <a:rPr lang="cs-CZ" sz="1600" dirty="0" smtClean="0"/>
              <a:t> </a:t>
            </a:r>
            <a:r>
              <a:rPr lang="cs-CZ" sz="1600" dirty="0"/>
              <a:t>Základní je pro: </a:t>
            </a:r>
          </a:p>
          <a:p>
            <a:r>
              <a:rPr lang="cs-CZ" sz="1600" dirty="0"/>
              <a:t>a) příslušníka HZS ČR a zaměstnance HZS podniku, </a:t>
            </a:r>
            <a:r>
              <a:rPr lang="cs-CZ" sz="1600" b="1" dirty="0"/>
              <a:t>člena jednotky SDH obce </a:t>
            </a:r>
            <a:r>
              <a:rPr lang="cs-CZ" sz="1600" dirty="0"/>
              <a:t>nebo člena jednotky SDH podniku </a:t>
            </a:r>
            <a:r>
              <a:rPr lang="cs-CZ" sz="1600" b="1" dirty="0"/>
              <a:t>součástí základní odborné přípravy </a:t>
            </a:r>
            <a:r>
              <a:rPr lang="cs-CZ" sz="1600" dirty="0"/>
              <a:t>dle právního předpisu 3), </a:t>
            </a:r>
          </a:p>
          <a:p>
            <a:r>
              <a:rPr lang="cs-CZ" sz="1600" dirty="0"/>
              <a:t>b) </a:t>
            </a:r>
            <a:r>
              <a:rPr lang="cs-CZ" sz="1600" b="1" dirty="0"/>
              <a:t>velitele jednotky SDH obce</a:t>
            </a:r>
            <a:r>
              <a:rPr lang="cs-CZ" sz="1600" dirty="0"/>
              <a:t>, velitele jednotky SDH podniku </a:t>
            </a:r>
            <a:r>
              <a:rPr lang="cs-CZ" sz="1600" b="1" dirty="0"/>
              <a:t>součástí odborné přípravy k získání odborné způsobilosti</a:t>
            </a:r>
            <a:r>
              <a:rPr lang="cs-CZ" sz="1600" dirty="0"/>
              <a:t> 4), </a:t>
            </a:r>
          </a:p>
          <a:p>
            <a:r>
              <a:rPr lang="cs-CZ" sz="1600" dirty="0"/>
              <a:t>c) velitele nebo vedoucího ostatní složky IZS příprava ve specializačním kurzu organizovaném HZS kraje nebo zařízením GŘ. </a:t>
            </a:r>
          </a:p>
          <a:p>
            <a:pPr marL="0" indent="0">
              <a:buNone/>
            </a:pPr>
            <a:endParaRPr lang="cs-CZ" sz="1600" dirty="0"/>
          </a:p>
          <a:p>
            <a:pPr marL="0" indent="0">
              <a:buNone/>
            </a:pPr>
            <a:r>
              <a:rPr lang="cs-CZ" sz="1600" dirty="0" smtClean="0"/>
              <a:t>Periodická</a:t>
            </a:r>
            <a:r>
              <a:rPr lang="cs-CZ" sz="1600" dirty="0"/>
              <a:t>, kterou je: </a:t>
            </a:r>
          </a:p>
          <a:p>
            <a:r>
              <a:rPr lang="cs-CZ" sz="1600" dirty="0"/>
              <a:t>a) pro příslušníka a zaměstnance HZS ČR nebo zaměstnance HZS podniku, </a:t>
            </a:r>
            <a:r>
              <a:rPr lang="cs-CZ" sz="1600" b="1" dirty="0"/>
              <a:t>člena jednotky SDH obce</a:t>
            </a:r>
            <a:r>
              <a:rPr lang="cs-CZ" sz="1600" dirty="0"/>
              <a:t> a člena jednotky SDH podniku </a:t>
            </a:r>
            <a:r>
              <a:rPr lang="cs-CZ" sz="1600" b="1" dirty="0"/>
              <a:t>pravidelná odborná příprava </a:t>
            </a:r>
            <a:r>
              <a:rPr lang="cs-CZ" sz="1600" dirty="0"/>
              <a:t>dle právního předpisu </a:t>
            </a:r>
          </a:p>
          <a:p>
            <a:r>
              <a:rPr lang="cs-CZ" sz="1600" dirty="0"/>
              <a:t>b) </a:t>
            </a:r>
            <a:r>
              <a:rPr lang="cs-CZ" sz="1600" b="1" dirty="0"/>
              <a:t>pro velitele jednotky SDH obce</a:t>
            </a:r>
            <a:r>
              <a:rPr lang="cs-CZ" sz="1600" dirty="0"/>
              <a:t>, velitele jednotky SDH podniku </a:t>
            </a:r>
            <a:r>
              <a:rPr lang="cs-CZ" sz="1600" b="1" dirty="0"/>
              <a:t>odborná příprava k prodloužení odborné způsobilosti</a:t>
            </a:r>
            <a:r>
              <a:rPr lang="cs-CZ" sz="1600" dirty="0"/>
              <a:t> dle právního předpisu, </a:t>
            </a:r>
          </a:p>
          <a:p>
            <a:r>
              <a:rPr lang="cs-CZ" sz="1600" dirty="0"/>
              <a:t>c) pro obsluhy stanic ostatních složek IZS, v rámci ostatní složky IZS. </a:t>
            </a:r>
          </a:p>
        </p:txBody>
      </p:sp>
    </p:spTree>
    <p:extLst>
      <p:ext uri="{BB962C8B-B14F-4D97-AF65-F5344CB8AC3E}">
        <p14:creationId xmlns:p14="http://schemas.microsoft.com/office/powerpoint/2010/main" val="7647480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8380" y="186690"/>
            <a:ext cx="4587240" cy="648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3245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0760" y="765810"/>
            <a:ext cx="4602480" cy="532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258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1674" y="188640"/>
            <a:ext cx="5424622" cy="634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0205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normAutofit/>
          </a:bodyPr>
          <a:lstStyle/>
          <a:p>
            <a:r>
              <a:rPr lang="cs-CZ" sz="2800" b="1" dirty="0"/>
              <a:t>Digitální rádiová síť </a:t>
            </a:r>
            <a:endParaRPr lang="cs-CZ" sz="2800" dirty="0"/>
          </a:p>
        </p:txBody>
      </p:sp>
      <p:sp>
        <p:nvSpPr>
          <p:cNvPr id="3" name="Zástupný symbol pro obsah 2"/>
          <p:cNvSpPr>
            <a:spLocks noGrp="1"/>
          </p:cNvSpPr>
          <p:nvPr>
            <p:ph idx="1"/>
          </p:nvPr>
        </p:nvSpPr>
        <p:spPr>
          <a:xfrm>
            <a:off x="457200" y="908720"/>
            <a:ext cx="8229600" cy="5949280"/>
          </a:xfrm>
        </p:spPr>
        <p:txBody>
          <a:bodyPr>
            <a:normAutofit fontScale="77500" lnSpcReduction="20000"/>
          </a:bodyPr>
          <a:lstStyle/>
          <a:p>
            <a:pPr marL="0" indent="0">
              <a:buNone/>
            </a:pPr>
            <a:r>
              <a:rPr lang="cs-CZ" sz="1600" b="1" dirty="0"/>
              <a:t>DRS je provozována na základě Oprávnění uděleného ČTÚ pro Ministerstvo vnitra. Je to plně digitální rádiová síť s integrovanými hlasovými a datovými službami v </a:t>
            </a:r>
            <a:r>
              <a:rPr lang="cs-CZ" sz="1600" b="1" dirty="0" smtClean="0"/>
              <a:t>evropsky harmonizovaném kmitočtovém </a:t>
            </a:r>
            <a:r>
              <a:rPr lang="cs-CZ" sz="1600" b="1" dirty="0"/>
              <a:t>pásmu, pracující ve standardu TETRAPOL. </a:t>
            </a:r>
            <a:endParaRPr lang="cs-CZ" sz="1600" b="1" dirty="0" smtClean="0"/>
          </a:p>
          <a:p>
            <a:r>
              <a:rPr lang="cs-CZ" sz="1600" dirty="0" smtClean="0"/>
              <a:t> </a:t>
            </a:r>
            <a:r>
              <a:rPr lang="cs-CZ" sz="1600" b="1" dirty="0"/>
              <a:t>Výklad pojmů pro DRS </a:t>
            </a:r>
            <a:endParaRPr lang="cs-CZ" sz="1600" dirty="0"/>
          </a:p>
          <a:p>
            <a:r>
              <a:rPr lang="cs-CZ" sz="1600" dirty="0"/>
              <a:t>Pro účely tohoto Řádu se rozumí: </a:t>
            </a:r>
          </a:p>
          <a:p>
            <a:r>
              <a:rPr lang="cs-CZ" sz="1600" dirty="0"/>
              <a:t>a) </a:t>
            </a:r>
            <a:r>
              <a:rPr lang="cs-CZ" sz="1600" b="1" dirty="0"/>
              <a:t>BROADCAST </a:t>
            </a:r>
            <a:r>
              <a:rPr lang="cs-CZ" sz="1600" dirty="0"/>
              <a:t>(Hlášení dispečera) - jednosměrná hlasová komunikace od oprávněného terminálu k definovaným terminálům. Na displejích terminálů příjemců se zobrazuje jako „HLÁŠENÍ“, </a:t>
            </a:r>
          </a:p>
          <a:p>
            <a:r>
              <a:rPr lang="cs-CZ" sz="1600" dirty="0"/>
              <a:t>b) </a:t>
            </a:r>
            <a:r>
              <a:rPr lang="cs-CZ" sz="1600" b="1" dirty="0"/>
              <a:t>DIR </a:t>
            </a:r>
            <a:r>
              <a:rPr lang="cs-CZ" sz="1600" dirty="0"/>
              <a:t>- komunikační prostředí určené pro provoz terminálů v přímém módu, </a:t>
            </a:r>
          </a:p>
          <a:p>
            <a:r>
              <a:rPr lang="cs-CZ" sz="1600" dirty="0"/>
              <a:t>c) </a:t>
            </a:r>
            <a:r>
              <a:rPr lang="cs-CZ" sz="1600" b="1" dirty="0" err="1"/>
              <a:t>GatePro</a:t>
            </a:r>
            <a:r>
              <a:rPr lang="cs-CZ" sz="1600" b="1" dirty="0"/>
              <a:t> </a:t>
            </a:r>
            <a:r>
              <a:rPr lang="cs-CZ" sz="1600" dirty="0"/>
              <a:t>- zařízení umožňující propojení dvou komunikačních prostředí v DRS, </a:t>
            </a:r>
          </a:p>
          <a:p>
            <a:r>
              <a:rPr lang="cs-CZ" sz="1600" dirty="0"/>
              <a:t>d) </a:t>
            </a:r>
            <a:r>
              <a:rPr lang="cs-CZ" sz="1600" b="1" dirty="0"/>
              <a:t>IDR (Independent Digital </a:t>
            </a:r>
            <a:r>
              <a:rPr lang="cs-CZ" sz="1600" b="1" dirty="0" err="1"/>
              <a:t>Repeater</a:t>
            </a:r>
            <a:r>
              <a:rPr lang="cs-CZ" sz="1600" b="1" dirty="0"/>
              <a:t>) - </a:t>
            </a:r>
            <a:r>
              <a:rPr lang="cs-CZ" sz="1600" dirty="0"/>
              <a:t>nezávislý digitální opakovač sloužící ke zvýšení rádiového dosahu mezi terminály, </a:t>
            </a:r>
          </a:p>
          <a:p>
            <a:r>
              <a:rPr lang="cs-CZ" sz="1600" dirty="0"/>
              <a:t>e) </a:t>
            </a:r>
            <a:r>
              <a:rPr lang="cs-CZ" sz="1600" b="1" dirty="0"/>
              <a:t>IDR kanál </a:t>
            </a:r>
            <a:r>
              <a:rPr lang="cs-CZ" sz="1600" dirty="0"/>
              <a:t>- komunikační prostředí vytvořené nezávislým digitálním opakovačem pro rádiovou komunikaci terminálů. Může nahrazovat systémovou skupinovou komunikaci nebo DIR na místě zásahu, </a:t>
            </a:r>
          </a:p>
          <a:p>
            <a:r>
              <a:rPr lang="cs-CZ" sz="1600" dirty="0"/>
              <a:t>f) </a:t>
            </a:r>
            <a:r>
              <a:rPr lang="cs-CZ" sz="1600" b="1" dirty="0"/>
              <a:t>flotila </a:t>
            </a:r>
            <a:r>
              <a:rPr lang="cs-CZ" sz="1600" dirty="0"/>
              <a:t>- skupina adresných rozsahů terminálů, obsahuje jednu nebo více organizací; flotila 5 obsahuje pouze organizaci 5, flotila 6 obsahuje pouze organizaci 6, </a:t>
            </a:r>
          </a:p>
          <a:p>
            <a:r>
              <a:rPr lang="cs-CZ" sz="1600" dirty="0"/>
              <a:t>g) </a:t>
            </a:r>
            <a:r>
              <a:rPr lang="cs-CZ" sz="1600" b="1" dirty="0"/>
              <a:t>individuální volání </a:t>
            </a:r>
            <a:r>
              <a:rPr lang="cs-CZ" sz="1600" dirty="0"/>
              <a:t>- privátní hlasová komunikace dvou terminálů (případně až 1+4 terminálů nebo terminálu s telefonním účastníkem) s využitím infrastruktury DRS, </a:t>
            </a:r>
          </a:p>
          <a:p>
            <a:r>
              <a:rPr lang="cs-CZ" sz="1600" dirty="0"/>
              <a:t>h) </a:t>
            </a:r>
            <a:r>
              <a:rPr lang="cs-CZ" sz="1600" b="1" dirty="0"/>
              <a:t>komunikační prostředí </a:t>
            </a:r>
            <a:r>
              <a:rPr lang="cs-CZ" sz="1600" dirty="0"/>
              <a:t>- rádiové prostředí pro komunikaci terminálů s příslušným oprávněním, </a:t>
            </a:r>
          </a:p>
          <a:p>
            <a:r>
              <a:rPr lang="cs-CZ" sz="1600" dirty="0"/>
              <a:t>i) </a:t>
            </a:r>
            <a:r>
              <a:rPr lang="cs-CZ" sz="1600" b="1" dirty="0"/>
              <a:t>OCH </a:t>
            </a:r>
            <a:r>
              <a:rPr lang="cs-CZ" sz="1600" dirty="0"/>
              <a:t>- otevřený kanál, komunikační prostředí pro provoz terminálů pod infrastrukturou sítě; má vlastní pokrytí, které je definováno pouze na jedné buňce DRS, </a:t>
            </a:r>
          </a:p>
          <a:p>
            <a:r>
              <a:rPr lang="cs-CZ" sz="1600" dirty="0"/>
              <a:t>j) </a:t>
            </a:r>
            <a:r>
              <a:rPr lang="cs-CZ" sz="1600" b="1" dirty="0"/>
              <a:t>MOCH </a:t>
            </a:r>
            <a:r>
              <a:rPr lang="cs-CZ" sz="1600" dirty="0"/>
              <a:t>- otevřený kanál, který má pokrytí definováno na více buňkách DRS, </a:t>
            </a:r>
          </a:p>
          <a:p>
            <a:r>
              <a:rPr lang="cs-CZ" sz="1600" dirty="0"/>
              <a:t>k) </a:t>
            </a:r>
            <a:r>
              <a:rPr lang="cs-CZ" sz="1600" b="1" dirty="0"/>
              <a:t>organizace 5 a 6 </a:t>
            </a:r>
            <a:r>
              <a:rPr lang="cs-CZ" sz="1600" dirty="0"/>
              <a:t>- číselné označení organizací, které jsou určené pro jednotky PO, </a:t>
            </a:r>
          </a:p>
          <a:p>
            <a:r>
              <a:rPr lang="cs-CZ" sz="1600" dirty="0"/>
              <a:t>l) </a:t>
            </a:r>
            <a:r>
              <a:rPr lang="cs-CZ" sz="1600" b="1" dirty="0"/>
              <a:t>provozní řešení </a:t>
            </a:r>
            <a:r>
              <a:rPr lang="cs-CZ" sz="1600" dirty="0"/>
              <a:t>- definované parametry nastavení infrastruktury a terminálů DRS, </a:t>
            </a:r>
          </a:p>
          <a:p>
            <a:r>
              <a:rPr lang="cs-CZ" sz="1600" dirty="0"/>
              <a:t>m) </a:t>
            </a:r>
            <a:r>
              <a:rPr lang="cs-CZ" sz="1600" b="1" dirty="0"/>
              <a:t>RFSI (</a:t>
            </a:r>
            <a:r>
              <a:rPr lang="cs-CZ" sz="1600" b="1" dirty="0" err="1"/>
              <a:t>Regional</a:t>
            </a:r>
            <a:r>
              <a:rPr lang="cs-CZ" sz="1600" b="1" dirty="0"/>
              <a:t> network, </a:t>
            </a:r>
            <a:r>
              <a:rPr lang="cs-CZ" sz="1600" b="1" dirty="0" err="1"/>
              <a:t>Fleet</a:t>
            </a:r>
            <a:r>
              <a:rPr lang="cs-CZ" sz="1600" b="1" dirty="0"/>
              <a:t>, </a:t>
            </a:r>
            <a:r>
              <a:rPr lang="cs-CZ" sz="1600" b="1" dirty="0" err="1"/>
              <a:t>Subfleet</a:t>
            </a:r>
            <a:r>
              <a:rPr lang="cs-CZ" sz="1600" b="1" dirty="0"/>
              <a:t>, </a:t>
            </a:r>
            <a:r>
              <a:rPr lang="cs-CZ" sz="1600" b="1" dirty="0" err="1"/>
              <a:t>Individual</a:t>
            </a:r>
            <a:r>
              <a:rPr lang="cs-CZ" sz="1600" b="1" dirty="0"/>
              <a:t>) </a:t>
            </a:r>
            <a:r>
              <a:rPr lang="cs-CZ" sz="1600" dirty="0"/>
              <a:t>- adresa terminálu ve formátu RRR F SS III, </a:t>
            </a:r>
          </a:p>
          <a:p>
            <a:r>
              <a:rPr lang="cs-CZ" sz="1600" dirty="0"/>
              <a:t>n) </a:t>
            </a:r>
            <a:r>
              <a:rPr lang="cs-CZ" sz="1600" b="1" dirty="0"/>
              <a:t>systémová skupinová komunikace </a:t>
            </a:r>
            <a:r>
              <a:rPr lang="cs-CZ" sz="1600" dirty="0"/>
              <a:t>- skupinová hlasová komunikace terminálů s využitím infrastruktury DRS, </a:t>
            </a:r>
          </a:p>
          <a:p>
            <a:r>
              <a:rPr lang="cs-CZ" sz="1600" dirty="0"/>
              <a:t>o) </a:t>
            </a:r>
            <a:r>
              <a:rPr lang="cs-CZ" sz="1600" b="1" dirty="0"/>
              <a:t>terminál </a:t>
            </a:r>
            <a:r>
              <a:rPr lang="cs-CZ" sz="1600" dirty="0"/>
              <a:t>- zařízení pro bezdrátový přenos signálů určené pro provoz v DRS, </a:t>
            </a:r>
          </a:p>
          <a:p>
            <a:r>
              <a:rPr lang="cs-CZ" sz="1600" dirty="0"/>
              <a:t>p) </a:t>
            </a:r>
            <a:r>
              <a:rPr lang="cs-CZ" sz="1600" b="1" dirty="0"/>
              <a:t>TKG </a:t>
            </a:r>
            <a:r>
              <a:rPr lang="cs-CZ" sz="1600" dirty="0"/>
              <a:t>- hovorová skupina, komunikační prostředí pro provoz terminálů pod infrastrukturou sítě; ve většině případů je definováno nejméně na všech buňkách DRS v dané regionální síti. Pokrytí sdílí s dalšími TKG, </a:t>
            </a:r>
          </a:p>
          <a:p>
            <a:r>
              <a:rPr lang="cs-CZ" sz="1600" dirty="0"/>
              <a:t>q) </a:t>
            </a:r>
            <a:r>
              <a:rPr lang="cs-CZ" sz="1600" b="1" dirty="0"/>
              <a:t>třída služeb </a:t>
            </a:r>
            <a:r>
              <a:rPr lang="cs-CZ" sz="1600" dirty="0"/>
              <a:t>- předem definovaná a nastavená oprávnění terminálu k využívání služeb DRS. Jsou uvedena v provozním řešení, </a:t>
            </a:r>
          </a:p>
          <a:p>
            <a:r>
              <a:rPr lang="cs-CZ" sz="1600" dirty="0"/>
              <a:t>r) </a:t>
            </a:r>
            <a:r>
              <a:rPr lang="cs-CZ" sz="1600" b="1" dirty="0"/>
              <a:t>VFADR (</a:t>
            </a:r>
            <a:r>
              <a:rPr lang="cs-CZ" sz="1600" b="1" dirty="0" err="1"/>
              <a:t>Voice</a:t>
            </a:r>
            <a:r>
              <a:rPr lang="cs-CZ" sz="1600" b="1" dirty="0"/>
              <a:t> </a:t>
            </a:r>
            <a:r>
              <a:rPr lang="cs-CZ" sz="1600" b="1" dirty="0" err="1"/>
              <a:t>Function</a:t>
            </a:r>
            <a:r>
              <a:rPr lang="cs-CZ" sz="1600" b="1" dirty="0"/>
              <a:t> </a:t>
            </a:r>
            <a:r>
              <a:rPr lang="cs-CZ" sz="1600" b="1" dirty="0" err="1"/>
              <a:t>ADRess</a:t>
            </a:r>
            <a:r>
              <a:rPr lang="cs-CZ" sz="1600" b="1" dirty="0"/>
              <a:t>) </a:t>
            </a:r>
            <a:r>
              <a:rPr lang="cs-CZ" sz="1600" dirty="0"/>
              <a:t>- zkrácená volba individuálního volání na předem definovaný terminál nebo skupinu terminálů, </a:t>
            </a:r>
          </a:p>
          <a:p>
            <a:r>
              <a:rPr lang="cs-CZ" sz="1600" dirty="0"/>
              <a:t>s) </a:t>
            </a:r>
            <a:r>
              <a:rPr lang="cs-CZ" sz="1600" b="1" dirty="0"/>
              <a:t>VPW (</a:t>
            </a:r>
            <a:r>
              <a:rPr lang="cs-CZ" sz="1600" b="1" dirty="0" err="1"/>
              <a:t>VePeaWay</a:t>
            </a:r>
            <a:r>
              <a:rPr lang="cs-CZ" sz="1600" b="1" dirty="0"/>
              <a:t>) </a:t>
            </a:r>
            <a:r>
              <a:rPr lang="cs-CZ" sz="1600" dirty="0"/>
              <a:t>- doplňkové zařízení do vozidlových instalací, které zajišťuje funkce vozidlového opakovače. </a:t>
            </a:r>
            <a:endParaRPr lang="cs-CZ" sz="1600" b="1" dirty="0"/>
          </a:p>
        </p:txBody>
      </p:sp>
    </p:spTree>
    <p:extLst>
      <p:ext uri="{BB962C8B-B14F-4D97-AF65-F5344CB8AC3E}">
        <p14:creationId xmlns:p14="http://schemas.microsoft.com/office/powerpoint/2010/main" val="38463742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endParaRPr lang="cs-CZ" sz="1600" b="1" dirty="0" smtClean="0"/>
          </a:p>
          <a:p>
            <a:pPr marL="0" indent="0" algn="ctr">
              <a:buNone/>
            </a:pPr>
            <a:endParaRPr lang="cs-CZ" sz="1600" b="1" dirty="0"/>
          </a:p>
          <a:p>
            <a:pPr marL="0" indent="0" algn="ctr">
              <a:buNone/>
            </a:pPr>
            <a:r>
              <a:rPr lang="cs-CZ" sz="1600" b="1" dirty="0" smtClean="0"/>
              <a:t>Oprávněnost </a:t>
            </a:r>
            <a:r>
              <a:rPr lang="cs-CZ" sz="1600" b="1" dirty="0"/>
              <a:t>provozu </a:t>
            </a:r>
            <a:endParaRPr lang="cs-CZ" sz="1600" dirty="0"/>
          </a:p>
          <a:p>
            <a:pPr marL="0" indent="0">
              <a:buNone/>
            </a:pPr>
            <a:r>
              <a:rPr lang="cs-CZ" sz="1600" b="1" dirty="0"/>
              <a:t>HZS ČR je oprávněn organizovat provoz DRS v komunikačních prostředích IZS a v komunikačních prostředích organizace 5 a 6</a:t>
            </a:r>
            <a:r>
              <a:rPr lang="cs-CZ" sz="1600" dirty="0"/>
              <a:t> - číselné označení organizací, které jsou určené pro jednotky PO, -     </a:t>
            </a:r>
            <a:r>
              <a:rPr lang="cs-CZ" sz="1600" b="1" dirty="0"/>
              <a:t>v rozsahu stanoveném provozním řešením.</a:t>
            </a:r>
          </a:p>
          <a:p>
            <a:pPr marL="0" indent="0">
              <a:buNone/>
            </a:pPr>
            <a:r>
              <a:rPr lang="cs-CZ" sz="1600" b="1" dirty="0"/>
              <a:t>Každá jednotka </a:t>
            </a:r>
            <a:r>
              <a:rPr lang="cs-CZ" sz="1600" dirty="0"/>
              <a:t>HZS podniku, SDH podniku, </a:t>
            </a:r>
            <a:r>
              <a:rPr lang="cs-CZ" sz="1600" b="1" dirty="0"/>
              <a:t>SDH obce </a:t>
            </a:r>
            <a:r>
              <a:rPr lang="cs-CZ" sz="1600" dirty="0"/>
              <a:t>nebo ostatní složka IZS využívající DRS v komunikačních prostředích určených pro organizaci 5 a 6 </a:t>
            </a:r>
            <a:r>
              <a:rPr lang="cs-CZ" sz="1600" b="1" dirty="0"/>
              <a:t>musí mít od územně příslušného HZS kraje udělen platný Doklad DRS, který je žadatelům </a:t>
            </a:r>
            <a:r>
              <a:rPr lang="cs-CZ" sz="1600" dirty="0"/>
              <a:t>(zřizovatelům jednotek PO nebo ostatním složkám IZS) </a:t>
            </a:r>
            <a:r>
              <a:rPr lang="cs-CZ" sz="1600" b="1" dirty="0"/>
              <a:t>udělován na dobu určitou. </a:t>
            </a:r>
          </a:p>
          <a:p>
            <a:pPr marL="0" indent="0" algn="ctr">
              <a:buNone/>
            </a:pPr>
            <a:r>
              <a:rPr lang="cs-CZ" sz="1600" b="1" dirty="0"/>
              <a:t>Organizace DRS </a:t>
            </a:r>
            <a:endParaRPr lang="cs-CZ" sz="1600" dirty="0"/>
          </a:p>
          <a:p>
            <a:r>
              <a:rPr lang="cs-CZ" sz="1600" b="1" dirty="0">
                <a:solidFill>
                  <a:srgbClr val="FF0000"/>
                </a:solidFill>
              </a:rPr>
              <a:t>Vlastníkem a provozovatelem DRS je na základě Oprávnění Ministerstvo vnitra</a:t>
            </a:r>
            <a:r>
              <a:rPr lang="cs-CZ" sz="1600" dirty="0"/>
              <a:t>. </a:t>
            </a:r>
            <a:r>
              <a:rPr lang="cs-CZ" sz="1600" b="1" dirty="0"/>
              <a:t>Podle interního předpisu Ministerstva vnitra organizuje tuto síť MV-GŘ HZS ČR u HZS ČR a ostatních uživatelů v organizaci 5 a 6 </a:t>
            </a:r>
          </a:p>
          <a:p>
            <a:pPr marL="0" indent="0" algn="ctr">
              <a:buNone/>
            </a:pPr>
            <a:r>
              <a:rPr lang="cs-CZ" sz="1600" b="1" dirty="0"/>
              <a:t>Odpovědnost za provoz </a:t>
            </a:r>
          </a:p>
          <a:p>
            <a:r>
              <a:rPr lang="pl-PL" sz="1600" dirty="0"/>
              <a:t>Jednotka PO (kromě HZS ČR) a ostatní složka IZS: </a:t>
            </a:r>
          </a:p>
          <a:p>
            <a:r>
              <a:rPr lang="cs-CZ" sz="1600" dirty="0"/>
              <a:t>a) žádá HZS kraje o možnost využívání komunikačních prostředí organizace 5 a 6 v DRS, </a:t>
            </a:r>
          </a:p>
          <a:p>
            <a:r>
              <a:rPr lang="cs-CZ" sz="1600" dirty="0"/>
              <a:t>b) zodpovídá za dodržování Řádu v rámci své působnosti, </a:t>
            </a:r>
          </a:p>
          <a:p>
            <a:r>
              <a:rPr lang="cs-CZ" sz="1600" dirty="0"/>
              <a:t>c) na základě uděleného Dokladu DRS provozuje dílčí rádiovou síť, </a:t>
            </a:r>
          </a:p>
          <a:p>
            <a:r>
              <a:rPr lang="cs-CZ" sz="1600" dirty="0"/>
              <a:t>d) informuje HZS kraje o závadách při využívání DRS, </a:t>
            </a:r>
          </a:p>
          <a:p>
            <a:r>
              <a:rPr lang="cs-CZ" sz="1600" dirty="0"/>
              <a:t>e) určuje pověřenou osobu za DRS v rámci své působnosti.</a:t>
            </a:r>
            <a:endParaRPr lang="cs-CZ" sz="1600" b="1" dirty="0"/>
          </a:p>
          <a:p>
            <a:pPr marL="0" indent="0">
              <a:buNone/>
            </a:pPr>
            <a:endParaRPr lang="cs-CZ" sz="1600" dirty="0"/>
          </a:p>
        </p:txBody>
      </p:sp>
    </p:spTree>
    <p:extLst>
      <p:ext uri="{BB962C8B-B14F-4D97-AF65-F5344CB8AC3E}">
        <p14:creationId xmlns:p14="http://schemas.microsoft.com/office/powerpoint/2010/main" val="41895289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endParaRPr lang="cs-CZ" sz="1600" b="1" dirty="0" smtClean="0"/>
          </a:p>
          <a:p>
            <a:pPr marL="0" indent="0" algn="ctr">
              <a:buNone/>
            </a:pPr>
            <a:r>
              <a:rPr lang="cs-CZ" sz="1600" b="1" dirty="0" smtClean="0"/>
              <a:t>Dělení </a:t>
            </a:r>
            <a:r>
              <a:rPr lang="cs-CZ" sz="1600" b="1" dirty="0"/>
              <a:t>komunikačního prostředí podle způsobu použití </a:t>
            </a:r>
            <a:endParaRPr lang="cs-CZ" sz="1600" b="1" dirty="0" smtClean="0"/>
          </a:p>
          <a:p>
            <a:pPr marL="0" indent="0" algn="ctr">
              <a:buNone/>
            </a:pPr>
            <a:endParaRPr lang="cs-CZ" sz="1600" dirty="0"/>
          </a:p>
          <a:p>
            <a:r>
              <a:rPr lang="cs-CZ" sz="1600" dirty="0"/>
              <a:t>4.5.1. Celostátní hlasové skupinové komunikace v přímém a převaděčovém módu: </a:t>
            </a:r>
          </a:p>
          <a:p>
            <a:endParaRPr lang="cs-CZ" sz="1600" dirty="0"/>
          </a:p>
          <a:p>
            <a:r>
              <a:rPr lang="cs-CZ" sz="1600" dirty="0"/>
              <a:t>a) pro jednotky PO </a:t>
            </a:r>
          </a:p>
          <a:p>
            <a:r>
              <a:rPr lang="pt-BR" sz="1600" dirty="0"/>
              <a:t>1. DIR K 14, DIR N 15, DIR I 16, DIR S 17 </a:t>
            </a:r>
          </a:p>
          <a:p>
            <a:r>
              <a:rPr lang="pt-BR" sz="1600" dirty="0"/>
              <a:t>2. IDR HZS 29, IDR HZS 31 R </a:t>
            </a:r>
          </a:p>
          <a:p>
            <a:r>
              <a:rPr lang="cs-CZ" sz="1600" dirty="0"/>
              <a:t>3. SOS DIR 403 </a:t>
            </a:r>
          </a:p>
          <a:p>
            <a:r>
              <a:rPr lang="cs-CZ" sz="1600" dirty="0"/>
              <a:t>4. DIR V1 409, DIR V2 410 </a:t>
            </a:r>
          </a:p>
          <a:p>
            <a:r>
              <a:rPr lang="cs-CZ" sz="1600" dirty="0"/>
              <a:t>5. VPW HZS 893 </a:t>
            </a:r>
          </a:p>
          <a:p>
            <a:endParaRPr lang="cs-CZ" sz="1600" dirty="0"/>
          </a:p>
          <a:p>
            <a:r>
              <a:rPr lang="cs-CZ" sz="1600" dirty="0"/>
              <a:t>b) v rámci IZS </a:t>
            </a:r>
          </a:p>
          <a:p>
            <a:r>
              <a:rPr lang="cs-CZ" sz="1600" dirty="0"/>
              <a:t>1. DIR IZS 25, DIR IZS 23 L </a:t>
            </a:r>
          </a:p>
          <a:p>
            <a:r>
              <a:rPr lang="cs-CZ" sz="1600" dirty="0"/>
              <a:t>2. IDR IZS 32 </a:t>
            </a:r>
          </a:p>
          <a:p>
            <a:r>
              <a:rPr lang="cs-CZ" sz="1600" dirty="0"/>
              <a:t>3. VPW IZS 985 </a:t>
            </a:r>
          </a:p>
          <a:p>
            <a:pPr marL="0" indent="0">
              <a:buNone/>
            </a:pPr>
            <a:endParaRPr lang="cs-CZ" sz="1600" dirty="0"/>
          </a:p>
        </p:txBody>
      </p:sp>
    </p:spTree>
    <p:extLst>
      <p:ext uri="{BB962C8B-B14F-4D97-AF65-F5344CB8AC3E}">
        <p14:creationId xmlns:p14="http://schemas.microsoft.com/office/powerpoint/2010/main" val="41512747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0575" y="116631"/>
            <a:ext cx="6421785" cy="668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3059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2800" b="1" dirty="0"/>
              <a:t>Komunikační prostředí </a:t>
            </a:r>
            <a:endParaRPr lang="cs-CZ" sz="28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lgn="ctr">
              <a:buNone/>
            </a:pPr>
            <a:endParaRPr lang="cs-CZ" sz="1600" b="1" dirty="0" smtClean="0"/>
          </a:p>
          <a:p>
            <a:pPr marL="0" indent="0" algn="ctr">
              <a:buNone/>
            </a:pPr>
            <a:r>
              <a:rPr lang="cs-CZ" sz="1800" b="1" dirty="0" smtClean="0"/>
              <a:t>Rádiové </a:t>
            </a:r>
            <a:r>
              <a:rPr lang="cs-CZ" sz="1800" b="1" dirty="0"/>
              <a:t>sítě HZS ČR </a:t>
            </a:r>
            <a:endParaRPr lang="cs-CZ" sz="1800" dirty="0"/>
          </a:p>
          <a:p>
            <a:pPr marL="0" indent="0">
              <a:buNone/>
            </a:pPr>
            <a:r>
              <a:rPr lang="cs-CZ" sz="1600" b="1" dirty="0"/>
              <a:t>Rádiové sítě HZS ČR jsou tvořeny stanicemi HZS ČR, případně i stanicemi jednotek PO ostatních zřizovatelů a dalších složek IZS při součinnosti, a to: </a:t>
            </a:r>
          </a:p>
          <a:p>
            <a:r>
              <a:rPr lang="cs-CZ" sz="1600" dirty="0"/>
              <a:t>• v komunikačních prostředích ARS, </a:t>
            </a:r>
          </a:p>
          <a:p>
            <a:r>
              <a:rPr lang="cs-CZ" sz="1600" dirty="0"/>
              <a:t>• v komunikačních prostředích určených pro organizaci 5 a 6 v DRS, </a:t>
            </a:r>
          </a:p>
          <a:p>
            <a:r>
              <a:rPr lang="cs-CZ" sz="1600" dirty="0"/>
              <a:t>• v komunikačních prostředích IZS v DRS. </a:t>
            </a:r>
          </a:p>
          <a:p>
            <a:r>
              <a:rPr lang="cs-CZ" sz="1600" dirty="0"/>
              <a:t>Tyto sítě jsou organizovány většinou jako stálé rádiové sítě s nepřetržitým provozem. </a:t>
            </a:r>
            <a:endParaRPr lang="cs-CZ" sz="1600" dirty="0" smtClean="0"/>
          </a:p>
          <a:p>
            <a:pPr marL="0" indent="0">
              <a:buNone/>
            </a:pPr>
            <a:endParaRPr lang="cs-CZ" sz="1600" dirty="0"/>
          </a:p>
          <a:p>
            <a:pPr marL="0" indent="0">
              <a:buNone/>
            </a:pPr>
            <a:r>
              <a:rPr lang="cs-CZ" sz="1600" dirty="0"/>
              <a:t>5.1.1. </a:t>
            </a:r>
            <a:r>
              <a:rPr lang="cs-CZ" sz="1600" b="1" dirty="0"/>
              <a:t>Rádiové sítě HZS ČR se používají zejména: </a:t>
            </a:r>
          </a:p>
          <a:p>
            <a:r>
              <a:rPr lang="cs-CZ" sz="1600" dirty="0"/>
              <a:t>a) ke vzájemné komunikaci mezi KOPIS HZS kraje, OPIS GŘ a OS ZÚ, </a:t>
            </a:r>
          </a:p>
          <a:p>
            <a:r>
              <a:rPr lang="pl-PL" sz="1600" dirty="0"/>
              <a:t>b) ke vzájemné komunikaci KOPIS HZS kraje, OPIS GŘ, OS ZÚ a jednotek PO, </a:t>
            </a:r>
          </a:p>
          <a:p>
            <a:r>
              <a:rPr lang="pl-PL" sz="1600" dirty="0"/>
              <a:t>c) ke vzájemné komunikaci mezi jednotkami PO, </a:t>
            </a:r>
          </a:p>
          <a:p>
            <a:r>
              <a:rPr lang="cs-CZ" sz="1600" dirty="0"/>
              <a:t>d) ke vzájemné komunikaci mezi jednotkami PO a dalšími složkami IZS při součinnosti, </a:t>
            </a:r>
          </a:p>
          <a:p>
            <a:r>
              <a:rPr lang="pl-PL" sz="1600" dirty="0"/>
              <a:t>e) ke komunikaci na místě zásahu, </a:t>
            </a:r>
          </a:p>
          <a:p>
            <a:r>
              <a:rPr lang="cs-CZ" sz="1600" dirty="0"/>
              <a:t>f) k přenosu dat, </a:t>
            </a:r>
          </a:p>
          <a:p>
            <a:r>
              <a:rPr lang="cs-CZ" sz="1600" dirty="0"/>
              <a:t>g) k vyhlašování poplachu jednotkám PO, </a:t>
            </a:r>
          </a:p>
          <a:p>
            <a:r>
              <a:rPr lang="cs-CZ" sz="1600" dirty="0"/>
              <a:t>h) k výuce, školení a výcviku. </a:t>
            </a:r>
          </a:p>
        </p:txBody>
      </p:sp>
    </p:spTree>
    <p:extLst>
      <p:ext uri="{BB962C8B-B14F-4D97-AF65-F5344CB8AC3E}">
        <p14:creationId xmlns:p14="http://schemas.microsoft.com/office/powerpoint/2010/main" val="7043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08720"/>
          </a:xfrm>
          <a:solidFill>
            <a:srgbClr val="FFCCFF"/>
          </a:solidFill>
        </p:spPr>
        <p:txBody>
          <a:bodyPr>
            <a:normAutofit fontScale="90000"/>
          </a:bodyPr>
          <a:lstStyle/>
          <a:p>
            <a:r>
              <a:rPr lang="cs-CZ" sz="2400" dirty="0"/>
              <a:t/>
            </a:r>
            <a:br>
              <a:rPr lang="cs-CZ" sz="2400" dirty="0"/>
            </a:br>
            <a:r>
              <a:rPr lang="cs-CZ" sz="2400" dirty="0"/>
              <a:t> </a:t>
            </a:r>
            <a:r>
              <a:rPr lang="cs-CZ" sz="2400" b="1" dirty="0"/>
              <a:t>Hašení vodou elektrických zařízení a vedení pod napětím do 400 V </a:t>
            </a:r>
            <a:r>
              <a:rPr lang="cs-CZ" sz="2400" dirty="0"/>
              <a:t>	</a:t>
            </a:r>
            <a:br>
              <a:rPr lang="cs-CZ" sz="2400" dirty="0"/>
            </a:br>
            <a:endParaRPr lang="cs-CZ" sz="2400" dirty="0"/>
          </a:p>
        </p:txBody>
      </p:sp>
      <p:sp>
        <p:nvSpPr>
          <p:cNvPr id="3" name="Zástupný symbol pro obsah 2"/>
          <p:cNvSpPr>
            <a:spLocks noGrp="1"/>
          </p:cNvSpPr>
          <p:nvPr>
            <p:ph idx="1"/>
          </p:nvPr>
        </p:nvSpPr>
        <p:spPr>
          <a:xfrm>
            <a:off x="0" y="764704"/>
            <a:ext cx="9144000" cy="6093296"/>
          </a:xfrm>
          <a:solidFill>
            <a:schemeClr val="bg1"/>
          </a:solidFill>
        </p:spPr>
        <p:txBody>
          <a:bodyPr>
            <a:normAutofit/>
          </a:bodyPr>
          <a:lstStyle/>
          <a:p>
            <a:pPr marL="0" indent="0" algn="ctr">
              <a:buNone/>
            </a:pPr>
            <a:r>
              <a:rPr lang="cs-CZ" sz="1800" dirty="0"/>
              <a:t> </a:t>
            </a:r>
            <a:r>
              <a:rPr lang="cs-CZ" sz="1800" b="1" dirty="0"/>
              <a:t>Charakteristika</a:t>
            </a:r>
            <a:endParaRPr lang="cs-CZ" sz="1800" dirty="0"/>
          </a:p>
          <a:p>
            <a:pPr marL="0" indent="0">
              <a:buNone/>
            </a:pPr>
            <a:r>
              <a:rPr lang="cs-CZ" sz="2000" b="1" dirty="0">
                <a:solidFill>
                  <a:srgbClr val="FF0000"/>
                </a:solidFill>
              </a:rPr>
              <a:t>Hašení elektrických zařízení a vedení pod napětím do 400 V vodou je postupem výjimečným, kdy s ohledem na situaci u zásahu nelze využít jiné obecně známé postupy </a:t>
            </a:r>
            <a:r>
              <a:rPr lang="cs-CZ" sz="2000" dirty="0">
                <a:solidFill>
                  <a:srgbClr val="FF0000"/>
                </a:solidFill>
              </a:rPr>
              <a:t>uvedené v metodickém listu </a:t>
            </a:r>
            <a:r>
              <a:rPr lang="cs-CZ" sz="2000" i="1" dirty="0">
                <a:solidFill>
                  <a:srgbClr val="FF0000"/>
                </a:solidFill>
              </a:rPr>
              <a:t>nebezpečí úrazu elektrickým proudem. </a:t>
            </a:r>
            <a:r>
              <a:rPr lang="cs-CZ" sz="2000" dirty="0">
                <a:solidFill>
                  <a:srgbClr val="FF0000"/>
                </a:solidFill>
              </a:rPr>
              <a:t>Hasit vodou elektrické zařízení a vedení pod napětím do 400 V lze pouze po nezbytně nutnou dobu a po vyčerpání možnosti bezpečného odpojení elektrického zařízení a v případě bezprostředního ohrožení životů osob, zvířat a velkých materiálních hodnot požárem. </a:t>
            </a:r>
          </a:p>
          <a:p>
            <a:pPr marL="0" indent="0">
              <a:buNone/>
            </a:pPr>
            <a:endParaRPr lang="cs-CZ" sz="2000" dirty="0"/>
          </a:p>
          <a:p>
            <a:pPr marL="0" indent="0">
              <a:buNone/>
            </a:pPr>
            <a:r>
              <a:rPr lang="cs-CZ" sz="2000" b="1" dirty="0"/>
              <a:t>Hašením vodou elektrických zařízení a vedení pod napětím do 400 V </a:t>
            </a:r>
            <a:r>
              <a:rPr lang="cs-CZ" sz="2000" dirty="0"/>
              <a:t>se rozumí dodávka vody za předepsaných podmínek v tomto metodickém listu, přičemž uvedené hašení lze použít jen tam, </a:t>
            </a:r>
          </a:p>
          <a:p>
            <a:r>
              <a:rPr lang="cs-CZ" sz="2000" dirty="0"/>
              <a:t>a) kde není možné odpojit elektrické zařízení a vedení od napětí do 400 V, </a:t>
            </a:r>
          </a:p>
          <a:p>
            <a:r>
              <a:rPr lang="cs-CZ" sz="2000" dirty="0"/>
              <a:t>b) pokud nelze použít jiné hasivo určené pro hašení pod napětím, </a:t>
            </a:r>
          </a:p>
          <a:p>
            <a:r>
              <a:rPr lang="cs-CZ" sz="2000" dirty="0"/>
              <a:t>c) kde není napětí elektrického proudu na elektrické zařízení nebo vedení vyšší než 400 V, </a:t>
            </a:r>
          </a:p>
          <a:p>
            <a:r>
              <a:rPr lang="cs-CZ" sz="2000" dirty="0"/>
              <a:t>d) kde jsou dodrženy také podmínky stanovené v odstavci 5. </a:t>
            </a:r>
          </a:p>
          <a:p>
            <a:endParaRPr lang="cs-CZ" sz="1800" dirty="0"/>
          </a:p>
        </p:txBody>
      </p:sp>
    </p:spTree>
    <p:extLst>
      <p:ext uri="{BB962C8B-B14F-4D97-AF65-F5344CB8AC3E}">
        <p14:creationId xmlns:p14="http://schemas.microsoft.com/office/powerpoint/2010/main" val="6840025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92696"/>
          </a:xfrm>
        </p:spPr>
        <p:txBody>
          <a:bodyPr>
            <a:normAutofit/>
          </a:bodyPr>
          <a:lstStyle/>
          <a:p>
            <a:r>
              <a:rPr lang="cs-CZ" sz="2000" b="1" dirty="0"/>
              <a:t>Dílčí rádiové sítě HZS ČR </a:t>
            </a:r>
            <a:endParaRPr lang="cs-CZ" sz="2000" dirty="0"/>
          </a:p>
        </p:txBody>
      </p:sp>
      <p:sp>
        <p:nvSpPr>
          <p:cNvPr id="3" name="Zástupný symbol pro obsah 2"/>
          <p:cNvSpPr>
            <a:spLocks noGrp="1"/>
          </p:cNvSpPr>
          <p:nvPr>
            <p:ph idx="1"/>
          </p:nvPr>
        </p:nvSpPr>
        <p:spPr>
          <a:xfrm>
            <a:off x="457200" y="692696"/>
            <a:ext cx="8229600" cy="6165304"/>
          </a:xfrm>
        </p:spPr>
        <p:txBody>
          <a:bodyPr>
            <a:normAutofit lnSpcReduction="10000"/>
          </a:bodyPr>
          <a:lstStyle/>
          <a:p>
            <a:pPr marL="0" indent="0" algn="ctr">
              <a:buNone/>
            </a:pPr>
            <a:r>
              <a:rPr lang="cs-CZ" sz="1600" dirty="0"/>
              <a:t>V rámci ARS a DRS jsou provozovány dílčí rádiové sítě: </a:t>
            </a:r>
          </a:p>
          <a:p>
            <a:r>
              <a:rPr lang="cs-CZ" sz="1600" dirty="0"/>
              <a:t>a) multiregionální rádiové sítě, </a:t>
            </a:r>
          </a:p>
          <a:p>
            <a:r>
              <a:rPr lang="cs-CZ" sz="1600" dirty="0"/>
              <a:t>b) regionální rádiové sítě, </a:t>
            </a:r>
          </a:p>
          <a:p>
            <a:r>
              <a:rPr lang="cs-CZ" sz="1600" dirty="0"/>
              <a:t>c) rádiové sítě místně příslušného území, </a:t>
            </a:r>
          </a:p>
          <a:p>
            <a:r>
              <a:rPr lang="cs-CZ" sz="1600" dirty="0"/>
              <a:t>d) rádiové sítě na místě zásahu, </a:t>
            </a:r>
          </a:p>
          <a:p>
            <a:r>
              <a:rPr lang="cs-CZ" sz="1600" dirty="0"/>
              <a:t>e) rádiové sítě ZÚ HZS ČR, </a:t>
            </a:r>
          </a:p>
          <a:p>
            <a:r>
              <a:rPr lang="cs-CZ" sz="1600" dirty="0"/>
              <a:t>f) rádiové sítě HÚOPH, </a:t>
            </a:r>
          </a:p>
          <a:p>
            <a:r>
              <a:rPr lang="it-IT" sz="1600" dirty="0"/>
              <a:t>g) rádiové sítě SOŠ PO a VOŠ PO, </a:t>
            </a:r>
          </a:p>
          <a:p>
            <a:r>
              <a:rPr lang="cs-CZ" sz="1600" dirty="0"/>
              <a:t>h) rádiové sítě zařízení GŘ, </a:t>
            </a:r>
          </a:p>
          <a:p>
            <a:r>
              <a:rPr lang="cs-CZ" sz="1600" dirty="0"/>
              <a:t>i) ostatní rádiové sítě. </a:t>
            </a:r>
            <a:endParaRPr lang="cs-CZ" sz="1600" dirty="0" smtClean="0"/>
          </a:p>
          <a:p>
            <a:endParaRPr lang="cs-CZ" sz="1600" dirty="0"/>
          </a:p>
          <a:p>
            <a:pPr marL="0" indent="0" algn="ctr">
              <a:buNone/>
            </a:pPr>
            <a:r>
              <a:rPr lang="cs-CZ" sz="1600" dirty="0"/>
              <a:t>	</a:t>
            </a:r>
            <a:r>
              <a:rPr lang="cs-CZ" sz="1600" dirty="0" smtClean="0"/>
              <a:t> </a:t>
            </a:r>
            <a:r>
              <a:rPr lang="cs-CZ" sz="1600" b="1" dirty="0"/>
              <a:t>Multiregionální rádiová síť </a:t>
            </a:r>
          </a:p>
          <a:p>
            <a:r>
              <a:rPr lang="cs-CZ" sz="1600" i="1" dirty="0"/>
              <a:t>Popis sítě: </a:t>
            </a:r>
            <a:endParaRPr lang="cs-CZ" sz="1600" dirty="0"/>
          </a:p>
          <a:p>
            <a:r>
              <a:rPr lang="fr-FR" sz="1600" dirty="0"/>
              <a:t>a) </a:t>
            </a:r>
            <a:r>
              <a:rPr lang="fr-FR" sz="1600" b="1" dirty="0"/>
              <a:t>je provozována pouze v DRS, </a:t>
            </a:r>
          </a:p>
          <a:p>
            <a:r>
              <a:rPr lang="cs-CZ" sz="1600" dirty="0"/>
              <a:t>b) je zřizována na základě provozního řešení, </a:t>
            </a:r>
          </a:p>
          <a:p>
            <a:r>
              <a:rPr lang="cs-CZ" sz="1600" dirty="0"/>
              <a:t>c) je tvořena všemi, případně pouze definovanými, terminály organizace 5 a 6 v začleněných regionálních sítích, </a:t>
            </a:r>
          </a:p>
          <a:p>
            <a:r>
              <a:rPr lang="cs-CZ" sz="1600" dirty="0"/>
              <a:t>d) je organizována jako rádiová síť s nepřetržitým provozem, nebo provozem časově omezeným, </a:t>
            </a:r>
          </a:p>
          <a:p>
            <a:r>
              <a:rPr lang="cs-CZ" sz="1600" dirty="0"/>
              <a:t>e) </a:t>
            </a:r>
            <a:r>
              <a:rPr lang="cs-CZ" sz="1600" b="1" dirty="0"/>
              <a:t>řídící terminál určuje MV-GŘ HZS ČR. </a:t>
            </a:r>
          </a:p>
          <a:p>
            <a:r>
              <a:rPr lang="cs-CZ" sz="1600" i="1" dirty="0"/>
              <a:t>Použití: </a:t>
            </a:r>
            <a:endParaRPr lang="cs-CZ" sz="1600" dirty="0"/>
          </a:p>
          <a:p>
            <a:r>
              <a:rPr lang="cs-CZ" sz="1600" b="1" dirty="0"/>
              <a:t>Používá se ke vzájemné komunikaci oprávněných terminálů v rámci začleněných regionálních sítí. </a:t>
            </a:r>
          </a:p>
        </p:txBody>
      </p:sp>
    </p:spTree>
    <p:extLst>
      <p:ext uri="{BB962C8B-B14F-4D97-AF65-F5344CB8AC3E}">
        <p14:creationId xmlns:p14="http://schemas.microsoft.com/office/powerpoint/2010/main" val="4877726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Regionální rádiová síť </a:t>
            </a:r>
          </a:p>
          <a:p>
            <a:r>
              <a:rPr lang="cs-CZ" sz="1600" i="1" dirty="0"/>
              <a:t>Popis sítě: </a:t>
            </a:r>
            <a:endParaRPr lang="cs-CZ" sz="1600" dirty="0"/>
          </a:p>
          <a:p>
            <a:pPr marL="0" indent="0">
              <a:buNone/>
            </a:pPr>
            <a:r>
              <a:rPr lang="cs-CZ" sz="1600" dirty="0" smtClean="0"/>
              <a:t> </a:t>
            </a:r>
            <a:r>
              <a:rPr lang="cs-CZ" sz="1600" b="1" dirty="0"/>
              <a:t>v ARS je zřizována příslušným HZS kraje</a:t>
            </a:r>
            <a:r>
              <a:rPr lang="cs-CZ" sz="1600" dirty="0"/>
              <a:t>, v DRS je zřizována na základě provozního řešení, </a:t>
            </a:r>
          </a:p>
          <a:p>
            <a:pPr marL="0" indent="0">
              <a:buNone/>
            </a:pPr>
            <a:r>
              <a:rPr lang="cs-CZ" sz="1600" dirty="0" smtClean="0"/>
              <a:t> </a:t>
            </a:r>
            <a:r>
              <a:rPr lang="cs-CZ" sz="1600" b="1" dirty="0"/>
              <a:t>je tvořena stanicemi místně příslušného HZS kraje a stanicemi jednotek PO ostatních zřizovatelů </a:t>
            </a:r>
            <a:r>
              <a:rPr lang="cs-CZ" sz="1600" dirty="0"/>
              <a:t>a složek IZS při součinnosti na území daného kraje, </a:t>
            </a:r>
          </a:p>
          <a:p>
            <a:pPr marL="0" indent="0">
              <a:buNone/>
            </a:pPr>
            <a:r>
              <a:rPr lang="cs-CZ" sz="1600" dirty="0" smtClean="0"/>
              <a:t> </a:t>
            </a:r>
            <a:r>
              <a:rPr lang="cs-CZ" sz="1600" b="1" dirty="0"/>
              <a:t>je organizována jako stálá rádiová síť s nepřetržitým provozem, </a:t>
            </a:r>
          </a:p>
          <a:p>
            <a:pPr marL="0" indent="0">
              <a:buNone/>
            </a:pPr>
            <a:r>
              <a:rPr lang="pl-PL" sz="1600" dirty="0" smtClean="0"/>
              <a:t> </a:t>
            </a:r>
            <a:r>
              <a:rPr lang="pl-PL" sz="1600" b="1" dirty="0">
                <a:solidFill>
                  <a:srgbClr val="FF0000"/>
                </a:solidFill>
              </a:rPr>
              <a:t>řídící stanicí je stanice KOPIS HZS kraje</a:t>
            </a:r>
            <a:r>
              <a:rPr lang="pl-PL" sz="1600" b="1" dirty="0" smtClean="0">
                <a:solidFill>
                  <a:srgbClr val="FF0000"/>
                </a:solidFill>
              </a:rPr>
              <a:t>.</a:t>
            </a:r>
          </a:p>
          <a:p>
            <a:pPr marL="0" indent="0">
              <a:buNone/>
            </a:pPr>
            <a:endParaRPr lang="pl-PL" sz="1600" b="1" dirty="0" smtClean="0">
              <a:solidFill>
                <a:srgbClr val="FF0000"/>
              </a:solidFill>
            </a:endParaRPr>
          </a:p>
          <a:p>
            <a:r>
              <a:rPr lang="cs-CZ" sz="1600" i="1" dirty="0"/>
              <a:t>Použití: </a:t>
            </a:r>
            <a:endParaRPr lang="cs-CZ" sz="1600" dirty="0"/>
          </a:p>
          <a:p>
            <a:pPr marL="0" indent="0">
              <a:buNone/>
            </a:pPr>
            <a:r>
              <a:rPr lang="cs-CZ" sz="1600" b="1" dirty="0"/>
              <a:t>K rádiové komunikaci stanic HZS kraje a stanic jednotek PO ostatních zřizovatelů a složek IZS na území daného kraje při součinnosti. </a:t>
            </a:r>
            <a:endParaRPr lang="cs-CZ" sz="1600" b="1" dirty="0" smtClean="0"/>
          </a:p>
          <a:p>
            <a:pPr marL="0" indent="0">
              <a:buNone/>
            </a:pPr>
            <a:endParaRPr lang="cs-CZ" sz="1600" b="1" dirty="0"/>
          </a:p>
          <a:p>
            <a:pPr marL="0" indent="0" algn="ctr">
              <a:buNone/>
            </a:pPr>
            <a:r>
              <a:rPr lang="cs-CZ" sz="1800" b="1" dirty="0" smtClean="0"/>
              <a:t>Rádiová </a:t>
            </a:r>
            <a:r>
              <a:rPr lang="cs-CZ" sz="1800" b="1" dirty="0"/>
              <a:t>síť místně příslušného území </a:t>
            </a:r>
          </a:p>
          <a:p>
            <a:r>
              <a:rPr lang="cs-CZ" sz="1600" i="1" dirty="0"/>
              <a:t>Popis sítě: </a:t>
            </a:r>
            <a:endParaRPr lang="cs-CZ" sz="1600" dirty="0"/>
          </a:p>
          <a:p>
            <a:pPr marL="0" indent="0">
              <a:buNone/>
            </a:pPr>
            <a:r>
              <a:rPr lang="cs-CZ" sz="1600" b="1" dirty="0" smtClean="0"/>
              <a:t>v </a:t>
            </a:r>
            <a:r>
              <a:rPr lang="cs-CZ" sz="1600" b="1" dirty="0"/>
              <a:t>ARS je zřizována příslušným HZS kraje</a:t>
            </a:r>
            <a:r>
              <a:rPr lang="cs-CZ" sz="1600" dirty="0"/>
              <a:t>, v DRS je zřizována na základě provozního řešení, </a:t>
            </a:r>
          </a:p>
          <a:p>
            <a:pPr marL="0" indent="0">
              <a:buNone/>
            </a:pPr>
            <a:r>
              <a:rPr lang="cs-CZ" sz="1600" b="1" dirty="0" smtClean="0"/>
              <a:t>je </a:t>
            </a:r>
            <a:r>
              <a:rPr lang="cs-CZ" sz="1600" b="1" dirty="0"/>
              <a:t>tvořena stanicemi místně příslušného HZS kraje a stanicemi jednotek PO ostatních zřizovatelů </a:t>
            </a:r>
            <a:r>
              <a:rPr lang="cs-CZ" sz="1600" dirty="0"/>
              <a:t>a složek IZS při součinnosti na příslušném území, </a:t>
            </a:r>
          </a:p>
          <a:p>
            <a:pPr marL="0" indent="0">
              <a:buNone/>
            </a:pPr>
            <a:r>
              <a:rPr lang="pl-PL" sz="1600" b="1" dirty="0" smtClean="0">
                <a:solidFill>
                  <a:srgbClr val="FF0000"/>
                </a:solidFill>
              </a:rPr>
              <a:t>řídící </a:t>
            </a:r>
            <a:r>
              <a:rPr lang="pl-PL" sz="1600" b="1" dirty="0">
                <a:solidFill>
                  <a:srgbClr val="FF0000"/>
                </a:solidFill>
              </a:rPr>
              <a:t>stanicí je stanice KOPIS HZS kraje. </a:t>
            </a:r>
            <a:endParaRPr lang="pl-PL" sz="1600" b="1" dirty="0" smtClean="0">
              <a:solidFill>
                <a:srgbClr val="FF0000"/>
              </a:solidFill>
            </a:endParaRPr>
          </a:p>
          <a:p>
            <a:pPr marL="0" indent="0">
              <a:buNone/>
            </a:pPr>
            <a:endParaRPr lang="pl-PL" sz="1600" b="1" dirty="0">
              <a:solidFill>
                <a:srgbClr val="FF0000"/>
              </a:solidFill>
            </a:endParaRPr>
          </a:p>
          <a:p>
            <a:r>
              <a:rPr lang="cs-CZ" sz="1600" i="1" dirty="0"/>
              <a:t>Použití: </a:t>
            </a:r>
            <a:endParaRPr lang="cs-CZ" sz="1600" dirty="0"/>
          </a:p>
          <a:p>
            <a:pPr marL="0" indent="0">
              <a:buNone/>
            </a:pPr>
            <a:r>
              <a:rPr lang="cs-CZ" sz="1600" b="1" dirty="0"/>
              <a:t>K rádiové komunikaci stanic HZS kraje a stanic jednotek PO ostatních zřizovatelů a složek IZS na místně příslušném území při součinnosti. </a:t>
            </a:r>
          </a:p>
        </p:txBody>
      </p:sp>
    </p:spTree>
    <p:extLst>
      <p:ext uri="{BB962C8B-B14F-4D97-AF65-F5344CB8AC3E}">
        <p14:creationId xmlns:p14="http://schemas.microsoft.com/office/powerpoint/2010/main" val="103285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a:t> </a:t>
            </a:r>
          </a:p>
        </p:txBody>
      </p:sp>
      <p:sp>
        <p:nvSpPr>
          <p:cNvPr id="3" name="Zástupný symbol pro obsah 2"/>
          <p:cNvSpPr>
            <a:spLocks noGrp="1"/>
          </p:cNvSpPr>
          <p:nvPr>
            <p:ph idx="1"/>
          </p:nvPr>
        </p:nvSpPr>
        <p:spPr>
          <a:xfrm>
            <a:off x="0" y="0"/>
            <a:ext cx="9144000" cy="6858000"/>
          </a:xfrm>
          <a:solidFill>
            <a:schemeClr val="bg1"/>
          </a:solidFill>
        </p:spPr>
        <p:txBody>
          <a:bodyPr>
            <a:normAutofit fontScale="92500" lnSpcReduction="20000"/>
          </a:bodyPr>
          <a:lstStyle/>
          <a:p>
            <a:pPr marL="0" indent="0" algn="ctr">
              <a:buNone/>
            </a:pPr>
            <a:r>
              <a:rPr lang="cs-CZ" sz="1900" b="1" dirty="0"/>
              <a:t>Úkoly a postup činnosti </a:t>
            </a:r>
            <a:endParaRPr lang="cs-CZ" sz="1900" dirty="0"/>
          </a:p>
          <a:p>
            <a:pPr marL="0" indent="0">
              <a:buNone/>
            </a:pPr>
            <a:r>
              <a:rPr lang="cs-CZ" sz="1800" b="1" dirty="0">
                <a:solidFill>
                  <a:srgbClr val="FF0000"/>
                </a:solidFill>
              </a:rPr>
              <a:t>O hašení vodou elektrických zařízení a vedení pod napětím do 400 V rozhoduje velitel zásahu. </a:t>
            </a:r>
          </a:p>
          <a:p>
            <a:pPr marL="0" indent="0">
              <a:buNone/>
            </a:pPr>
            <a:r>
              <a:rPr lang="cs-CZ" sz="1800" dirty="0"/>
              <a:t>Při hašení elektrických zařízení a vedení pod napětím do 400 V vodou je nutné: </a:t>
            </a:r>
          </a:p>
          <a:p>
            <a:r>
              <a:rPr lang="cs-CZ" sz="1800" dirty="0"/>
              <a:t>a) používat pouze kombinované nebo vysokotlaké proudnice, </a:t>
            </a:r>
          </a:p>
          <a:p>
            <a:r>
              <a:rPr lang="cs-CZ" sz="1800" dirty="0"/>
              <a:t>b) dodržet bezpečnou vzdálenost za předepsaného minimálního tlaku vody na proudnici, </a:t>
            </a:r>
          </a:p>
          <a:p>
            <a:r>
              <a:rPr lang="cs-CZ" sz="1800" dirty="0"/>
              <a:t>c) používat k hašení viditelně neznečištěnou vodu, </a:t>
            </a:r>
          </a:p>
          <a:p>
            <a:r>
              <a:rPr lang="cs-CZ" sz="1800" dirty="0"/>
              <a:t>d) dodržet podmínky pro provedení zásahu dle odstavce 11. </a:t>
            </a:r>
          </a:p>
          <a:p>
            <a:pPr marL="0" indent="0">
              <a:buNone/>
            </a:pPr>
            <a:r>
              <a:rPr lang="cs-CZ" sz="1800" b="1" dirty="0"/>
              <a:t>Bezpečná vzdálenost a minimální tlak </a:t>
            </a:r>
            <a:r>
              <a:rPr lang="cs-CZ" sz="1800" dirty="0"/>
              <a:t>na proudnici: </a:t>
            </a:r>
          </a:p>
          <a:p>
            <a:pPr marL="0" indent="0">
              <a:buNone/>
            </a:pPr>
            <a:endParaRPr lang="cs-CZ" sz="1800" dirty="0"/>
          </a:p>
          <a:p>
            <a:pPr marL="0" indent="0">
              <a:buNone/>
            </a:pPr>
            <a:endParaRPr lang="cs-CZ" sz="1800" dirty="0"/>
          </a:p>
          <a:p>
            <a:pPr marL="0" indent="0">
              <a:buNone/>
            </a:pPr>
            <a:endParaRPr lang="cs-CZ" sz="1800" dirty="0"/>
          </a:p>
          <a:p>
            <a:endParaRPr lang="cs-CZ" sz="1800" dirty="0"/>
          </a:p>
          <a:p>
            <a:pPr marL="0" indent="0">
              <a:buNone/>
            </a:pPr>
            <a:endParaRPr lang="cs-CZ" sz="1800" dirty="0"/>
          </a:p>
          <a:p>
            <a:pPr marL="0" indent="0">
              <a:buNone/>
            </a:pPr>
            <a:endParaRPr lang="cs-CZ" sz="1800" b="1" dirty="0"/>
          </a:p>
          <a:p>
            <a:pPr marL="0" indent="0">
              <a:buNone/>
            </a:pPr>
            <a:r>
              <a:rPr lang="cs-CZ" sz="1800" b="1" dirty="0"/>
              <a:t>Bezpečnou vzdáleností </a:t>
            </a:r>
            <a:r>
              <a:rPr lang="cs-CZ" sz="1800" dirty="0"/>
              <a:t>pro hašení elektrických zařízení a vedení pod napětím do 400 V se rozumí </a:t>
            </a:r>
            <a:r>
              <a:rPr lang="cs-CZ" sz="1800" b="1" dirty="0"/>
              <a:t>nejmenší </a:t>
            </a:r>
            <a:r>
              <a:rPr lang="cs-CZ" sz="1800" dirty="0"/>
              <a:t>vzdálenost mezi koncem proudnice a hašeným zařízením </a:t>
            </a:r>
          </a:p>
          <a:p>
            <a:pPr marL="0" indent="0">
              <a:buNone/>
            </a:pPr>
            <a:r>
              <a:rPr lang="cs-CZ" sz="1800" b="1" dirty="0"/>
              <a:t>Při hašení </a:t>
            </a:r>
            <a:r>
              <a:rPr lang="cs-CZ" sz="1800" dirty="0"/>
              <a:t>je nutno proud vody nasměrovat na hořící zařízení nebo vedení pod napětím až po dosažení alespoň minimálního tlaku na proudnici. </a:t>
            </a:r>
          </a:p>
          <a:p>
            <a:pPr marL="0" indent="0">
              <a:buNone/>
            </a:pPr>
            <a:r>
              <a:rPr lang="cs-CZ" sz="1800" b="1" dirty="0"/>
              <a:t>Čistota vody</a:t>
            </a:r>
            <a:r>
              <a:rPr lang="cs-CZ" sz="1800" dirty="0"/>
              <a:t>; je zakázáno používat vodu viditelně znečištěnou, se smáčedlem, </a:t>
            </a:r>
          </a:p>
          <a:p>
            <a:pPr marL="0" indent="0">
              <a:buNone/>
            </a:pPr>
            <a:r>
              <a:rPr lang="cs-CZ" sz="1800" b="1" dirty="0"/>
              <a:t>Ochranné prostředky hasiče</a:t>
            </a:r>
            <a:r>
              <a:rPr lang="cs-CZ" sz="1800" dirty="0"/>
              <a:t>; hasební zásah může být prováděn za použití standardních ochranných prostředků </a:t>
            </a:r>
          </a:p>
          <a:p>
            <a:pPr marL="0" indent="0">
              <a:buNone/>
            </a:pPr>
            <a:r>
              <a:rPr lang="cs-CZ" sz="1800" b="1" dirty="0">
                <a:solidFill>
                  <a:srgbClr val="FF0000"/>
                </a:solidFill>
              </a:rPr>
              <a:t>Podmínky pro provedení zásahu při hašení vodou elektrických zařízení a vedení pod napětím </a:t>
            </a:r>
          </a:p>
          <a:p>
            <a:pPr marL="0" indent="0">
              <a:buNone/>
            </a:pPr>
            <a:r>
              <a:rPr lang="cs-CZ" sz="1800" b="1" dirty="0">
                <a:solidFill>
                  <a:srgbClr val="FF0000"/>
                </a:solidFill>
              </a:rPr>
              <a:t>do 400 V: </a:t>
            </a:r>
          </a:p>
          <a:p>
            <a:r>
              <a:rPr lang="cs-CZ" sz="1800" b="1" dirty="0">
                <a:solidFill>
                  <a:srgbClr val="FF0000"/>
                </a:solidFill>
              </a:rPr>
              <a:t>a) hasiči nesmí být v přímém kontaktu s vodou </a:t>
            </a:r>
          </a:p>
          <a:p>
            <a:r>
              <a:rPr lang="cs-CZ" sz="1800" b="1" dirty="0">
                <a:solidFill>
                  <a:srgbClr val="FF0000"/>
                </a:solidFill>
              </a:rPr>
              <a:t>b) v místě zásahu musí být viditelnost taková, aby bylo možno dodržet bezpečnou vzdálenost a umožnit přesnou aplikaci hasiva. </a:t>
            </a:r>
          </a:p>
          <a:p>
            <a:pPr marL="0" indent="0">
              <a:buNone/>
            </a:pPr>
            <a:endParaRPr lang="cs-CZ" sz="1800" dirty="0"/>
          </a:p>
          <a:p>
            <a:endParaRPr lang="cs-CZ"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06" y="2276872"/>
            <a:ext cx="652977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0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a:t> </a:t>
            </a:r>
          </a:p>
        </p:txBody>
      </p:sp>
      <p:sp>
        <p:nvSpPr>
          <p:cNvPr id="3" name="Zástupný symbol pro obsah 2"/>
          <p:cNvSpPr>
            <a:spLocks noGrp="1"/>
          </p:cNvSpPr>
          <p:nvPr>
            <p:ph idx="1"/>
          </p:nvPr>
        </p:nvSpPr>
        <p:spPr>
          <a:xfrm>
            <a:off x="0" y="0"/>
            <a:ext cx="9144000" cy="6858000"/>
          </a:xfrm>
          <a:solidFill>
            <a:schemeClr val="bg1"/>
          </a:solidFill>
        </p:spPr>
        <p:txBody>
          <a:bodyPr>
            <a:normAutofit/>
          </a:bodyPr>
          <a:lstStyle/>
          <a:p>
            <a:pPr marL="0" indent="0">
              <a:buNone/>
            </a:pPr>
            <a:endParaRPr lang="cs-CZ" sz="1800" b="1" dirty="0"/>
          </a:p>
          <a:p>
            <a:pPr marL="0" indent="0" algn="ctr">
              <a:buNone/>
            </a:pPr>
            <a:r>
              <a:rPr lang="cs-CZ" sz="1800" b="1" dirty="0"/>
              <a:t> Očekávané zvláštnosti</a:t>
            </a:r>
          </a:p>
          <a:p>
            <a:pPr marL="0" indent="0" algn="ctr">
              <a:buNone/>
            </a:pPr>
            <a:endParaRPr lang="cs-CZ" sz="1800" dirty="0"/>
          </a:p>
          <a:p>
            <a:pPr marL="0" indent="0">
              <a:buNone/>
            </a:pPr>
            <a:r>
              <a:rPr lang="cs-CZ" sz="2000" b="1" i="1" dirty="0"/>
              <a:t>Při hašením vodou elektrických zařízení a vedení pod napětím do 400 V je nutno počítat s následujícími komplikacemi: </a:t>
            </a:r>
          </a:p>
          <a:p>
            <a:r>
              <a:rPr lang="cs-CZ" sz="2000" b="1" i="1" dirty="0"/>
              <a:t>a) výskyt elektrického napětí ve vodivých zařízeních, předmětech a vedeních vlivem indukce nebo poškozené izolace, pokud nejsou zkratovány a uzemněny, </a:t>
            </a:r>
          </a:p>
          <a:p>
            <a:r>
              <a:rPr lang="cs-CZ" sz="2000" b="1" i="1" dirty="0"/>
              <a:t>b) poškození elektrických zařízení vlivem zkratů, </a:t>
            </a:r>
          </a:p>
          <a:p>
            <a:r>
              <a:rPr lang="cs-CZ" sz="2000" b="1" i="1" dirty="0"/>
              <a:t>c) snížení izolačních vlastností materiálů vlivem vody, tepelných účinků požáru nebo kouře, </a:t>
            </a:r>
          </a:p>
          <a:p>
            <a:r>
              <a:rPr lang="cs-CZ" sz="2000" b="1" i="1" dirty="0"/>
              <a:t>d) psychologická bariéra při použití tohoto způsobu hašení, </a:t>
            </a:r>
          </a:p>
          <a:p>
            <a:r>
              <a:rPr lang="cs-CZ" sz="2000" b="1" i="1" dirty="0"/>
              <a:t>e) možné projevy elektrického napětí nebo proudu (brnění), </a:t>
            </a:r>
          </a:p>
          <a:p>
            <a:r>
              <a:rPr lang="cs-CZ" sz="2000" b="1" i="1" dirty="0"/>
              <a:t>f) nebezpečí dotyku s elektrickým zařízením a vedením, pod napětím a následného úrazu elektrickým proudem, </a:t>
            </a:r>
          </a:p>
          <a:p>
            <a:r>
              <a:rPr lang="cs-CZ" sz="2000" b="1" i="1" dirty="0"/>
              <a:t>g) změna vlastností vody v průběhu hašení, např. přimíšení smáčedel do hasební vody, průsakem pěnidla z nádrže, </a:t>
            </a:r>
          </a:p>
          <a:p>
            <a:r>
              <a:rPr lang="pl-PL" sz="2000" b="1" i="1" dirty="0"/>
              <a:t>h) náhlý pokles tlaku na proudnici pod minimální tlak. </a:t>
            </a:r>
          </a:p>
          <a:p>
            <a:endParaRPr lang="cs-CZ" sz="1800" dirty="0">
              <a:solidFill>
                <a:srgbClr val="FFFF00"/>
              </a:solidFill>
            </a:endParaRPr>
          </a:p>
        </p:txBody>
      </p:sp>
    </p:spTree>
    <p:extLst>
      <p:ext uri="{BB962C8B-B14F-4D97-AF65-F5344CB8AC3E}">
        <p14:creationId xmlns:p14="http://schemas.microsoft.com/office/powerpoint/2010/main" val="240629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p:spPr>
        <p:txBody>
          <a:bodyPr/>
          <a:lstStyle/>
          <a:p>
            <a:r>
              <a:rPr lang="cs-CZ" dirty="0" smtClean="0"/>
              <a:t>Povodně</a:t>
            </a:r>
            <a:endParaRPr lang="cs-CZ" dirty="0"/>
          </a:p>
        </p:txBody>
      </p:sp>
      <p:sp>
        <p:nvSpPr>
          <p:cNvPr id="3" name="Zástupný symbol pro obsah 2"/>
          <p:cNvSpPr>
            <a:spLocks noGrp="1"/>
          </p:cNvSpPr>
          <p:nvPr>
            <p:ph idx="1"/>
          </p:nvPr>
        </p:nvSpPr>
        <p:spPr>
          <a:xfrm>
            <a:off x="467544" y="1412776"/>
            <a:ext cx="8229600" cy="4741987"/>
          </a:xfrm>
          <a:solidFill>
            <a:schemeClr val="accent1">
              <a:lumMod val="40000"/>
              <a:lumOff val="60000"/>
            </a:schemeClr>
          </a:solidFill>
        </p:spPr>
        <p:txBody>
          <a:bodyPr>
            <a:normAutofit fontScale="92500" lnSpcReduction="10000"/>
          </a:bodyPr>
          <a:lstStyle/>
          <a:p>
            <a:pPr marL="0" indent="0" algn="ctr">
              <a:buNone/>
            </a:pPr>
            <a:r>
              <a:rPr lang="cs-CZ" b="1" dirty="0"/>
              <a:t>Charakteristika</a:t>
            </a:r>
            <a:endParaRPr lang="cs-CZ" dirty="0" smtClean="0"/>
          </a:p>
          <a:p>
            <a:r>
              <a:rPr lang="cs-CZ" dirty="0" smtClean="0"/>
              <a:t>Povodně </a:t>
            </a:r>
            <a:r>
              <a:rPr lang="cs-CZ" dirty="0"/>
              <a:t>je možné charakterizovat především:</a:t>
            </a:r>
          </a:p>
          <a:p>
            <a:r>
              <a:rPr lang="pt-BR" dirty="0"/>
              <a:t>a) dlouhou dobou nasazení sil a prostředků,</a:t>
            </a:r>
          </a:p>
          <a:p>
            <a:r>
              <a:rPr lang="cs-CZ" dirty="0"/>
              <a:t>b) požadavkem na velké množství sil a prostředků, speciálních sil a prostředků</a:t>
            </a:r>
          </a:p>
          <a:p>
            <a:r>
              <a:rPr lang="cs-CZ" dirty="0"/>
              <a:t>a nutností jejich koordinace,</a:t>
            </a:r>
          </a:p>
          <a:p>
            <a:r>
              <a:rPr lang="cs-CZ" dirty="0"/>
              <a:t>c) </a:t>
            </a:r>
            <a:r>
              <a:rPr lang="cs-CZ" i="1" dirty="0"/>
              <a:t>nebezpečím utonutí</a:t>
            </a:r>
            <a:r>
              <a:rPr lang="cs-CZ" dirty="0"/>
              <a:t>, </a:t>
            </a:r>
            <a:r>
              <a:rPr lang="cs-CZ" i="1" dirty="0"/>
              <a:t>podchlazení a omrznutí</a:t>
            </a:r>
            <a:r>
              <a:rPr lang="cs-CZ" dirty="0"/>
              <a:t>, </a:t>
            </a:r>
            <a:r>
              <a:rPr lang="cs-CZ" i="1" dirty="0"/>
              <a:t>infekce</a:t>
            </a:r>
            <a:r>
              <a:rPr lang="cs-CZ" dirty="0"/>
              <a:t>, </a:t>
            </a:r>
            <a:r>
              <a:rPr lang="cs-CZ" i="1" dirty="0"/>
              <a:t>intoxikace</a:t>
            </a:r>
            <a:r>
              <a:rPr lang="cs-CZ" dirty="0"/>
              <a:t>, </a:t>
            </a:r>
            <a:r>
              <a:rPr lang="cs-CZ" i="1" dirty="0" smtClean="0"/>
              <a:t>fyzického vyčerpání</a:t>
            </a:r>
            <a:r>
              <a:rPr lang="cs-CZ" i="1" dirty="0"/>
              <a:t>, psychického vyčerpání, úrazu elektrickým proudem.</a:t>
            </a:r>
            <a:endParaRPr lang="cs-CZ" dirty="0"/>
          </a:p>
        </p:txBody>
      </p:sp>
    </p:spTree>
    <p:extLst>
      <p:ext uri="{BB962C8B-B14F-4D97-AF65-F5344CB8AC3E}">
        <p14:creationId xmlns:p14="http://schemas.microsoft.com/office/powerpoint/2010/main" val="2752842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274638"/>
            <a:ext cx="8219256" cy="346050"/>
          </a:xfrm>
          <a:solidFill>
            <a:schemeClr val="accent1">
              <a:lumMod val="40000"/>
              <a:lumOff val="60000"/>
            </a:schemeClr>
          </a:solidFill>
        </p:spPr>
        <p:txBody>
          <a:bodyPr>
            <a:noAutofit/>
          </a:bodyPr>
          <a:lstStyle/>
          <a:p>
            <a:pPr algn="l"/>
            <a:r>
              <a:rPr lang="cs-CZ" sz="1800" dirty="0" smtClean="0"/>
              <a:t>Dělení dle vzniku :</a:t>
            </a:r>
            <a:endParaRPr lang="cs-CZ" sz="1800" dirty="0"/>
          </a:p>
        </p:txBody>
      </p:sp>
      <p:sp>
        <p:nvSpPr>
          <p:cNvPr id="5" name="Zástupný symbol pro obsah 4"/>
          <p:cNvSpPr>
            <a:spLocks noGrp="1"/>
          </p:cNvSpPr>
          <p:nvPr>
            <p:ph idx="1"/>
          </p:nvPr>
        </p:nvSpPr>
        <p:spPr>
          <a:xfrm>
            <a:off x="467544" y="620688"/>
            <a:ext cx="8229600" cy="5616624"/>
          </a:xfrm>
          <a:solidFill>
            <a:schemeClr val="accent1">
              <a:lumMod val="40000"/>
              <a:lumOff val="60000"/>
            </a:schemeClr>
          </a:solidFill>
        </p:spPr>
        <p:txBody>
          <a:bodyPr>
            <a:normAutofit/>
          </a:bodyPr>
          <a:lstStyle/>
          <a:p>
            <a:pPr marL="0" indent="0">
              <a:buNone/>
            </a:pPr>
            <a:r>
              <a:rPr lang="cs-CZ" sz="1800" dirty="0"/>
              <a:t>a</a:t>
            </a:r>
            <a:r>
              <a:rPr lang="cs-CZ" sz="1800" dirty="0">
                <a:solidFill>
                  <a:srgbClr val="FF0000"/>
                </a:solidFill>
              </a:rPr>
              <a:t>) přirozené </a:t>
            </a:r>
            <a:r>
              <a:rPr lang="cs-CZ" sz="1800" dirty="0"/>
              <a:t>- způsobené přírodními vlivy, táním sněhu, dešťovými srážkami,</a:t>
            </a:r>
          </a:p>
          <a:p>
            <a:pPr marL="0" indent="0">
              <a:buNone/>
            </a:pPr>
            <a:r>
              <a:rPr lang="cs-CZ" sz="1800" dirty="0" smtClean="0"/>
              <a:t>     chodem </a:t>
            </a:r>
            <a:r>
              <a:rPr lang="cs-CZ" sz="1800" dirty="0"/>
              <a:t>ledů nebo ledového </a:t>
            </a:r>
            <a:r>
              <a:rPr lang="cs-CZ" sz="1800" dirty="0" err="1"/>
              <a:t>nápěchu</a:t>
            </a:r>
            <a:r>
              <a:rPr lang="cs-CZ" sz="1800" dirty="0"/>
              <a:t>, popřípadě jinými vlivy,</a:t>
            </a:r>
          </a:p>
          <a:p>
            <a:pPr marL="0" indent="0">
              <a:buNone/>
            </a:pPr>
            <a:r>
              <a:rPr lang="cs-CZ" sz="1800" dirty="0"/>
              <a:t>b) </a:t>
            </a:r>
            <a:r>
              <a:rPr lang="cs-CZ" sz="1800" dirty="0">
                <a:solidFill>
                  <a:srgbClr val="FF0000"/>
                </a:solidFill>
              </a:rPr>
              <a:t>zvláštní </a:t>
            </a:r>
            <a:r>
              <a:rPr lang="cs-CZ" sz="1800" dirty="0"/>
              <a:t>- způsobené poruchou nebo řešením havarijní situace na vodním díle</a:t>
            </a:r>
          </a:p>
          <a:p>
            <a:pPr marL="0" indent="0">
              <a:buNone/>
            </a:pPr>
            <a:r>
              <a:rPr lang="cs-CZ" sz="1800" dirty="0" smtClean="0"/>
              <a:t>     (</a:t>
            </a:r>
            <a:r>
              <a:rPr lang="cs-CZ" sz="1800" dirty="0"/>
              <a:t>rybník, přehrada</a:t>
            </a:r>
            <a:r>
              <a:rPr lang="cs-CZ" sz="1800" dirty="0" smtClean="0"/>
              <a:t>).</a:t>
            </a:r>
          </a:p>
          <a:p>
            <a:pPr marL="0" indent="0">
              <a:buNone/>
            </a:pPr>
            <a:r>
              <a:rPr lang="cs-CZ" sz="1800" dirty="0" smtClean="0"/>
              <a:t>Dle </a:t>
            </a:r>
            <a:r>
              <a:rPr lang="cs-CZ" sz="1800" dirty="0"/>
              <a:t>rychlosti nárůstu vzniku nebezpečí na</a:t>
            </a:r>
            <a:r>
              <a:rPr lang="cs-CZ" sz="1800" dirty="0" smtClean="0"/>
              <a:t>:</a:t>
            </a:r>
          </a:p>
          <a:p>
            <a:pPr marL="0" indent="0">
              <a:buNone/>
            </a:pPr>
            <a:r>
              <a:rPr lang="cs-CZ" sz="1800" dirty="0"/>
              <a:t>a) </a:t>
            </a:r>
            <a:r>
              <a:rPr lang="cs-CZ" sz="1800" dirty="0">
                <a:solidFill>
                  <a:srgbClr val="FF0000"/>
                </a:solidFill>
              </a:rPr>
              <a:t>náhlé (bleskové) </a:t>
            </a:r>
            <a:r>
              <a:rPr lang="cs-CZ" sz="1800" dirty="0"/>
              <a:t>- zpravidla způsobené intenzivními dešťovými (přívalovými)</a:t>
            </a:r>
          </a:p>
          <a:p>
            <a:pPr marL="0" indent="0">
              <a:buNone/>
            </a:pPr>
            <a:r>
              <a:rPr lang="cs-CZ" sz="1800" dirty="0" smtClean="0"/>
              <a:t>     srážkami </a:t>
            </a:r>
            <a:r>
              <a:rPr lang="cs-CZ" sz="1800" dirty="0"/>
              <a:t>(nemusí souviset s rozvodněním vodního toku), protržením hráze nebo</a:t>
            </a:r>
          </a:p>
          <a:p>
            <a:pPr marL="0" indent="0">
              <a:buNone/>
            </a:pPr>
            <a:r>
              <a:rPr lang="cs-CZ" sz="1800" dirty="0" smtClean="0"/>
              <a:t>     havárií </a:t>
            </a:r>
            <a:r>
              <a:rPr lang="cs-CZ" sz="1800" dirty="0"/>
              <a:t>na vodovodním řadu. S ohledem na rychlost není možné provádět rozsáhlá</a:t>
            </a:r>
          </a:p>
          <a:p>
            <a:pPr marL="0" indent="0">
              <a:buNone/>
            </a:pPr>
            <a:r>
              <a:rPr lang="cs-CZ" sz="1800" dirty="0" smtClean="0"/>
              <a:t>     přípravná </a:t>
            </a:r>
            <a:r>
              <a:rPr lang="cs-CZ" sz="1800" dirty="0"/>
              <a:t>opatření a povodňové zabezpečovací práce,</a:t>
            </a:r>
          </a:p>
          <a:p>
            <a:pPr marL="0" indent="0">
              <a:buNone/>
            </a:pPr>
            <a:r>
              <a:rPr lang="cs-CZ" sz="1800" dirty="0"/>
              <a:t>b) </a:t>
            </a:r>
            <a:r>
              <a:rPr lang="cs-CZ" sz="1800" dirty="0">
                <a:solidFill>
                  <a:srgbClr val="FF0000"/>
                </a:solidFill>
              </a:rPr>
              <a:t>s pozvolným průběhem </a:t>
            </a:r>
            <a:r>
              <a:rPr lang="cs-CZ" sz="1800" dirty="0"/>
              <a:t>- povodně způsobené dlouhodobými dešťovými srážkami,</a:t>
            </a:r>
          </a:p>
          <a:p>
            <a:pPr marL="0" indent="0">
              <a:buNone/>
            </a:pPr>
            <a:r>
              <a:rPr lang="cs-CZ" sz="1800" dirty="0" smtClean="0"/>
              <a:t>     táním </a:t>
            </a:r>
            <a:r>
              <a:rPr lang="cs-CZ" sz="1800" dirty="0"/>
              <a:t>sněhu nebo </a:t>
            </a:r>
            <a:r>
              <a:rPr lang="cs-CZ" sz="1800" dirty="0" err="1"/>
              <a:t>nápěchy</a:t>
            </a:r>
            <a:r>
              <a:rPr lang="cs-CZ" sz="1800" dirty="0"/>
              <a:t> ve vodním toku. Při tomto průběhu povodně se provádí</a:t>
            </a:r>
          </a:p>
          <a:p>
            <a:pPr marL="0" indent="0">
              <a:buNone/>
            </a:pPr>
            <a:r>
              <a:rPr lang="cs-CZ" sz="1800" dirty="0" smtClean="0"/>
              <a:t>     přípravná </a:t>
            </a:r>
            <a:r>
              <a:rPr lang="cs-CZ" sz="1800" dirty="0"/>
              <a:t>opatření a povodňové zabezpečovací práce.</a:t>
            </a:r>
          </a:p>
        </p:txBody>
      </p:sp>
    </p:spTree>
    <p:extLst>
      <p:ext uri="{BB962C8B-B14F-4D97-AF65-F5344CB8AC3E}">
        <p14:creationId xmlns:p14="http://schemas.microsoft.com/office/powerpoint/2010/main" val="293509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274638"/>
            <a:ext cx="8219256" cy="346050"/>
          </a:xfrm>
          <a:solidFill>
            <a:schemeClr val="accent1">
              <a:lumMod val="40000"/>
              <a:lumOff val="60000"/>
            </a:schemeClr>
          </a:solidFill>
        </p:spPr>
        <p:txBody>
          <a:bodyPr>
            <a:noAutofit/>
          </a:bodyPr>
          <a:lstStyle/>
          <a:p>
            <a:pPr algn="l"/>
            <a:r>
              <a:rPr lang="cs-CZ" sz="1800" dirty="0" smtClean="0"/>
              <a:t>Dělení dle vzniku :</a:t>
            </a:r>
            <a:endParaRPr lang="cs-CZ" sz="1800" dirty="0"/>
          </a:p>
        </p:txBody>
      </p:sp>
      <p:sp>
        <p:nvSpPr>
          <p:cNvPr id="5" name="Zástupný symbol pro obsah 4"/>
          <p:cNvSpPr>
            <a:spLocks noGrp="1"/>
          </p:cNvSpPr>
          <p:nvPr>
            <p:ph idx="1"/>
          </p:nvPr>
        </p:nvSpPr>
        <p:spPr>
          <a:xfrm>
            <a:off x="467544" y="620688"/>
            <a:ext cx="8229600" cy="5616624"/>
          </a:xfrm>
          <a:solidFill>
            <a:schemeClr val="accent1">
              <a:lumMod val="40000"/>
              <a:lumOff val="60000"/>
            </a:schemeClr>
          </a:solidFill>
        </p:spPr>
        <p:txBody>
          <a:bodyPr>
            <a:normAutofit/>
          </a:bodyPr>
          <a:lstStyle/>
          <a:p>
            <a:pPr marL="0" indent="0">
              <a:buNone/>
            </a:pPr>
            <a:r>
              <a:rPr lang="cs-CZ" sz="1800" dirty="0"/>
              <a:t>a</a:t>
            </a:r>
            <a:r>
              <a:rPr lang="cs-CZ" sz="1800" dirty="0">
                <a:solidFill>
                  <a:srgbClr val="FF0000"/>
                </a:solidFill>
              </a:rPr>
              <a:t>) přirozené </a:t>
            </a:r>
            <a:r>
              <a:rPr lang="cs-CZ" sz="1800" dirty="0"/>
              <a:t>- způsobené přírodními vlivy, táním sněhu, dešťovými srážkami,</a:t>
            </a:r>
          </a:p>
          <a:p>
            <a:pPr marL="0" indent="0">
              <a:buNone/>
            </a:pPr>
            <a:r>
              <a:rPr lang="cs-CZ" sz="1800" dirty="0" smtClean="0"/>
              <a:t>     chodem </a:t>
            </a:r>
            <a:r>
              <a:rPr lang="cs-CZ" sz="1800" dirty="0"/>
              <a:t>ledů nebo ledového </a:t>
            </a:r>
            <a:r>
              <a:rPr lang="cs-CZ" sz="1800" dirty="0" err="1"/>
              <a:t>nápěchu</a:t>
            </a:r>
            <a:r>
              <a:rPr lang="cs-CZ" sz="1800" dirty="0"/>
              <a:t>, popřípadě jinými vlivy,</a:t>
            </a:r>
          </a:p>
          <a:p>
            <a:pPr marL="0" indent="0">
              <a:buNone/>
            </a:pPr>
            <a:r>
              <a:rPr lang="cs-CZ" sz="1800" dirty="0"/>
              <a:t>b) </a:t>
            </a:r>
            <a:r>
              <a:rPr lang="cs-CZ" sz="1800" dirty="0">
                <a:solidFill>
                  <a:srgbClr val="FF0000"/>
                </a:solidFill>
              </a:rPr>
              <a:t>zvláštní </a:t>
            </a:r>
            <a:r>
              <a:rPr lang="cs-CZ" sz="1800" dirty="0"/>
              <a:t>- způsobené poruchou nebo řešením havarijní situace na vodním díle</a:t>
            </a:r>
          </a:p>
          <a:p>
            <a:pPr marL="0" indent="0">
              <a:buNone/>
            </a:pPr>
            <a:r>
              <a:rPr lang="cs-CZ" sz="1800" dirty="0" smtClean="0"/>
              <a:t>     (</a:t>
            </a:r>
            <a:r>
              <a:rPr lang="cs-CZ" sz="1800" dirty="0"/>
              <a:t>rybník, přehrada</a:t>
            </a:r>
            <a:r>
              <a:rPr lang="cs-CZ" sz="1800" dirty="0" smtClean="0"/>
              <a:t>).</a:t>
            </a:r>
          </a:p>
          <a:p>
            <a:pPr marL="0" indent="0">
              <a:buNone/>
            </a:pPr>
            <a:r>
              <a:rPr lang="cs-CZ" sz="1800" dirty="0" smtClean="0"/>
              <a:t>Dle </a:t>
            </a:r>
            <a:r>
              <a:rPr lang="cs-CZ" sz="1800" dirty="0"/>
              <a:t>rychlosti nárůstu vzniku nebezpečí na</a:t>
            </a:r>
            <a:r>
              <a:rPr lang="cs-CZ" sz="1800" dirty="0" smtClean="0"/>
              <a:t>:</a:t>
            </a:r>
          </a:p>
          <a:p>
            <a:pPr marL="0" indent="0">
              <a:buNone/>
            </a:pPr>
            <a:r>
              <a:rPr lang="cs-CZ" sz="1800" dirty="0"/>
              <a:t>a) </a:t>
            </a:r>
            <a:r>
              <a:rPr lang="cs-CZ" sz="1800" dirty="0">
                <a:solidFill>
                  <a:srgbClr val="FF0000"/>
                </a:solidFill>
              </a:rPr>
              <a:t>náhlé (bleskové) </a:t>
            </a:r>
            <a:r>
              <a:rPr lang="cs-CZ" sz="1800" dirty="0"/>
              <a:t>- zpravidla způsobené intenzivními dešťovými (přívalovými)</a:t>
            </a:r>
          </a:p>
          <a:p>
            <a:pPr marL="0" indent="0">
              <a:buNone/>
            </a:pPr>
            <a:r>
              <a:rPr lang="cs-CZ" sz="1800" dirty="0" smtClean="0"/>
              <a:t>     srážkami </a:t>
            </a:r>
            <a:r>
              <a:rPr lang="cs-CZ" sz="1800" dirty="0"/>
              <a:t>(nemusí souviset s rozvodněním vodního toku), protržením hráze nebo</a:t>
            </a:r>
          </a:p>
          <a:p>
            <a:pPr marL="0" indent="0">
              <a:buNone/>
            </a:pPr>
            <a:r>
              <a:rPr lang="cs-CZ" sz="1800" dirty="0" smtClean="0"/>
              <a:t>     havárií </a:t>
            </a:r>
            <a:r>
              <a:rPr lang="cs-CZ" sz="1800" dirty="0"/>
              <a:t>na vodovodním řadu. S ohledem na rychlost není možné provádět rozsáhlá</a:t>
            </a:r>
          </a:p>
          <a:p>
            <a:pPr marL="0" indent="0">
              <a:buNone/>
            </a:pPr>
            <a:r>
              <a:rPr lang="cs-CZ" sz="1800" dirty="0" smtClean="0"/>
              <a:t>     přípravná </a:t>
            </a:r>
            <a:r>
              <a:rPr lang="cs-CZ" sz="1800" dirty="0"/>
              <a:t>opatření a povodňové zabezpečovací práce,</a:t>
            </a:r>
          </a:p>
          <a:p>
            <a:pPr marL="0" indent="0">
              <a:buNone/>
            </a:pPr>
            <a:r>
              <a:rPr lang="cs-CZ" sz="1800" dirty="0"/>
              <a:t>b) </a:t>
            </a:r>
            <a:r>
              <a:rPr lang="cs-CZ" sz="1800" dirty="0">
                <a:solidFill>
                  <a:srgbClr val="FF0000"/>
                </a:solidFill>
              </a:rPr>
              <a:t>s pozvolným průběhem </a:t>
            </a:r>
            <a:r>
              <a:rPr lang="cs-CZ" sz="1800" dirty="0"/>
              <a:t>- povodně způsobené dlouhodobými dešťovými srážkami,</a:t>
            </a:r>
          </a:p>
          <a:p>
            <a:pPr marL="0" indent="0">
              <a:buNone/>
            </a:pPr>
            <a:r>
              <a:rPr lang="cs-CZ" sz="1800" dirty="0" smtClean="0"/>
              <a:t>     táním </a:t>
            </a:r>
            <a:r>
              <a:rPr lang="cs-CZ" sz="1800" dirty="0"/>
              <a:t>sněhu nebo </a:t>
            </a:r>
            <a:r>
              <a:rPr lang="cs-CZ" sz="1800" dirty="0" err="1"/>
              <a:t>nápěchy</a:t>
            </a:r>
            <a:r>
              <a:rPr lang="cs-CZ" sz="1800" dirty="0"/>
              <a:t> ve vodním toku. Při tomto průběhu povodně se provádí</a:t>
            </a:r>
          </a:p>
          <a:p>
            <a:pPr marL="0" indent="0">
              <a:buNone/>
            </a:pPr>
            <a:r>
              <a:rPr lang="cs-CZ" sz="1800" dirty="0" smtClean="0"/>
              <a:t>     přípravná </a:t>
            </a:r>
            <a:r>
              <a:rPr lang="cs-CZ" sz="1800" dirty="0"/>
              <a:t>opatření a povodňové zabezpečovací práce.</a:t>
            </a:r>
          </a:p>
        </p:txBody>
      </p:sp>
    </p:spTree>
    <p:extLst>
      <p:ext uri="{BB962C8B-B14F-4D97-AF65-F5344CB8AC3E}">
        <p14:creationId xmlns:p14="http://schemas.microsoft.com/office/powerpoint/2010/main" val="2935090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pPr algn="l"/>
            <a:r>
              <a:rPr lang="cs-CZ" sz="2000" dirty="0" smtClean="0">
                <a:solidFill>
                  <a:srgbClr val="FF0000"/>
                </a:solidFill>
              </a:rPr>
              <a:t>Povodňové orgány :</a:t>
            </a:r>
            <a:endParaRPr lang="cs-CZ" sz="2000" dirty="0">
              <a:solidFill>
                <a:srgbClr val="FF0000"/>
              </a:solidFill>
            </a:endParaRPr>
          </a:p>
        </p:txBody>
      </p:sp>
      <p:sp>
        <p:nvSpPr>
          <p:cNvPr id="3" name="Zástupný symbol pro obsah 2"/>
          <p:cNvSpPr>
            <a:spLocks noGrp="1"/>
          </p:cNvSpPr>
          <p:nvPr>
            <p:ph idx="1"/>
          </p:nvPr>
        </p:nvSpPr>
        <p:spPr>
          <a:xfrm>
            <a:off x="467544" y="692696"/>
            <a:ext cx="8219256" cy="5433467"/>
          </a:xfrm>
          <a:solidFill>
            <a:schemeClr val="accent1">
              <a:lumMod val="40000"/>
              <a:lumOff val="60000"/>
            </a:schemeClr>
          </a:solidFill>
        </p:spPr>
        <p:txBody>
          <a:bodyPr>
            <a:normAutofit/>
          </a:bodyPr>
          <a:lstStyle/>
          <a:p>
            <a:pPr marL="0" indent="0">
              <a:buNone/>
            </a:pPr>
            <a:r>
              <a:rPr lang="cs-CZ" sz="1800" b="1" dirty="0"/>
              <a:t>V období mimo povodeň (tzn. i při prvním SPA) jsou povodňovými orgány:</a:t>
            </a:r>
          </a:p>
          <a:p>
            <a:pPr marL="0" indent="0">
              <a:buNone/>
            </a:pPr>
            <a:r>
              <a:rPr lang="cs-CZ" sz="1800" dirty="0"/>
              <a:t>a) orgány obcí,</a:t>
            </a:r>
          </a:p>
          <a:p>
            <a:pPr marL="0" indent="0">
              <a:buNone/>
            </a:pPr>
            <a:r>
              <a:rPr lang="cs-CZ" sz="1800" dirty="0"/>
              <a:t>b) obecní úřady obcí s rozšířenou působností,</a:t>
            </a:r>
          </a:p>
          <a:p>
            <a:pPr marL="0" indent="0">
              <a:buNone/>
            </a:pPr>
            <a:r>
              <a:rPr lang="cs-CZ" sz="1800" dirty="0"/>
              <a:t>c) krajské úřady,</a:t>
            </a:r>
          </a:p>
          <a:p>
            <a:pPr marL="0" indent="0">
              <a:buNone/>
            </a:pPr>
            <a:r>
              <a:rPr lang="cs-CZ" sz="1800" dirty="0"/>
              <a:t>d) Ministerstvo životního prostředí; zabezpečení přípravy záchranných prací přísluší</a:t>
            </a:r>
          </a:p>
          <a:p>
            <a:pPr marL="0" indent="0">
              <a:buNone/>
            </a:pPr>
            <a:r>
              <a:rPr lang="cs-CZ" sz="1800" dirty="0" smtClean="0"/>
              <a:t>     Ministerstvu </a:t>
            </a:r>
            <a:r>
              <a:rPr lang="cs-CZ" sz="1800" dirty="0"/>
              <a:t>vnitra</a:t>
            </a:r>
            <a:r>
              <a:rPr lang="cs-CZ" sz="1800" dirty="0" smtClean="0"/>
              <a:t>.</a:t>
            </a:r>
          </a:p>
          <a:p>
            <a:pPr marL="0" indent="0">
              <a:buNone/>
            </a:pPr>
            <a:endParaRPr lang="cs-CZ" sz="1800" dirty="0" smtClean="0"/>
          </a:p>
          <a:p>
            <a:pPr marL="0" indent="0">
              <a:buNone/>
            </a:pPr>
            <a:r>
              <a:rPr lang="cs-CZ" sz="1800" b="1" dirty="0" smtClean="0"/>
              <a:t>Po </a:t>
            </a:r>
            <a:r>
              <a:rPr lang="cs-CZ" sz="1800" b="1" dirty="0"/>
              <a:t>dobu povodně (druhý a třetí SPA) jsou povodňovými orgány:</a:t>
            </a:r>
          </a:p>
          <a:p>
            <a:pPr marL="0" indent="0">
              <a:buNone/>
            </a:pPr>
            <a:r>
              <a:rPr lang="cs-CZ" sz="1800" dirty="0"/>
              <a:t>a) povodňové komise obcí, kterou řídí starosta obce (předseda komise),</a:t>
            </a:r>
          </a:p>
          <a:p>
            <a:pPr marL="0" indent="0">
              <a:buNone/>
            </a:pPr>
            <a:r>
              <a:rPr lang="cs-CZ" sz="1800" dirty="0"/>
              <a:t>b) povodňové komise obcí s rozšířenou působností, kterou řídí starosta obce</a:t>
            </a:r>
          </a:p>
          <a:p>
            <a:pPr marL="0" indent="0">
              <a:buNone/>
            </a:pPr>
            <a:r>
              <a:rPr lang="cs-CZ" sz="1800" dirty="0" smtClean="0"/>
              <a:t>     s </a:t>
            </a:r>
            <a:r>
              <a:rPr lang="cs-CZ" sz="1800" dirty="0"/>
              <a:t>rozšířenou působností (předseda komise),</a:t>
            </a:r>
          </a:p>
          <a:p>
            <a:pPr marL="0" indent="0">
              <a:buNone/>
            </a:pPr>
            <a:r>
              <a:rPr lang="cs-CZ" sz="1800" dirty="0"/>
              <a:t>c) povodňové komise krajů,</a:t>
            </a:r>
          </a:p>
          <a:p>
            <a:pPr marL="0" indent="0">
              <a:buNone/>
            </a:pPr>
            <a:r>
              <a:rPr lang="cs-CZ" sz="1800" dirty="0"/>
              <a:t>d) Ústřední povodňová komise</a:t>
            </a:r>
            <a:r>
              <a:rPr lang="cs-CZ" sz="1800" dirty="0" smtClean="0"/>
              <a:t>.</a:t>
            </a:r>
          </a:p>
          <a:p>
            <a:pPr marL="0" indent="0">
              <a:buNone/>
            </a:pPr>
            <a:endParaRPr lang="cs-CZ" sz="1800" dirty="0" smtClean="0"/>
          </a:p>
          <a:p>
            <a:pPr marL="0" indent="0">
              <a:buNone/>
            </a:pPr>
            <a:r>
              <a:rPr lang="cs-CZ" sz="1800" dirty="0"/>
              <a:t>Mezi povodňovými komisemi platí systém nadřízenosti a podřízenosti. V případě, že</a:t>
            </a:r>
          </a:p>
          <a:p>
            <a:pPr marL="0" indent="0">
              <a:buNone/>
            </a:pPr>
            <a:r>
              <a:rPr lang="cs-CZ" sz="1800" dirty="0"/>
              <a:t>obec nemá zřízenou povodňovou komisi, zajišťuje její úkoly rada obce.</a:t>
            </a:r>
          </a:p>
        </p:txBody>
      </p:sp>
    </p:spTree>
    <p:extLst>
      <p:ext uri="{BB962C8B-B14F-4D97-AF65-F5344CB8AC3E}">
        <p14:creationId xmlns:p14="http://schemas.microsoft.com/office/powerpoint/2010/main" val="311839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86364762"/>
              </p:ext>
            </p:extLst>
          </p:nvPr>
        </p:nvGraphicFramePr>
        <p:xfrm>
          <a:off x="-2" y="-1"/>
          <a:ext cx="9144001" cy="6956236"/>
        </p:xfrm>
        <a:graphic>
          <a:graphicData uri="http://schemas.openxmlformats.org/drawingml/2006/table">
            <a:tbl>
              <a:tblPr>
                <a:tableStyleId>{5C22544A-7EE6-4342-B048-85BDC9FD1C3A}</a:tableStyleId>
              </a:tblPr>
              <a:tblGrid>
                <a:gridCol w="452540"/>
                <a:gridCol w="4458866"/>
                <a:gridCol w="851843"/>
                <a:gridCol w="851843"/>
                <a:gridCol w="851843"/>
                <a:gridCol w="851843"/>
                <a:gridCol w="825223"/>
              </a:tblGrid>
              <a:tr h="212738">
                <a:tc>
                  <a:txBody>
                    <a:bodyPr/>
                    <a:lstStyle/>
                    <a:p>
                      <a:pPr algn="l" fontAlgn="b"/>
                      <a:r>
                        <a:rPr lang="cs-CZ" sz="800" u="none" strike="noStrike" dirty="0">
                          <a:effectLst/>
                        </a:rPr>
                        <a:t> </a:t>
                      </a:r>
                      <a:endParaRPr lang="cs-CZ" sz="800" b="0" i="0" u="none" strike="noStrike" dirty="0">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r>
              <a:tr h="212738">
                <a:tc>
                  <a:txBody>
                    <a:bodyPr/>
                    <a:lstStyle/>
                    <a:p>
                      <a:pPr algn="ctr" fontAlgn="ctr"/>
                      <a:r>
                        <a:rPr lang="cs-CZ" sz="1200" u="none" strike="noStrike" dirty="0">
                          <a:effectLst/>
                        </a:rPr>
                        <a:t>4.</a:t>
                      </a:r>
                      <a:endParaRPr lang="cs-CZ" sz="1200" b="1" i="0" u="none" strike="noStrike" dirty="0">
                        <a:solidFill>
                          <a:srgbClr val="000000"/>
                        </a:solidFill>
                        <a:effectLst/>
                        <a:latin typeface="Arial"/>
                      </a:endParaRPr>
                    </a:p>
                  </a:txBody>
                  <a:tcPr marL="4926" marR="4926" marT="4926" marB="0" anchor="ctr"/>
                </a:tc>
                <a:tc gridSpan="6">
                  <a:txBody>
                    <a:bodyPr/>
                    <a:lstStyle/>
                    <a:p>
                      <a:pPr algn="l" fontAlgn="ctr"/>
                      <a:r>
                        <a:rPr lang="cs-CZ" sz="1200" u="none" strike="noStrike">
                          <a:effectLst/>
                        </a:rPr>
                        <a:t>Témata, která mají být v roce 2021 proškolena v rámci pravidelné odborné přípravy členů jednotek SDH obcí a SDH podniků:</a:t>
                      </a:r>
                      <a:endParaRPr lang="cs-CZ" sz="1200" b="1" i="0" u="none" strike="noStrike">
                        <a:solidFill>
                          <a:srgbClr val="000000"/>
                        </a:solidFill>
                        <a:effectLst/>
                        <a:latin typeface="Arial"/>
                      </a:endParaRPr>
                    </a:p>
                  </a:txBody>
                  <a:tcPr marL="4926" marR="4926" marT="4926"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12738">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dirty="0">
                          <a:effectLst/>
                        </a:rPr>
                        <a:t> </a:t>
                      </a:r>
                      <a:endParaRPr lang="cs-CZ" sz="1200" b="0" i="0" u="none" strike="noStrike" dirty="0">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r>
              <a:tr h="662474">
                <a:tc>
                  <a:txBody>
                    <a:bodyPr/>
                    <a:lstStyle/>
                    <a:p>
                      <a:pPr algn="ctr" fontAlgn="ctr"/>
                      <a:r>
                        <a:rPr lang="cs-CZ" sz="1200" u="none" strike="noStrike">
                          <a:effectLst/>
                        </a:rPr>
                        <a:t>Poř. číslo</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dirty="0">
                          <a:effectLst/>
                        </a:rPr>
                        <a:t>Název tématu</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H</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T- TaCHS</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Strojníci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VJ, VD</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1</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- 14O</a:t>
                      </a:r>
                      <a:br>
                        <a:rPr lang="cs-CZ" sz="1200" u="none" strike="noStrike" dirty="0">
                          <a:effectLst/>
                        </a:rPr>
                      </a:br>
                      <a:r>
                        <a:rPr lang="cs-CZ" sz="1200" u="none" strike="noStrike" dirty="0">
                          <a:effectLst/>
                        </a:rPr>
                        <a:t>Usměrňování provozu na pozemních komunikacích</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2</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- 19N</a:t>
                      </a:r>
                      <a:br>
                        <a:rPr lang="cs-CZ" sz="1200" u="none" strike="noStrike" dirty="0">
                          <a:effectLst/>
                        </a:rPr>
                      </a:br>
                      <a:r>
                        <a:rPr lang="cs-CZ" sz="1200" u="none" strike="noStrike" dirty="0">
                          <a:effectLst/>
                        </a:rPr>
                        <a:t>Nebezpečí ztráty orientace</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3</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- 9Ř</a:t>
                      </a:r>
                      <a:br>
                        <a:rPr lang="cs-CZ" sz="1200" u="none" strike="noStrike" dirty="0">
                          <a:effectLst/>
                        </a:rPr>
                      </a:br>
                      <a:r>
                        <a:rPr lang="cs-CZ" sz="1200" u="none" strike="noStrike" dirty="0">
                          <a:effectLst/>
                        </a:rPr>
                        <a:t>Prostředky řízení, komunikace na místě zásahu</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4</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- 25P</a:t>
                      </a:r>
                      <a:br>
                        <a:rPr lang="cs-CZ" sz="1200" u="none" strike="noStrike" dirty="0">
                          <a:effectLst/>
                        </a:rPr>
                      </a:br>
                      <a:r>
                        <a:rPr lang="cs-CZ" sz="1200" u="none" strike="noStrike" dirty="0">
                          <a:effectLst/>
                        </a:rPr>
                        <a:t>Hašení vodou </a:t>
                      </a:r>
                      <a:r>
                        <a:rPr lang="cs-CZ" sz="1200" u="none" strike="noStrike" dirty="0" smtClean="0">
                          <a:effectLst/>
                        </a:rPr>
                        <a:t>elektrických zařízení </a:t>
                      </a:r>
                      <a:r>
                        <a:rPr lang="cs-CZ" sz="1200" u="none" strike="noStrike" dirty="0">
                          <a:effectLst/>
                        </a:rPr>
                        <a:t>a vedení pod napětím do 400V</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5</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a:t>
                      </a:r>
                      <a:r>
                        <a:rPr lang="cs-CZ" sz="1200" u="none" strike="noStrike" dirty="0" smtClean="0">
                          <a:effectLst/>
                        </a:rPr>
                        <a:t>1OB</a:t>
                      </a:r>
                      <a:r>
                        <a:rPr lang="cs-CZ" sz="1200" u="none" strike="noStrike" dirty="0">
                          <a:effectLst/>
                        </a:rPr>
                        <a:t/>
                      </a:r>
                      <a:br>
                        <a:rPr lang="cs-CZ" sz="1200" u="none" strike="noStrike" dirty="0">
                          <a:effectLst/>
                        </a:rPr>
                      </a:br>
                      <a:r>
                        <a:rPr lang="cs-CZ" sz="1200" u="none" strike="noStrike" dirty="0">
                          <a:effectLst/>
                        </a:rPr>
                        <a:t>Činnost jednotek při povodni</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6</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- 3D</a:t>
                      </a:r>
                      <a:br>
                        <a:rPr lang="cs-CZ" sz="1200" u="none" strike="noStrike" dirty="0">
                          <a:effectLst/>
                        </a:rPr>
                      </a:br>
                      <a:r>
                        <a:rPr lang="cs-CZ" sz="1200" u="none" strike="noStrike" dirty="0">
                          <a:effectLst/>
                        </a:rPr>
                        <a:t>Dopravní nehody s velkým počtem zraněných osob</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7</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Cvičební řád jednotek PO - metodický list - 17DR3 </a:t>
                      </a:r>
                      <a:br>
                        <a:rPr lang="cs-CZ" sz="1200" u="none" strike="noStrike" dirty="0">
                          <a:effectLst/>
                        </a:rPr>
                      </a:br>
                      <a:r>
                        <a:rPr lang="cs-CZ" sz="1200" u="none" strike="noStrike" dirty="0">
                          <a:effectLst/>
                        </a:rPr>
                        <a:t>Nasazení proudů D</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455333">
                <a:tc>
                  <a:txBody>
                    <a:bodyPr/>
                    <a:lstStyle/>
                    <a:p>
                      <a:pPr algn="ctr" fontAlgn="ctr"/>
                      <a:r>
                        <a:rPr lang="cs-CZ" sz="1200" u="none" strike="noStrike">
                          <a:effectLst/>
                        </a:rPr>
                        <a:t>8</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Cvičební řád jednotek PO - metodický list - 5ČETA </a:t>
                      </a:r>
                      <a:br>
                        <a:rPr lang="cs-CZ" sz="1200" u="none" strike="noStrike" dirty="0">
                          <a:effectLst/>
                        </a:rPr>
                      </a:br>
                      <a:r>
                        <a:rPr lang="cs-CZ" sz="1200" u="none" strike="noStrike" dirty="0">
                          <a:effectLst/>
                        </a:rPr>
                        <a:t>Společná činnost při vytváření stanoviště pro plnění závěsného vaku vrtulníku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373225">
                <a:tc>
                  <a:txBody>
                    <a:bodyPr/>
                    <a:lstStyle/>
                    <a:p>
                      <a:pPr algn="ctr" fontAlgn="ctr"/>
                      <a:r>
                        <a:rPr lang="cs-CZ" sz="1200" u="none" strike="noStrike">
                          <a:effectLst/>
                        </a:rPr>
                        <a:t>9</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Cvičební řád jednotek PO - metodický list - 4ČETA</a:t>
                      </a:r>
                      <a:br>
                        <a:rPr lang="cs-CZ" sz="1200" u="none" strike="noStrike" dirty="0">
                          <a:effectLst/>
                        </a:rPr>
                      </a:br>
                      <a:r>
                        <a:rPr lang="cs-CZ" sz="1200" u="none" strike="noStrike" dirty="0">
                          <a:effectLst/>
                        </a:rPr>
                        <a:t>Rozvětvení na dopravním vedení</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559836">
                <a:tc>
                  <a:txBody>
                    <a:bodyPr/>
                    <a:lstStyle/>
                    <a:p>
                      <a:pPr algn="ctr" fontAlgn="ctr"/>
                      <a:r>
                        <a:rPr lang="cs-CZ" sz="1200" u="none" strike="noStrike">
                          <a:effectLst/>
                        </a:rPr>
                        <a:t>10</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- 4N Nebezpečí </a:t>
                      </a:r>
                      <a:br>
                        <a:rPr lang="cs-CZ" sz="1200" u="none" strike="noStrike" dirty="0">
                          <a:effectLst/>
                        </a:rPr>
                      </a:br>
                      <a:r>
                        <a:rPr lang="cs-CZ" sz="1200" u="none" strike="noStrike" dirty="0">
                          <a:effectLst/>
                        </a:rPr>
                        <a:t>ionizujícího záření, 14N Nebezpečí úrazu elektrickým proudem, </a:t>
                      </a:r>
                      <a:br>
                        <a:rPr lang="cs-CZ" sz="1200" u="none" strike="noStrike" dirty="0">
                          <a:effectLst/>
                        </a:rPr>
                      </a:br>
                      <a:r>
                        <a:rPr lang="cs-CZ" sz="1200" u="none" strike="noStrike" dirty="0">
                          <a:effectLst/>
                        </a:rPr>
                        <a:t>15N Nebezpečí utonutí, 16N Nebezpečí  výbuchu</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250060">
                <a:tc>
                  <a:txBody>
                    <a:bodyPr/>
                    <a:lstStyle/>
                    <a:p>
                      <a:pPr algn="ctr" fontAlgn="ctr"/>
                      <a:r>
                        <a:rPr lang="cs-CZ" sz="1200" u="none" strike="noStrike">
                          <a:effectLst/>
                        </a:rPr>
                        <a:t>11</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STČ 11/IZS Chřipka ptáků - úkoly JSDHO.</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746450">
                <a:tc>
                  <a:txBody>
                    <a:bodyPr/>
                    <a:lstStyle/>
                    <a:p>
                      <a:pPr algn="ctr" fontAlgn="ctr"/>
                      <a:r>
                        <a:rPr lang="cs-CZ" sz="1200" u="none" strike="noStrike">
                          <a:effectLst/>
                        </a:rPr>
                        <a:t>12</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Základní rozdělení pěnidel, syntetická pěnidla, víceúčelová pěnidla, pěnidla na hašení polárních a nepolárních kapalin, fluorová a </a:t>
                      </a:r>
                      <a:r>
                        <a:rPr lang="cs-CZ" sz="1200" u="none" strike="noStrike" dirty="0" err="1">
                          <a:effectLst/>
                        </a:rPr>
                        <a:t>bezfluorová</a:t>
                      </a:r>
                      <a:r>
                        <a:rPr lang="cs-CZ" sz="1200" u="none" strike="noStrike" dirty="0">
                          <a:effectLst/>
                        </a:rPr>
                        <a:t> pěnidla. Účinky pěnidel na hašení požárů. Pěnidla používaná v jednotce PO. Zakázané látky v pěnidlech.</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r>
              <a:tr h="559836">
                <a:tc>
                  <a:txBody>
                    <a:bodyPr/>
                    <a:lstStyle/>
                    <a:p>
                      <a:pPr algn="ctr" fontAlgn="ctr"/>
                      <a:r>
                        <a:rPr lang="cs-CZ" sz="1200" u="none" strike="noStrike">
                          <a:effectLst/>
                        </a:rPr>
                        <a:t>13</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a:effectLst/>
                        </a:rPr>
                        <a:t>Hašení lesních požárů (BŘ – ML č. 21/P, Konspekt odborné přípravy 1 - 3 - 03 Využití letecké techniky k leteckému hašení požárů lesních a travnatých porostů)</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4926" marR="4926" marT="4926" marB="0" anchor="ctr"/>
                </a:tc>
              </a:tr>
            </a:tbl>
          </a:graphicData>
        </a:graphic>
      </p:graphicFrame>
    </p:spTree>
    <p:extLst>
      <p:ext uri="{BB962C8B-B14F-4D97-AF65-F5344CB8AC3E}">
        <p14:creationId xmlns:p14="http://schemas.microsoft.com/office/powerpoint/2010/main" val="2266507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pPr algn="l"/>
            <a:r>
              <a:rPr lang="cs-CZ" sz="2000" dirty="0" smtClean="0"/>
              <a:t>Činnost jednotky PO :</a:t>
            </a:r>
            <a:endParaRPr lang="cs-CZ" sz="2000" dirty="0"/>
          </a:p>
        </p:txBody>
      </p:sp>
      <p:sp>
        <p:nvSpPr>
          <p:cNvPr id="3" name="Zástupný symbol pro obsah 2"/>
          <p:cNvSpPr>
            <a:spLocks noGrp="1"/>
          </p:cNvSpPr>
          <p:nvPr>
            <p:ph idx="1"/>
          </p:nvPr>
        </p:nvSpPr>
        <p:spPr>
          <a:xfrm>
            <a:off x="467544" y="692696"/>
            <a:ext cx="8219256" cy="5433467"/>
          </a:xfrm>
          <a:solidFill>
            <a:schemeClr val="accent1">
              <a:lumMod val="40000"/>
              <a:lumOff val="60000"/>
            </a:schemeClr>
          </a:solidFill>
        </p:spPr>
        <p:txBody>
          <a:bodyPr>
            <a:normAutofit/>
          </a:bodyPr>
          <a:lstStyle/>
          <a:p>
            <a:pPr marL="0" indent="0">
              <a:buNone/>
            </a:pPr>
            <a:r>
              <a:rPr lang="cs-CZ" sz="1800" dirty="0"/>
              <a:t>Jednotky provádí při povodni záchranné práce a v rámci úkolů v oblasti ochrany</a:t>
            </a:r>
          </a:p>
          <a:p>
            <a:pPr marL="0" indent="0">
              <a:buNone/>
            </a:pPr>
            <a:r>
              <a:rPr lang="cs-CZ" sz="1800" dirty="0"/>
              <a:t>obyvatelstva se podílí na:</a:t>
            </a:r>
          </a:p>
          <a:p>
            <a:pPr marL="0" indent="0">
              <a:buNone/>
            </a:pPr>
            <a:r>
              <a:rPr lang="cs-CZ" sz="1800" dirty="0"/>
              <a:t>a) hlídkové činnosti v rámci povodňové hlásné služby </a:t>
            </a:r>
            <a:r>
              <a:rPr lang="cs-CZ" sz="1800" dirty="0" smtClean="0"/>
              <a:t> </a:t>
            </a:r>
            <a:r>
              <a:rPr lang="cs-CZ" sz="1800" dirty="0"/>
              <a:t>(č</a:t>
            </a:r>
            <a:r>
              <a:rPr lang="cs-CZ" sz="1800" i="1" dirty="0"/>
              <a:t>innosti jednotek požární</a:t>
            </a:r>
          </a:p>
          <a:p>
            <a:pPr marL="0" indent="0">
              <a:buNone/>
            </a:pPr>
            <a:r>
              <a:rPr lang="cs-CZ" sz="1800" i="1" dirty="0" smtClean="0"/>
              <a:t>     ochrany </a:t>
            </a:r>
            <a:r>
              <a:rPr lang="cs-CZ" sz="1800" i="1" dirty="0"/>
              <a:t>při hlídkové činnosti v rámci povodňové hlásné služby).</a:t>
            </a:r>
          </a:p>
          <a:p>
            <a:pPr marL="0" indent="0">
              <a:buNone/>
            </a:pPr>
            <a:r>
              <a:rPr lang="cs-CZ" sz="1800" dirty="0"/>
              <a:t>b) povodňových zabezpečovacích pracích </a:t>
            </a:r>
            <a:r>
              <a:rPr lang="cs-CZ" sz="1800" dirty="0" smtClean="0"/>
              <a:t>,</a:t>
            </a:r>
            <a:endParaRPr lang="cs-CZ" sz="1800" dirty="0"/>
          </a:p>
          <a:p>
            <a:pPr marL="0" indent="0">
              <a:buNone/>
            </a:pPr>
            <a:r>
              <a:rPr lang="cs-CZ" sz="1800" dirty="0"/>
              <a:t>c) povodňových záchranných pracích </a:t>
            </a:r>
            <a:r>
              <a:rPr lang="cs-CZ" sz="1800" dirty="0" smtClean="0"/>
              <a:t>,</a:t>
            </a:r>
            <a:endParaRPr lang="cs-CZ" sz="1800" dirty="0"/>
          </a:p>
          <a:p>
            <a:pPr marL="0" indent="0">
              <a:buNone/>
            </a:pPr>
            <a:r>
              <a:rPr lang="cs-CZ" sz="1800" dirty="0"/>
              <a:t>d) likvidačních pracích</a:t>
            </a:r>
            <a:r>
              <a:rPr lang="cs-CZ" sz="1800" dirty="0" smtClean="0"/>
              <a:t>.</a:t>
            </a:r>
          </a:p>
          <a:p>
            <a:pPr marL="0" indent="0" algn="ctr">
              <a:buNone/>
            </a:pPr>
            <a:r>
              <a:rPr lang="cs-CZ" sz="1800" b="1" dirty="0"/>
              <a:t>Úkoly a postup činnosti</a:t>
            </a:r>
            <a:endParaRPr lang="cs-CZ" sz="1800" dirty="0" smtClean="0"/>
          </a:p>
          <a:p>
            <a:pPr marL="0" indent="0">
              <a:buNone/>
            </a:pPr>
            <a:r>
              <a:rPr lang="cs-CZ" sz="1800" dirty="0"/>
              <a:t>Velitelé jednotek spolupracují při zajištění všech činností s příslušnými povodňovými</a:t>
            </a:r>
          </a:p>
          <a:p>
            <a:pPr marL="0" indent="0">
              <a:buNone/>
            </a:pPr>
            <a:r>
              <a:rPr lang="cs-CZ" sz="1800" dirty="0"/>
              <a:t>orgány. Doporučuje se, aby velitel místní jednotky byl členem povodňové komise obce</a:t>
            </a:r>
            <a:r>
              <a:rPr lang="cs-CZ" sz="1800" dirty="0" smtClean="0"/>
              <a:t>.</a:t>
            </a:r>
          </a:p>
          <a:p>
            <a:pPr marL="0" indent="0">
              <a:buNone/>
            </a:pPr>
            <a:endParaRPr lang="cs-CZ" sz="1800" dirty="0" smtClean="0"/>
          </a:p>
          <a:p>
            <a:pPr marL="0" indent="0">
              <a:buNone/>
            </a:pPr>
            <a:r>
              <a:rPr lang="cs-CZ" sz="1800" dirty="0"/>
              <a:t>Pokud velitel zásahu zjistí, že se jedná o událost mající charakter povodně, vyžaduje</a:t>
            </a:r>
          </a:p>
          <a:p>
            <a:pPr marL="0" indent="0">
              <a:buNone/>
            </a:pPr>
            <a:r>
              <a:rPr lang="cs-CZ" sz="1800" dirty="0"/>
              <a:t>prostřednictvím OPIS informování povodňových orgánů a jejich zapojení do řešení</a:t>
            </a:r>
          </a:p>
          <a:p>
            <a:pPr marL="0" indent="0">
              <a:buNone/>
            </a:pPr>
            <a:r>
              <a:rPr lang="cs-CZ" sz="1800" dirty="0"/>
              <a:t>mimořádné události.</a:t>
            </a:r>
          </a:p>
        </p:txBody>
      </p:sp>
    </p:spTree>
    <p:extLst>
      <p:ext uri="{BB962C8B-B14F-4D97-AF65-F5344CB8AC3E}">
        <p14:creationId xmlns:p14="http://schemas.microsoft.com/office/powerpoint/2010/main" val="406739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r>
              <a:rPr lang="cs-CZ" sz="2000" b="1" dirty="0"/>
              <a:t>Povodňové zabezpečovací práce</a:t>
            </a:r>
            <a:endParaRPr lang="cs-CZ" sz="2000" dirty="0"/>
          </a:p>
        </p:txBody>
      </p:sp>
      <p:sp>
        <p:nvSpPr>
          <p:cNvPr id="3" name="Zástupný symbol pro obsah 2"/>
          <p:cNvSpPr>
            <a:spLocks noGrp="1"/>
          </p:cNvSpPr>
          <p:nvPr>
            <p:ph idx="1"/>
          </p:nvPr>
        </p:nvSpPr>
        <p:spPr>
          <a:xfrm>
            <a:off x="467544" y="692696"/>
            <a:ext cx="8219256" cy="5433467"/>
          </a:xfrm>
          <a:solidFill>
            <a:schemeClr val="accent1">
              <a:lumMod val="40000"/>
              <a:lumOff val="60000"/>
            </a:schemeClr>
          </a:solidFill>
        </p:spPr>
        <p:txBody>
          <a:bodyPr>
            <a:normAutofit lnSpcReduction="10000"/>
          </a:bodyPr>
          <a:lstStyle/>
          <a:p>
            <a:pPr marL="0" indent="0">
              <a:buNone/>
            </a:pPr>
            <a:r>
              <a:rPr lang="cs-CZ" sz="1800" dirty="0"/>
              <a:t>Povodňové zabezpečovací práce zajišťují správci vodních toků na vodních tocích</a:t>
            </a:r>
          </a:p>
          <a:p>
            <a:pPr marL="0" indent="0">
              <a:buNone/>
            </a:pPr>
            <a:r>
              <a:rPr lang="cs-CZ" sz="1800" dirty="0"/>
              <a:t>a vlastníci dotčených </a:t>
            </a:r>
            <a:r>
              <a:rPr lang="cs-CZ" sz="1800" dirty="0" smtClean="0"/>
              <a:t>objektů.</a:t>
            </a:r>
          </a:p>
          <a:p>
            <a:pPr marL="0" indent="0">
              <a:buNone/>
            </a:pPr>
            <a:r>
              <a:rPr lang="cs-CZ" sz="1800" dirty="0"/>
              <a:t>Starosta obce (povodňový orgán) po dohodě s velitelem místní jednotky stanoví </a:t>
            </a:r>
            <a:r>
              <a:rPr lang="cs-CZ" sz="1800" dirty="0" smtClean="0"/>
              <a:t>způsob a </a:t>
            </a:r>
            <a:r>
              <a:rPr lang="cs-CZ" sz="1800" dirty="0"/>
              <a:t>rozsah zajištění povodňových zabezpečovacích prací, na kterých se bude </a:t>
            </a:r>
            <a:r>
              <a:rPr lang="cs-CZ" sz="1800" dirty="0" smtClean="0"/>
              <a:t>místní jednotka </a:t>
            </a:r>
            <a:r>
              <a:rPr lang="cs-CZ" sz="1800" dirty="0"/>
              <a:t>podílet</a:t>
            </a:r>
            <a:r>
              <a:rPr lang="cs-CZ" sz="1800" dirty="0" smtClean="0"/>
              <a:t>.</a:t>
            </a:r>
          </a:p>
          <a:p>
            <a:pPr marL="0" indent="0">
              <a:buNone/>
            </a:pPr>
            <a:r>
              <a:rPr lang="cs-CZ" sz="1800" dirty="0">
                <a:solidFill>
                  <a:srgbClr val="FF0000"/>
                </a:solidFill>
              </a:rPr>
              <a:t>Povodňové zabezpečovací práce, na kterých se mohou podílet jednotky:</a:t>
            </a:r>
          </a:p>
          <a:p>
            <a:pPr marL="0" indent="0">
              <a:buNone/>
            </a:pPr>
            <a:r>
              <a:rPr lang="cs-CZ" sz="1800" dirty="0"/>
              <a:t>a) </a:t>
            </a:r>
            <a:r>
              <a:rPr lang="cs-CZ" sz="1800" dirty="0">
                <a:solidFill>
                  <a:srgbClr val="00B050"/>
                </a:solidFill>
              </a:rPr>
              <a:t>zajištění průchodnosti vodních toků</a:t>
            </a:r>
            <a:r>
              <a:rPr lang="cs-CZ" sz="1800" dirty="0"/>
              <a:t>, odstraňování naplaveného materiálu</a:t>
            </a:r>
          </a:p>
          <a:p>
            <a:pPr marL="0" indent="0">
              <a:buNone/>
            </a:pPr>
            <a:r>
              <a:rPr lang="cs-CZ" sz="1800" dirty="0" smtClean="0"/>
              <a:t>     z </a:t>
            </a:r>
            <a:r>
              <a:rPr lang="cs-CZ" sz="1800" dirty="0"/>
              <a:t>nepřístupných míst, rozrušování ledových ker a </a:t>
            </a:r>
            <a:r>
              <a:rPr lang="cs-CZ" sz="1800" dirty="0" err="1"/>
              <a:t>nápěchů</a:t>
            </a:r>
            <a:r>
              <a:rPr lang="cs-CZ" sz="1800" dirty="0"/>
              <a:t>, odstraňování</a:t>
            </a:r>
          </a:p>
          <a:p>
            <a:pPr marL="0" indent="0">
              <a:buNone/>
            </a:pPr>
            <a:r>
              <a:rPr lang="cs-CZ" sz="1800" dirty="0" smtClean="0"/>
              <a:t>     konstrukcí </a:t>
            </a:r>
            <a:r>
              <a:rPr lang="cs-CZ" sz="1800" dirty="0"/>
              <a:t>bránících průtoku vody; o odstranění stavebních konstrukcí z vodního</a:t>
            </a:r>
          </a:p>
          <a:p>
            <a:pPr marL="0" indent="0">
              <a:buNone/>
            </a:pPr>
            <a:r>
              <a:rPr lang="cs-CZ" sz="1800" dirty="0" smtClean="0"/>
              <a:t>     toku </a:t>
            </a:r>
            <a:r>
              <a:rPr lang="cs-CZ" sz="1800" dirty="0"/>
              <a:t>rozhoduje povodňový orgán,</a:t>
            </a:r>
          </a:p>
          <a:p>
            <a:pPr marL="0" indent="0">
              <a:buNone/>
            </a:pPr>
            <a:r>
              <a:rPr lang="cs-CZ" sz="1800" dirty="0"/>
              <a:t>b) </a:t>
            </a:r>
            <a:r>
              <a:rPr lang="cs-CZ" sz="1800" dirty="0">
                <a:solidFill>
                  <a:srgbClr val="00B050"/>
                </a:solidFill>
              </a:rPr>
              <a:t>výstavba protipovodňových hrází a mobilních hrazení</a:t>
            </a:r>
            <a:r>
              <a:rPr lang="cs-CZ" sz="1800" dirty="0"/>
              <a:t>; místa pro výstavbu</a:t>
            </a:r>
          </a:p>
          <a:p>
            <a:pPr marL="0" indent="0">
              <a:buNone/>
            </a:pPr>
            <a:r>
              <a:rPr lang="cs-CZ" sz="1800" dirty="0" smtClean="0"/>
              <a:t>     protipovodňových </a:t>
            </a:r>
            <a:r>
              <a:rPr lang="cs-CZ" sz="1800" dirty="0"/>
              <a:t>hrází a zábran jsou předem vytipována, nebo jejich určení</a:t>
            </a:r>
          </a:p>
          <a:p>
            <a:pPr marL="0" indent="0">
              <a:buNone/>
            </a:pPr>
            <a:r>
              <a:rPr lang="cs-CZ" sz="1800" dirty="0" smtClean="0"/>
              <a:t>     provedou </a:t>
            </a:r>
            <a:r>
              <a:rPr lang="cs-CZ" sz="1800" dirty="0"/>
              <a:t>pracovníci povodňových orgánů (</a:t>
            </a:r>
            <a:r>
              <a:rPr lang="cs-CZ" sz="1800" i="1" dirty="0"/>
              <a:t>stavba protipovodňových hrází z pytlů</a:t>
            </a:r>
          </a:p>
          <a:p>
            <a:pPr marL="0" indent="0">
              <a:buNone/>
            </a:pPr>
            <a:r>
              <a:rPr lang="cs-CZ" sz="1800" i="1" dirty="0" smtClean="0"/>
              <a:t>     plněných </a:t>
            </a:r>
            <a:r>
              <a:rPr lang="cs-CZ" sz="1800" i="1" dirty="0"/>
              <a:t>pískem),</a:t>
            </a:r>
          </a:p>
          <a:p>
            <a:pPr marL="0" indent="0">
              <a:buNone/>
            </a:pPr>
            <a:r>
              <a:rPr lang="cs-CZ" sz="1800" dirty="0"/>
              <a:t>c</a:t>
            </a:r>
            <a:r>
              <a:rPr lang="cs-CZ" sz="1800" dirty="0">
                <a:solidFill>
                  <a:srgbClr val="00B050"/>
                </a:solidFill>
              </a:rPr>
              <a:t>) provizorní oprava a utěsňování narušených hrází </a:t>
            </a:r>
            <a:r>
              <a:rPr lang="cs-CZ" sz="1800" dirty="0"/>
              <a:t>vodních děl a hrazení vodních</a:t>
            </a:r>
          </a:p>
          <a:p>
            <a:pPr marL="0" indent="0">
              <a:buNone/>
            </a:pPr>
            <a:r>
              <a:rPr lang="cs-CZ" sz="1800" dirty="0" smtClean="0"/>
              <a:t>    toků</a:t>
            </a:r>
            <a:r>
              <a:rPr lang="cs-CZ" sz="1800" dirty="0"/>
              <a:t>,</a:t>
            </a:r>
          </a:p>
          <a:p>
            <a:pPr marL="0" indent="0">
              <a:buNone/>
            </a:pPr>
            <a:r>
              <a:rPr lang="cs-CZ" sz="1800" dirty="0"/>
              <a:t>d) </a:t>
            </a:r>
            <a:r>
              <a:rPr lang="cs-CZ" sz="1800" dirty="0">
                <a:solidFill>
                  <a:srgbClr val="00B050"/>
                </a:solidFill>
              </a:rPr>
              <a:t>zabránění zaplavení území zpětným vzdutím přes kanalizační vpusti</a:t>
            </a:r>
            <a:r>
              <a:rPr lang="cs-CZ" sz="1800" dirty="0"/>
              <a:t>,</a:t>
            </a:r>
          </a:p>
          <a:p>
            <a:pPr marL="0" indent="0">
              <a:buNone/>
            </a:pPr>
            <a:r>
              <a:rPr lang="cs-CZ" sz="1800" dirty="0"/>
              <a:t>e) </a:t>
            </a:r>
            <a:r>
              <a:rPr lang="cs-CZ" sz="1800" dirty="0">
                <a:solidFill>
                  <a:srgbClr val="00B050"/>
                </a:solidFill>
              </a:rPr>
              <a:t>opatření proti znečištění vod nebezpečnými látkami.</a:t>
            </a:r>
          </a:p>
        </p:txBody>
      </p:sp>
    </p:spTree>
    <p:extLst>
      <p:ext uri="{BB962C8B-B14F-4D97-AF65-F5344CB8AC3E}">
        <p14:creationId xmlns:p14="http://schemas.microsoft.com/office/powerpoint/2010/main" val="403171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6" name="Zástupný symbol pro obsah 5" descr="https://storage.pozary.cz/article/4/f/4fb8972154fa1/mwqfm9q024.80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96804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r>
              <a:rPr lang="cs-CZ" sz="2000" b="1" dirty="0"/>
              <a:t>Povodňové záchranné práce</a:t>
            </a:r>
            <a:endParaRPr lang="cs-CZ" sz="2000" dirty="0"/>
          </a:p>
        </p:txBody>
      </p:sp>
      <p:sp>
        <p:nvSpPr>
          <p:cNvPr id="3" name="Zástupný symbol pro obsah 2"/>
          <p:cNvSpPr>
            <a:spLocks noGrp="1"/>
          </p:cNvSpPr>
          <p:nvPr>
            <p:ph idx="1"/>
          </p:nvPr>
        </p:nvSpPr>
        <p:spPr>
          <a:xfrm>
            <a:off x="467544" y="620688"/>
            <a:ext cx="8219256" cy="5505475"/>
          </a:xfrm>
          <a:solidFill>
            <a:schemeClr val="accent1">
              <a:lumMod val="40000"/>
              <a:lumOff val="60000"/>
            </a:schemeClr>
          </a:solidFill>
        </p:spPr>
        <p:txBody>
          <a:bodyPr>
            <a:normAutofit/>
          </a:bodyPr>
          <a:lstStyle/>
          <a:p>
            <a:pPr marL="0" indent="0">
              <a:buNone/>
            </a:pPr>
            <a:r>
              <a:rPr lang="cs-CZ" sz="1800" dirty="0"/>
              <a:t>Povodňovými záchrannými pracemi jsou technická a organizační opatření prováděná </a:t>
            </a:r>
            <a:r>
              <a:rPr lang="cs-CZ" sz="1800" dirty="0" smtClean="0"/>
              <a:t>za povodně </a:t>
            </a:r>
            <a:r>
              <a:rPr lang="cs-CZ" sz="1800" dirty="0"/>
              <a:t>v bezprostředně ohrožených nebo již zaplavených územích k záchraně </a:t>
            </a:r>
            <a:r>
              <a:rPr lang="cs-CZ" sz="1800" dirty="0" smtClean="0"/>
              <a:t>životů a </a:t>
            </a:r>
            <a:r>
              <a:rPr lang="cs-CZ" sz="1800" dirty="0"/>
              <a:t>majetku, zejména ochrana a evakuace obyvatelstva z těchto území, péče o ně </a:t>
            </a:r>
            <a:r>
              <a:rPr lang="cs-CZ" sz="1800" dirty="0" smtClean="0"/>
              <a:t>po nezbytně </a:t>
            </a:r>
            <a:r>
              <a:rPr lang="cs-CZ" sz="1800" dirty="0"/>
              <a:t>nutnou dobu</a:t>
            </a:r>
            <a:r>
              <a:rPr lang="cs-CZ" sz="1800" dirty="0" smtClean="0"/>
              <a:t>.</a:t>
            </a:r>
          </a:p>
          <a:p>
            <a:pPr marL="0" indent="0">
              <a:buNone/>
            </a:pPr>
            <a:endParaRPr lang="cs-CZ" sz="1800" dirty="0" smtClean="0"/>
          </a:p>
          <a:p>
            <a:pPr marL="0" indent="0">
              <a:buNone/>
            </a:pPr>
            <a:r>
              <a:rPr lang="cs-CZ" sz="1800" dirty="0"/>
              <a:t>Povodňové záchranné práce organizují povodňové orgány s využitím složek</a:t>
            </a:r>
          </a:p>
          <a:p>
            <a:pPr marL="0" indent="0">
              <a:buNone/>
            </a:pPr>
            <a:r>
              <a:rPr lang="cs-CZ" sz="1800" dirty="0"/>
              <a:t>integrovaného záchranného systému</a:t>
            </a:r>
            <a:r>
              <a:rPr lang="cs-CZ" sz="1800" dirty="0" smtClean="0"/>
              <a:t>.</a:t>
            </a:r>
          </a:p>
          <a:p>
            <a:pPr marL="0" indent="0">
              <a:buNone/>
            </a:pPr>
            <a:endParaRPr lang="cs-CZ" sz="1800" dirty="0" smtClean="0"/>
          </a:p>
          <a:p>
            <a:pPr marL="0" indent="0">
              <a:buNone/>
            </a:pPr>
            <a:r>
              <a:rPr lang="cs-CZ" sz="1800" dirty="0">
                <a:solidFill>
                  <a:srgbClr val="FF0000"/>
                </a:solidFill>
              </a:rPr>
              <a:t>V rámci záchranných prací provádí jednotky zejména tyto činnosti:</a:t>
            </a:r>
          </a:p>
          <a:p>
            <a:pPr marL="0" indent="0">
              <a:buNone/>
            </a:pPr>
            <a:r>
              <a:rPr lang="cs-CZ" sz="1800" dirty="0"/>
              <a:t>a) </a:t>
            </a:r>
            <a:r>
              <a:rPr lang="cs-CZ" sz="1800" dirty="0">
                <a:solidFill>
                  <a:srgbClr val="00B050"/>
                </a:solidFill>
              </a:rPr>
              <a:t>záchrana ohrožených osob, zvířat nebo majetku</a:t>
            </a:r>
            <a:r>
              <a:rPr lang="cs-CZ" sz="1800" i="1" dirty="0"/>
              <a:t>,</a:t>
            </a:r>
          </a:p>
          <a:p>
            <a:pPr marL="0" indent="0">
              <a:buNone/>
            </a:pPr>
            <a:r>
              <a:rPr lang="cs-CZ" sz="1800" dirty="0"/>
              <a:t>b) </a:t>
            </a:r>
            <a:r>
              <a:rPr lang="cs-CZ" sz="1800" dirty="0">
                <a:solidFill>
                  <a:srgbClr val="00B050"/>
                </a:solidFill>
              </a:rPr>
              <a:t>plnění úkolů v oblasti ochrany obyvatelstva </a:t>
            </a:r>
            <a:r>
              <a:rPr lang="cs-CZ" sz="1800" dirty="0"/>
              <a:t>(varování, evakuace, nouzové přežití),</a:t>
            </a:r>
          </a:p>
          <a:p>
            <a:pPr marL="0" indent="0">
              <a:buNone/>
            </a:pPr>
            <a:r>
              <a:rPr lang="cs-CZ" sz="1800" dirty="0" smtClean="0"/>
              <a:t>c</a:t>
            </a:r>
            <a:r>
              <a:rPr lang="cs-CZ" sz="1800" dirty="0"/>
              <a:t>) </a:t>
            </a:r>
            <a:r>
              <a:rPr lang="cs-CZ" sz="1800" dirty="0">
                <a:solidFill>
                  <a:srgbClr val="00B050"/>
                </a:solidFill>
              </a:rPr>
              <a:t>zabránění vzniku dalších nebezpečí </a:t>
            </a:r>
            <a:r>
              <a:rPr lang="cs-CZ" sz="1800" dirty="0"/>
              <a:t>v souvislosti se zaplavováním objektů vodou,</a:t>
            </a:r>
          </a:p>
          <a:p>
            <a:pPr marL="0" indent="0">
              <a:buNone/>
            </a:pPr>
            <a:r>
              <a:rPr lang="cs-CZ" sz="1800" dirty="0" smtClean="0"/>
              <a:t>    např</a:t>
            </a:r>
            <a:r>
              <a:rPr lang="cs-CZ" sz="1800" dirty="0"/>
              <a:t>. evakuace cenného nebo nebezpečného materiálu, zabránění vniknutí vody do</a:t>
            </a:r>
          </a:p>
          <a:p>
            <a:pPr marL="0" indent="0">
              <a:buNone/>
            </a:pPr>
            <a:r>
              <a:rPr lang="cs-CZ" sz="1800" dirty="0" smtClean="0"/>
              <a:t>    objektu</a:t>
            </a:r>
            <a:r>
              <a:rPr lang="cs-CZ" sz="1800" dirty="0"/>
              <a:t>, snižování hladiny odčerpáváním vody.</a:t>
            </a:r>
          </a:p>
        </p:txBody>
      </p:sp>
    </p:spTree>
    <p:extLst>
      <p:ext uri="{BB962C8B-B14F-4D97-AF65-F5344CB8AC3E}">
        <p14:creationId xmlns:p14="http://schemas.microsoft.com/office/powerpoint/2010/main" val="16682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19256" cy="432048"/>
          </a:xfrm>
          <a:solidFill>
            <a:schemeClr val="accent1">
              <a:lumMod val="40000"/>
              <a:lumOff val="60000"/>
            </a:schemeClr>
          </a:solidFill>
        </p:spPr>
        <p:txBody>
          <a:bodyPr>
            <a:normAutofit/>
          </a:bodyPr>
          <a:lstStyle/>
          <a:p>
            <a:r>
              <a:rPr lang="cs-CZ" sz="2000" b="1" dirty="0"/>
              <a:t>Pomoc obyvatelstvu po povodni – likvidační práce</a:t>
            </a:r>
            <a:endParaRPr lang="cs-CZ" sz="2000" dirty="0"/>
          </a:p>
        </p:txBody>
      </p:sp>
      <p:sp>
        <p:nvSpPr>
          <p:cNvPr id="3" name="Zástupný symbol pro obsah 2"/>
          <p:cNvSpPr>
            <a:spLocks noGrp="1"/>
          </p:cNvSpPr>
          <p:nvPr>
            <p:ph idx="1"/>
          </p:nvPr>
        </p:nvSpPr>
        <p:spPr>
          <a:xfrm>
            <a:off x="467544" y="620688"/>
            <a:ext cx="8219256" cy="5505475"/>
          </a:xfrm>
          <a:solidFill>
            <a:schemeClr val="accent1">
              <a:lumMod val="40000"/>
              <a:lumOff val="60000"/>
            </a:schemeClr>
          </a:solidFill>
        </p:spPr>
        <p:txBody>
          <a:bodyPr>
            <a:normAutofit fontScale="92500"/>
          </a:bodyPr>
          <a:lstStyle/>
          <a:p>
            <a:pPr marL="0" indent="0">
              <a:buNone/>
            </a:pPr>
            <a:r>
              <a:rPr lang="cs-CZ" sz="1800" dirty="0"/>
              <a:t>Povodňové likvidační práce organizují povodňové orgány</a:t>
            </a:r>
            <a:r>
              <a:rPr lang="cs-CZ" sz="1800" dirty="0" smtClean="0"/>
              <a:t>.</a:t>
            </a:r>
          </a:p>
          <a:p>
            <a:pPr marL="0" indent="0">
              <a:buNone/>
            </a:pPr>
            <a:r>
              <a:rPr lang="cs-CZ" sz="1800" dirty="0"/>
              <a:t>Jednotky při likvidačních pracích provádí nebo se podílí na:</a:t>
            </a:r>
          </a:p>
          <a:p>
            <a:pPr marL="0" indent="0">
              <a:buNone/>
            </a:pPr>
            <a:r>
              <a:rPr lang="cs-CZ" sz="1800" dirty="0" smtClean="0"/>
              <a:t>a) </a:t>
            </a:r>
            <a:r>
              <a:rPr lang="cs-CZ" sz="1800" dirty="0" smtClean="0">
                <a:solidFill>
                  <a:srgbClr val="FF0000"/>
                </a:solidFill>
              </a:rPr>
              <a:t>odčerpávání </a:t>
            </a:r>
            <a:r>
              <a:rPr lang="cs-CZ" sz="1800" dirty="0">
                <a:solidFill>
                  <a:srgbClr val="FF0000"/>
                </a:solidFill>
              </a:rPr>
              <a:t>vody ze zatopených prostor</a:t>
            </a:r>
            <a:r>
              <a:rPr lang="cs-CZ" sz="1800" dirty="0"/>
              <a:t>. K odčerpávání zatopených prostor </a:t>
            </a:r>
            <a:r>
              <a:rPr lang="cs-CZ" sz="1800" dirty="0" smtClean="0"/>
              <a:t>se nasazují </a:t>
            </a:r>
          </a:p>
          <a:p>
            <a:pPr marL="0" indent="0">
              <a:buNone/>
            </a:pPr>
            <a:r>
              <a:rPr lang="cs-CZ" sz="1800" dirty="0"/>
              <a:t> </a:t>
            </a:r>
            <a:r>
              <a:rPr lang="cs-CZ" sz="1800" dirty="0" smtClean="0"/>
              <a:t>    čerpadla </a:t>
            </a:r>
            <a:r>
              <a:rPr lang="cs-CZ" sz="1800" dirty="0"/>
              <a:t>s výkonem odpovídajícím objemu zaplavených </a:t>
            </a:r>
            <a:r>
              <a:rPr lang="cs-CZ" sz="1800" dirty="0" smtClean="0"/>
              <a:t>prostor. </a:t>
            </a:r>
            <a:r>
              <a:rPr lang="cs-CZ" sz="1800" dirty="0"/>
              <a:t>Pro odčerpávání z </a:t>
            </a:r>
            <a:endParaRPr lang="cs-CZ" sz="1800" dirty="0" smtClean="0"/>
          </a:p>
          <a:p>
            <a:pPr marL="0" indent="0">
              <a:buNone/>
            </a:pPr>
            <a:r>
              <a:rPr lang="cs-CZ" sz="1800" dirty="0"/>
              <a:t> </a:t>
            </a:r>
            <a:r>
              <a:rPr lang="cs-CZ" sz="1800" dirty="0" smtClean="0"/>
              <a:t>    uzavřených </a:t>
            </a:r>
            <a:r>
              <a:rPr lang="cs-CZ" sz="1800" dirty="0"/>
              <a:t>prostor se používají </a:t>
            </a:r>
            <a:r>
              <a:rPr lang="cs-CZ" sz="1800" dirty="0" smtClean="0"/>
              <a:t>zpravidla elektrická </a:t>
            </a:r>
            <a:r>
              <a:rPr lang="cs-CZ" sz="1800" dirty="0"/>
              <a:t>kalová čerpadla. Pro odčerpávání </a:t>
            </a:r>
            <a:endParaRPr lang="cs-CZ" sz="1800" dirty="0" smtClean="0"/>
          </a:p>
          <a:p>
            <a:pPr marL="0" indent="0">
              <a:buNone/>
            </a:pPr>
            <a:r>
              <a:rPr lang="cs-CZ" sz="1800" dirty="0"/>
              <a:t> </a:t>
            </a:r>
            <a:r>
              <a:rPr lang="cs-CZ" sz="1800" dirty="0" smtClean="0"/>
              <a:t>    rozlivů </a:t>
            </a:r>
            <a:r>
              <a:rPr lang="cs-CZ" sz="1800" dirty="0"/>
              <a:t>vody (dále jen „lagun“) </a:t>
            </a:r>
            <a:r>
              <a:rPr lang="cs-CZ" sz="1800" dirty="0" smtClean="0"/>
              <a:t>se využívá </a:t>
            </a:r>
            <a:r>
              <a:rPr lang="cs-CZ" sz="1800" dirty="0"/>
              <a:t>velkokapacitních čerpadel.</a:t>
            </a:r>
          </a:p>
          <a:p>
            <a:pPr marL="0" indent="0">
              <a:buNone/>
            </a:pPr>
            <a:r>
              <a:rPr lang="cs-CZ" sz="1800" dirty="0"/>
              <a:t>b) </a:t>
            </a:r>
            <a:r>
              <a:rPr lang="cs-CZ" sz="1800" dirty="0">
                <a:solidFill>
                  <a:srgbClr val="FF0000"/>
                </a:solidFill>
              </a:rPr>
              <a:t>odstraňování naplavenin</a:t>
            </a:r>
            <a:r>
              <a:rPr lang="cs-CZ" sz="1800" dirty="0"/>
              <a:t>, především v obytných prostorech a v prostorech, kde by</a:t>
            </a:r>
          </a:p>
          <a:p>
            <a:pPr marL="0" indent="0">
              <a:buNone/>
            </a:pPr>
            <a:r>
              <a:rPr lang="cs-CZ" sz="1800" dirty="0" smtClean="0"/>
              <a:t>     případný </a:t>
            </a:r>
            <a:r>
              <a:rPr lang="cs-CZ" sz="1800" dirty="0"/>
              <a:t>další průběh povodně způsobil vznik dalších škod (koryta vodních toků,</a:t>
            </a:r>
          </a:p>
          <a:p>
            <a:pPr marL="0" indent="0">
              <a:buNone/>
            </a:pPr>
            <a:r>
              <a:rPr lang="cs-CZ" sz="1800" dirty="0" smtClean="0"/>
              <a:t>     mostní </a:t>
            </a:r>
            <a:r>
              <a:rPr lang="cs-CZ" sz="1800" dirty="0"/>
              <a:t>pilíře, kanalizační vpusti apod.) Povodňový orgán také vyhradí prostory,</a:t>
            </a:r>
          </a:p>
          <a:p>
            <a:pPr marL="0" indent="0">
              <a:buNone/>
            </a:pPr>
            <a:r>
              <a:rPr lang="cs-CZ" sz="1800" dirty="0" smtClean="0"/>
              <a:t>     případně </a:t>
            </a:r>
            <a:r>
              <a:rPr lang="cs-CZ" sz="1800" dirty="0"/>
              <a:t>nádoby, kam je možné ukládat naplaveniny, zničené vybavení</a:t>
            </a:r>
          </a:p>
          <a:p>
            <a:pPr marL="0" indent="0">
              <a:buNone/>
            </a:pPr>
            <a:r>
              <a:rPr lang="cs-CZ" sz="1800" dirty="0" smtClean="0"/>
              <a:t>     domácností</a:t>
            </a:r>
            <a:r>
              <a:rPr lang="cs-CZ" sz="1800" dirty="0"/>
              <a:t>, znehodnocené potraviny, nebezpečné látky, uhynulá zvířata. Při</a:t>
            </a:r>
          </a:p>
          <a:p>
            <a:pPr marL="0" indent="0">
              <a:buNone/>
            </a:pPr>
            <a:r>
              <a:rPr lang="cs-CZ" sz="1800" dirty="0" smtClean="0"/>
              <a:t>     vyklízení </a:t>
            </a:r>
            <a:r>
              <a:rPr lang="cs-CZ" sz="1800" dirty="0"/>
              <a:t>zatopených objektů se postupuje ohleduplně s ohledem na možné citové</a:t>
            </a:r>
          </a:p>
          <a:p>
            <a:pPr marL="0" indent="0">
              <a:buNone/>
            </a:pPr>
            <a:r>
              <a:rPr lang="cs-CZ" sz="1800" dirty="0" smtClean="0"/>
              <a:t>     vazby </a:t>
            </a:r>
            <a:r>
              <a:rPr lang="cs-CZ" sz="1800" dirty="0"/>
              <a:t>majitelů k poškozenému majetku.</a:t>
            </a:r>
          </a:p>
          <a:p>
            <a:pPr marL="0" indent="0">
              <a:buNone/>
            </a:pPr>
            <a:r>
              <a:rPr lang="cs-CZ" sz="1800" dirty="0"/>
              <a:t>c) </a:t>
            </a:r>
            <a:r>
              <a:rPr lang="cs-CZ" sz="1800" dirty="0">
                <a:solidFill>
                  <a:srgbClr val="FF0000"/>
                </a:solidFill>
              </a:rPr>
              <a:t>obnově zdrojů pitné vody</a:t>
            </a:r>
            <a:r>
              <a:rPr lang="cs-CZ" sz="1800" dirty="0"/>
              <a:t>; pořadí obnovy zdrojů pitné vody a způsob jejich čištění</a:t>
            </a:r>
          </a:p>
          <a:p>
            <a:pPr marL="0" indent="0">
              <a:buNone/>
            </a:pPr>
            <a:r>
              <a:rPr lang="cs-CZ" sz="1800" dirty="0" smtClean="0"/>
              <a:t>     stanoví </a:t>
            </a:r>
            <a:r>
              <a:rPr lang="cs-CZ" sz="1800" dirty="0"/>
              <a:t>příslušný povodňový orgán nebo orgán ochrany veřejného zdraví.</a:t>
            </a:r>
          </a:p>
          <a:p>
            <a:pPr marL="0" indent="0">
              <a:buNone/>
            </a:pPr>
            <a:r>
              <a:rPr lang="cs-CZ" sz="1800" dirty="0"/>
              <a:t>d) </a:t>
            </a:r>
            <a:r>
              <a:rPr lang="cs-CZ" sz="1800" dirty="0">
                <a:solidFill>
                  <a:srgbClr val="FF0000"/>
                </a:solidFill>
              </a:rPr>
              <a:t>sběru uhynulých zvířat</a:t>
            </a:r>
            <a:r>
              <a:rPr lang="cs-CZ" sz="1800" dirty="0"/>
              <a:t>; uhynulá zvířata se uloží na určená místa nebo do sběrných</a:t>
            </a:r>
          </a:p>
          <a:p>
            <a:pPr marL="0" indent="0">
              <a:buNone/>
            </a:pPr>
            <a:r>
              <a:rPr lang="cs-CZ" sz="1800" dirty="0" smtClean="0"/>
              <a:t>     nádob</a:t>
            </a:r>
            <a:r>
              <a:rPr lang="cs-CZ" sz="1800" dirty="0"/>
              <a:t>, případně se jejich nález ohlásí povodňovému orgánu.</a:t>
            </a:r>
          </a:p>
        </p:txBody>
      </p:sp>
    </p:spTree>
    <p:extLst>
      <p:ext uri="{BB962C8B-B14F-4D97-AF65-F5344CB8AC3E}">
        <p14:creationId xmlns:p14="http://schemas.microsoft.com/office/powerpoint/2010/main" val="3672587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r>
              <a:rPr lang="cs-CZ" sz="2000" b="1" dirty="0"/>
              <a:t>Očekávané zvláštnosti</a:t>
            </a:r>
            <a:endParaRPr lang="cs-CZ" sz="2000" dirty="0"/>
          </a:p>
        </p:txBody>
      </p:sp>
      <p:sp>
        <p:nvSpPr>
          <p:cNvPr id="3" name="Zástupný symbol pro obsah 2"/>
          <p:cNvSpPr>
            <a:spLocks noGrp="1"/>
          </p:cNvSpPr>
          <p:nvPr>
            <p:ph idx="1"/>
          </p:nvPr>
        </p:nvSpPr>
        <p:spPr>
          <a:xfrm>
            <a:off x="467544" y="620688"/>
            <a:ext cx="8219256" cy="5505475"/>
          </a:xfrm>
          <a:solidFill>
            <a:schemeClr val="accent1">
              <a:lumMod val="40000"/>
              <a:lumOff val="60000"/>
            </a:schemeClr>
          </a:solidFill>
        </p:spPr>
        <p:txBody>
          <a:bodyPr>
            <a:normAutofit fontScale="92500" lnSpcReduction="20000"/>
          </a:bodyPr>
          <a:lstStyle/>
          <a:p>
            <a:pPr marL="0" indent="0">
              <a:buNone/>
            </a:pPr>
            <a:r>
              <a:rPr lang="cs-CZ" sz="1800" dirty="0"/>
              <a:t>V případě náhlých povodní zpravidla není možné provádět žádná preventivní opatření</a:t>
            </a:r>
          </a:p>
          <a:p>
            <a:pPr marL="0" indent="0">
              <a:buNone/>
            </a:pPr>
            <a:r>
              <a:rPr lang="cs-CZ" sz="1800" dirty="0"/>
              <a:t>(povodňové zabezpečovací práce). Lze očekávat rychlé, poměrně rozsáhlé rozvodnění</a:t>
            </a:r>
          </a:p>
          <a:p>
            <a:pPr marL="0" indent="0">
              <a:buNone/>
            </a:pPr>
            <a:r>
              <a:rPr lang="cs-CZ" sz="1800" dirty="0"/>
              <a:t>i malých toků nebo povodeň v místě, kde vodní tok není</a:t>
            </a:r>
            <a:r>
              <a:rPr lang="cs-CZ" sz="1800" dirty="0" smtClean="0"/>
              <a:t>.</a:t>
            </a:r>
          </a:p>
          <a:p>
            <a:pPr marL="0" indent="0">
              <a:buNone/>
            </a:pPr>
            <a:r>
              <a:rPr lang="cs-CZ" sz="1800" dirty="0" smtClean="0"/>
              <a:t>V </a:t>
            </a:r>
            <a:r>
              <a:rPr lang="cs-CZ" sz="1800" dirty="0"/>
              <a:t>případě povodní lze očekávat:</a:t>
            </a:r>
          </a:p>
          <a:p>
            <a:pPr marL="0" indent="0">
              <a:buNone/>
            </a:pPr>
            <a:r>
              <a:rPr lang="cs-CZ" sz="1800" dirty="0"/>
              <a:t>a) obtížné zjištění rozsahu povodně a zaplavených objektů,</a:t>
            </a:r>
          </a:p>
          <a:p>
            <a:pPr marL="0" indent="0">
              <a:buNone/>
            </a:pPr>
            <a:r>
              <a:rPr lang="cs-CZ" sz="1800" dirty="0"/>
              <a:t>b) vznik dalších mimořádných událostí v souvislosti se zaplavením objektů,</a:t>
            </a:r>
          </a:p>
          <a:p>
            <a:pPr marL="0" indent="0">
              <a:buNone/>
            </a:pPr>
            <a:r>
              <a:rPr lang="cs-CZ" sz="1800" dirty="0" smtClean="0"/>
              <a:t>c</a:t>
            </a:r>
            <a:r>
              <a:rPr lang="cs-CZ" sz="1800" dirty="0"/>
              <a:t>) snížení dostupnosti území vzhledem k zaplaveným komunikacím, narušením nebo</a:t>
            </a:r>
          </a:p>
          <a:p>
            <a:pPr marL="0" indent="0">
              <a:buNone/>
            </a:pPr>
            <a:r>
              <a:rPr lang="cs-CZ" sz="1800" dirty="0" smtClean="0"/>
              <a:t>    stržením </a:t>
            </a:r>
            <a:r>
              <a:rPr lang="cs-CZ" sz="1800" dirty="0"/>
              <a:t>mostů, snížením únosnosti komunikací způsobených jejich podemletím,</a:t>
            </a:r>
          </a:p>
          <a:p>
            <a:pPr marL="0" indent="0">
              <a:buNone/>
            </a:pPr>
            <a:r>
              <a:rPr lang="cs-CZ" sz="1800" dirty="0"/>
              <a:t>d) narušení statiky staveb,</a:t>
            </a:r>
          </a:p>
          <a:p>
            <a:pPr marL="0" indent="0">
              <a:buNone/>
            </a:pPr>
            <a:r>
              <a:rPr lang="cs-CZ" sz="1800" dirty="0"/>
              <a:t>e) vznik nákaz,</a:t>
            </a:r>
          </a:p>
          <a:p>
            <a:pPr marL="0" indent="0">
              <a:buNone/>
            </a:pPr>
            <a:r>
              <a:rPr lang="cs-CZ" sz="1800" dirty="0"/>
              <a:t>f) sesuvy půdy,</a:t>
            </a:r>
          </a:p>
          <a:p>
            <a:pPr marL="0" indent="0">
              <a:buNone/>
            </a:pPr>
            <a:r>
              <a:rPr lang="cs-CZ" sz="1800" dirty="0"/>
              <a:t>g) rozsáhlé výpadky elektrické energie a tepla, plynu, pitné vody,</a:t>
            </a:r>
          </a:p>
          <a:p>
            <a:pPr marL="0" indent="0">
              <a:buNone/>
            </a:pPr>
            <a:r>
              <a:rPr lang="cs-CZ" sz="1800" dirty="0"/>
              <a:t>h) s ohledem na velký počet nasazených sil a prostředků obtížné řízení, předávání</a:t>
            </a:r>
          </a:p>
          <a:p>
            <a:pPr marL="0" indent="0">
              <a:buNone/>
            </a:pPr>
            <a:r>
              <a:rPr lang="cs-CZ" sz="1800" dirty="0" smtClean="0"/>
              <a:t>     informací </a:t>
            </a:r>
            <a:r>
              <a:rPr lang="cs-CZ" sz="1800" dirty="0"/>
              <a:t>a zajištění logistické podpory</a:t>
            </a:r>
            <a:r>
              <a:rPr lang="cs-CZ" sz="1800" dirty="0" smtClean="0"/>
              <a:t>.</a:t>
            </a:r>
          </a:p>
          <a:p>
            <a:pPr marL="0" indent="0">
              <a:buNone/>
            </a:pPr>
            <a:r>
              <a:rPr lang="cs-CZ" sz="1800" dirty="0"/>
              <a:t>i) výpadky v zásobování běžné obchodní sítě potravinami, nápoji, léčivy...,</a:t>
            </a:r>
          </a:p>
          <a:p>
            <a:pPr marL="0" indent="0">
              <a:buNone/>
            </a:pPr>
            <a:r>
              <a:rPr lang="cs-CZ" sz="1800" dirty="0"/>
              <a:t>j) přemnožení komárů,</a:t>
            </a:r>
          </a:p>
          <a:p>
            <a:pPr marL="0" indent="0">
              <a:buNone/>
            </a:pPr>
            <a:r>
              <a:rPr lang="cs-CZ" sz="1800" dirty="0"/>
              <a:t>k) možný nárůst trestné činnosti,</a:t>
            </a:r>
          </a:p>
          <a:p>
            <a:pPr marL="0" indent="0">
              <a:buNone/>
            </a:pPr>
            <a:r>
              <a:rPr lang="cs-CZ" sz="1800" dirty="0"/>
              <a:t>l) „povodňovou turistiku“,</a:t>
            </a:r>
          </a:p>
          <a:p>
            <a:pPr marL="0" indent="0">
              <a:buNone/>
            </a:pPr>
            <a:r>
              <a:rPr lang="cs-CZ" sz="1800" dirty="0"/>
              <a:t>m) splavování vodních toků,</a:t>
            </a:r>
          </a:p>
          <a:p>
            <a:pPr marL="0" indent="0">
              <a:buNone/>
            </a:pPr>
            <a:r>
              <a:rPr lang="cs-CZ" sz="1800" dirty="0" smtClean="0"/>
              <a:t>n</a:t>
            </a:r>
            <a:r>
              <a:rPr lang="cs-CZ" sz="1800" dirty="0"/>
              <a:t>) s ohledem na velký počet nasazených sil a prostředků obtížné řízení, </a:t>
            </a:r>
            <a:r>
              <a:rPr lang="cs-CZ" sz="1800" dirty="0" smtClean="0"/>
              <a:t>předávání informací </a:t>
            </a:r>
            <a:r>
              <a:rPr lang="cs-CZ" sz="1800" dirty="0"/>
              <a:t>a zajištění logistické podpory.</a:t>
            </a:r>
          </a:p>
        </p:txBody>
      </p:sp>
    </p:spTree>
    <p:extLst>
      <p:ext uri="{BB962C8B-B14F-4D97-AF65-F5344CB8AC3E}">
        <p14:creationId xmlns:p14="http://schemas.microsoft.com/office/powerpoint/2010/main" val="788094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562074"/>
          </a:xfrm>
          <a:solidFill>
            <a:schemeClr val="accent6">
              <a:lumMod val="60000"/>
              <a:lumOff val="40000"/>
            </a:schemeClr>
          </a:solidFill>
        </p:spPr>
        <p:txBody>
          <a:bodyPr>
            <a:normAutofit fontScale="90000"/>
          </a:bodyPr>
          <a:lstStyle/>
          <a:p>
            <a:r>
              <a:rPr lang="cs-CZ" sz="2800" dirty="0"/>
              <a:t/>
            </a:r>
            <a:br>
              <a:rPr lang="cs-CZ" sz="2800" dirty="0"/>
            </a:br>
            <a:r>
              <a:rPr lang="cs-CZ" sz="2800" dirty="0"/>
              <a:t> </a:t>
            </a:r>
            <a:r>
              <a:rPr lang="cs-CZ" sz="2800" b="1" dirty="0"/>
              <a:t>Dopravní nehody s velkým počtem </a:t>
            </a:r>
            <a:r>
              <a:rPr lang="cs-CZ" sz="3100" b="1" dirty="0" smtClean="0"/>
              <a:t>zraněných </a:t>
            </a:r>
            <a:r>
              <a:rPr lang="cs-CZ" sz="3100" b="1" dirty="0"/>
              <a:t>osob </a:t>
            </a:r>
            <a:r>
              <a:rPr lang="cs-CZ" sz="2400" dirty="0"/>
              <a:t>	</a:t>
            </a:r>
            <a:br>
              <a:rPr lang="cs-CZ" sz="2400" dirty="0"/>
            </a:br>
            <a:r>
              <a:rPr lang="cs-CZ" sz="2800" dirty="0"/>
              <a:t>	</a:t>
            </a:r>
            <a:br>
              <a:rPr lang="cs-CZ" sz="2800" dirty="0"/>
            </a:br>
            <a:endParaRPr lang="cs-CZ" sz="2800" dirty="0"/>
          </a:p>
        </p:txBody>
      </p:sp>
      <p:sp>
        <p:nvSpPr>
          <p:cNvPr id="3" name="Zástupný symbol pro obsah 2"/>
          <p:cNvSpPr>
            <a:spLocks noGrp="1"/>
          </p:cNvSpPr>
          <p:nvPr>
            <p:ph idx="1"/>
          </p:nvPr>
        </p:nvSpPr>
        <p:spPr>
          <a:xfrm>
            <a:off x="467544" y="836712"/>
            <a:ext cx="8219256" cy="5289451"/>
          </a:xfrm>
          <a:solidFill>
            <a:schemeClr val="accent1">
              <a:lumMod val="20000"/>
              <a:lumOff val="80000"/>
            </a:schemeClr>
          </a:solidFill>
        </p:spPr>
        <p:txBody>
          <a:bodyPr>
            <a:normAutofit lnSpcReduction="10000"/>
          </a:bodyPr>
          <a:lstStyle/>
          <a:p>
            <a:pPr marL="0" indent="0" algn="ctr">
              <a:buNone/>
            </a:pPr>
            <a:r>
              <a:rPr lang="cs-CZ" sz="1800" b="1" dirty="0"/>
              <a:t>Charakteristika</a:t>
            </a:r>
            <a:endParaRPr lang="cs-CZ" sz="1800" b="1" dirty="0" smtClean="0"/>
          </a:p>
          <a:p>
            <a:pPr marL="0" indent="0">
              <a:buNone/>
            </a:pPr>
            <a:r>
              <a:rPr lang="cs-CZ" sz="1800" b="1" dirty="0" smtClean="0"/>
              <a:t>Dopravní </a:t>
            </a:r>
            <a:r>
              <a:rPr lang="cs-CZ" sz="1800" b="1" dirty="0"/>
              <a:t>nehody s velkým počtem zraněných osob lze předpokládat u: </a:t>
            </a:r>
          </a:p>
          <a:p>
            <a:r>
              <a:rPr lang="cs-CZ" sz="1800" dirty="0"/>
              <a:t>a) dopravních nehod prostředků hromadné dopravy osob, </a:t>
            </a:r>
          </a:p>
          <a:p>
            <a:r>
              <a:rPr lang="cs-CZ" sz="1800" dirty="0"/>
              <a:t>b) hromadných dopravních nehod (více než 4 vozidla). </a:t>
            </a:r>
            <a:endParaRPr lang="cs-CZ" sz="1800" dirty="0" smtClean="0"/>
          </a:p>
          <a:p>
            <a:endParaRPr lang="cs-CZ" sz="1800" dirty="0"/>
          </a:p>
          <a:p>
            <a:pPr marL="0" indent="0">
              <a:buNone/>
            </a:pPr>
            <a:r>
              <a:rPr lang="cs-CZ" sz="1800" b="1" dirty="0" smtClean="0"/>
              <a:t>Dopravní </a:t>
            </a:r>
            <a:r>
              <a:rPr lang="cs-CZ" sz="1800" b="1" dirty="0"/>
              <a:t>nehody s velkým počtem zraněných osob jsou charakteristické zejména: </a:t>
            </a:r>
          </a:p>
          <a:p>
            <a:r>
              <a:rPr lang="cs-CZ" sz="1800" dirty="0"/>
              <a:t>a) zraněním více osob s různě vážnými poraněními, </a:t>
            </a:r>
          </a:p>
          <a:p>
            <a:r>
              <a:rPr lang="cs-CZ" sz="1800" dirty="0"/>
              <a:t>b) nutností provedení </a:t>
            </a:r>
            <a:r>
              <a:rPr lang="cs-CZ" sz="1800" i="1" dirty="0"/>
              <a:t>vyprošťovacích prací </a:t>
            </a:r>
            <a:r>
              <a:rPr lang="cs-CZ" sz="1800" dirty="0"/>
              <a:t>současně na více místech, </a:t>
            </a:r>
          </a:p>
          <a:p>
            <a:r>
              <a:rPr lang="cs-CZ" sz="1800" dirty="0"/>
              <a:t>c) </a:t>
            </a:r>
            <a:r>
              <a:rPr lang="cs-CZ" sz="1800" dirty="0" smtClean="0"/>
              <a:t>spoluprací </a:t>
            </a:r>
            <a:r>
              <a:rPr lang="cs-CZ" sz="1800" dirty="0"/>
              <a:t>při zajišťování podmínek pro poskytnutí zdravotnické pomoci velkého počtu osob, </a:t>
            </a:r>
          </a:p>
          <a:p>
            <a:r>
              <a:rPr lang="cs-CZ" sz="1800" dirty="0"/>
              <a:t>d) vznikem více míst s možností úniku pohonných hmot, provozních kapalin a nebezpečných látek z vozidel, </a:t>
            </a:r>
          </a:p>
          <a:p>
            <a:r>
              <a:rPr lang="cs-CZ" sz="1800" dirty="0"/>
              <a:t>e) zvýšeným nebezpečím vzniku požáru a jeho obtížnou likvidací, </a:t>
            </a:r>
          </a:p>
          <a:p>
            <a:r>
              <a:rPr lang="cs-CZ" sz="1800" dirty="0"/>
              <a:t>f) zvýšenými nároky na síly a prostředky jednotek i ostatních složek IZS. </a:t>
            </a:r>
            <a:endParaRPr lang="cs-CZ" sz="1800" dirty="0" smtClean="0"/>
          </a:p>
          <a:p>
            <a:endParaRPr lang="cs-CZ" sz="1800" dirty="0"/>
          </a:p>
          <a:p>
            <a:pPr marL="0" indent="0">
              <a:buNone/>
            </a:pPr>
            <a:r>
              <a:rPr lang="cs-CZ" sz="1800" b="1" dirty="0" smtClean="0"/>
              <a:t>Tento </a:t>
            </a:r>
            <a:r>
              <a:rPr lang="cs-CZ" sz="1800" b="1" dirty="0"/>
              <a:t>druh události má vyšší nároky na řízení společného zásahu složek IZS na místě zásahu. </a:t>
            </a:r>
            <a:endParaRPr lang="cs-CZ" sz="1800" b="1" dirty="0" smtClean="0"/>
          </a:p>
          <a:p>
            <a:pPr marL="0" indent="0">
              <a:buNone/>
            </a:pPr>
            <a:endParaRPr lang="cs-CZ" sz="1800" dirty="0"/>
          </a:p>
        </p:txBody>
      </p:sp>
    </p:spTree>
    <p:extLst>
      <p:ext uri="{BB962C8B-B14F-4D97-AF65-F5344CB8AC3E}">
        <p14:creationId xmlns:p14="http://schemas.microsoft.com/office/powerpoint/2010/main" val="300303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a:solidFill>
            <a:schemeClr val="accent6">
              <a:lumMod val="60000"/>
              <a:lumOff val="40000"/>
            </a:schemeClr>
          </a:solidFill>
        </p:spPr>
        <p:txBody>
          <a:bodyPr>
            <a:normAutofit fontScale="90000"/>
          </a:bodyPr>
          <a:lstStyle/>
          <a:p>
            <a:r>
              <a:rPr lang="cs-CZ" sz="2000" dirty="0"/>
              <a:t/>
            </a:r>
            <a:br>
              <a:rPr lang="cs-CZ" sz="2000" dirty="0"/>
            </a:br>
            <a:r>
              <a:rPr lang="cs-CZ" sz="2000" dirty="0"/>
              <a:t> </a:t>
            </a:r>
            <a:r>
              <a:rPr lang="cs-CZ" sz="2000" b="1" dirty="0"/>
              <a:t>Úkoly a postup činnosti </a:t>
            </a:r>
            <a:endParaRPr lang="cs-CZ" sz="2000" dirty="0"/>
          </a:p>
        </p:txBody>
      </p:sp>
      <p:sp>
        <p:nvSpPr>
          <p:cNvPr id="3" name="Zástupný symbol pro obsah 2"/>
          <p:cNvSpPr>
            <a:spLocks noGrp="1"/>
          </p:cNvSpPr>
          <p:nvPr>
            <p:ph idx="1"/>
          </p:nvPr>
        </p:nvSpPr>
        <p:spPr>
          <a:xfrm>
            <a:off x="467544" y="764704"/>
            <a:ext cx="8219256" cy="5361459"/>
          </a:xfrm>
          <a:solidFill>
            <a:schemeClr val="accent1">
              <a:lumMod val="20000"/>
              <a:lumOff val="80000"/>
            </a:schemeClr>
          </a:solidFill>
        </p:spPr>
        <p:txBody>
          <a:bodyPr>
            <a:normAutofit/>
          </a:bodyPr>
          <a:lstStyle/>
          <a:p>
            <a:pPr marL="0" indent="0">
              <a:buNone/>
            </a:pPr>
            <a:r>
              <a:rPr lang="cs-CZ" sz="1800" dirty="0" smtClean="0"/>
              <a:t>Po </a:t>
            </a:r>
            <a:r>
              <a:rPr lang="cs-CZ" sz="1800" dirty="0"/>
              <a:t>příjezdu na místo události se zaměří průzkum zejména na zjištění počtu havarovaných vozidel, počtu osob, jejich zranění a ohrožení. </a:t>
            </a:r>
            <a:endParaRPr lang="cs-CZ" sz="1800" dirty="0" smtClean="0"/>
          </a:p>
          <a:p>
            <a:pPr marL="0" indent="0">
              <a:buNone/>
            </a:pPr>
            <a:endParaRPr lang="cs-CZ" sz="1800" dirty="0"/>
          </a:p>
          <a:p>
            <a:pPr marL="0" indent="0">
              <a:buNone/>
            </a:pPr>
            <a:r>
              <a:rPr lang="cs-CZ" sz="1800" dirty="0" smtClean="0"/>
              <a:t>Na </a:t>
            </a:r>
            <a:r>
              <a:rPr lang="cs-CZ" sz="1800" dirty="0"/>
              <a:t>základě průzkumu a možnosti složek IZS je nutné stanovit priority v postupu záchranných prací dle závažnosti jednotlivých </a:t>
            </a:r>
            <a:r>
              <a:rPr lang="cs-CZ" sz="1800" dirty="0" smtClean="0"/>
              <a:t>prostorů.</a:t>
            </a:r>
          </a:p>
          <a:p>
            <a:pPr marL="0" indent="0">
              <a:buNone/>
            </a:pPr>
            <a:endParaRPr lang="cs-CZ" sz="1800" dirty="0" smtClean="0"/>
          </a:p>
          <a:p>
            <a:pPr marL="0" indent="0">
              <a:buNone/>
            </a:pPr>
            <a:r>
              <a:rPr lang="cs-CZ" sz="1800" dirty="0" smtClean="0"/>
              <a:t>Pro </a:t>
            </a:r>
            <a:r>
              <a:rPr lang="cs-CZ" sz="1800" dirty="0"/>
              <a:t>zajištění </a:t>
            </a:r>
            <a:r>
              <a:rPr lang="cs-CZ" sz="1800" i="1" dirty="0"/>
              <a:t>vyprošťovacích prací </a:t>
            </a:r>
            <a:r>
              <a:rPr lang="cs-CZ" sz="1800" dirty="0"/>
              <a:t>se vyčleňují samostatné pracovní skupiny se zaměřením zejména na: </a:t>
            </a:r>
          </a:p>
          <a:p>
            <a:r>
              <a:rPr lang="cs-CZ" sz="1800" dirty="0"/>
              <a:t>a) stanovení pořadí vyprošťování zachraňovaných (skupina s účastí zdravotníka), </a:t>
            </a:r>
          </a:p>
          <a:p>
            <a:r>
              <a:rPr lang="cs-CZ" sz="1800" dirty="0"/>
              <a:t>b) provádění vyprošťovacích prací, </a:t>
            </a:r>
          </a:p>
          <a:p>
            <a:r>
              <a:rPr lang="cs-CZ" sz="1800" dirty="0"/>
              <a:t>c) vyvádění a vynášení zachraňovaných. </a:t>
            </a:r>
            <a:endParaRPr lang="cs-CZ" sz="1800" dirty="0" smtClean="0"/>
          </a:p>
          <a:p>
            <a:endParaRPr lang="cs-CZ" sz="1800" dirty="0"/>
          </a:p>
          <a:p>
            <a:pPr marL="0" indent="0">
              <a:buNone/>
            </a:pPr>
            <a:r>
              <a:rPr lang="cs-CZ" sz="1800" dirty="0" smtClean="0"/>
              <a:t>Spolupráce </a:t>
            </a:r>
            <a:r>
              <a:rPr lang="cs-CZ" sz="1800" dirty="0"/>
              <a:t>se Zdravotnickou záchrannou službou při organizaci místa zásahu, </a:t>
            </a:r>
            <a:endParaRPr lang="cs-CZ" sz="1800" dirty="0" smtClean="0"/>
          </a:p>
          <a:p>
            <a:pPr marL="0" indent="0">
              <a:buNone/>
            </a:pPr>
            <a:endParaRPr lang="cs-CZ" sz="1800" dirty="0" smtClean="0"/>
          </a:p>
          <a:p>
            <a:pPr marL="0" indent="0">
              <a:buNone/>
            </a:pPr>
            <a:r>
              <a:rPr lang="cs-CZ" sz="1800" dirty="0" smtClean="0"/>
              <a:t>Vytvoření </a:t>
            </a:r>
            <a:r>
              <a:rPr lang="cs-CZ" sz="1800" dirty="0"/>
              <a:t>dočasných podmínek pro nouzové přežití účastníků dopravní nehody (povětrnostními vlivy, psychosociální pomoc). </a:t>
            </a:r>
          </a:p>
          <a:p>
            <a:pPr marL="0" indent="0">
              <a:buNone/>
            </a:pPr>
            <a:endParaRPr lang="cs-CZ" sz="1800" dirty="0"/>
          </a:p>
        </p:txBody>
      </p:sp>
    </p:spTree>
    <p:extLst>
      <p:ext uri="{BB962C8B-B14F-4D97-AF65-F5344CB8AC3E}">
        <p14:creationId xmlns:p14="http://schemas.microsoft.com/office/powerpoint/2010/main" val="62093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a:solidFill>
            <a:schemeClr val="accent6">
              <a:lumMod val="60000"/>
              <a:lumOff val="40000"/>
            </a:schemeClr>
          </a:solidFill>
        </p:spPr>
        <p:txBody>
          <a:bodyPr>
            <a:normAutofit/>
          </a:bodyPr>
          <a:lstStyle/>
          <a:p>
            <a:r>
              <a:rPr lang="cs-CZ" sz="2000" b="1" dirty="0"/>
              <a:t>Očekávané zvláštnosti </a:t>
            </a:r>
            <a:endParaRPr lang="cs-CZ" sz="2000" dirty="0"/>
          </a:p>
        </p:txBody>
      </p:sp>
      <p:sp>
        <p:nvSpPr>
          <p:cNvPr id="3" name="Zástupný symbol pro obsah 2"/>
          <p:cNvSpPr>
            <a:spLocks noGrp="1"/>
          </p:cNvSpPr>
          <p:nvPr>
            <p:ph idx="1"/>
          </p:nvPr>
        </p:nvSpPr>
        <p:spPr>
          <a:xfrm>
            <a:off x="467544" y="764704"/>
            <a:ext cx="8219256" cy="5361459"/>
          </a:xfrm>
          <a:solidFill>
            <a:schemeClr val="accent1">
              <a:lumMod val="20000"/>
              <a:lumOff val="80000"/>
            </a:schemeClr>
          </a:solidFill>
        </p:spPr>
        <p:txBody>
          <a:bodyPr>
            <a:normAutofit/>
          </a:bodyPr>
          <a:lstStyle/>
          <a:p>
            <a:endParaRPr lang="cs-CZ" sz="1800" dirty="0"/>
          </a:p>
          <a:p>
            <a:pPr marL="0" indent="0">
              <a:buNone/>
            </a:pPr>
            <a:r>
              <a:rPr lang="cs-CZ" sz="1800" dirty="0"/>
              <a:t>Při činnosti na místě zásahu dopravní nehody s velkým počtem zraněných osob je </a:t>
            </a:r>
            <a:r>
              <a:rPr lang="cs-CZ" sz="1800" dirty="0" smtClean="0"/>
              <a:t>nutné počítat </a:t>
            </a:r>
            <a:r>
              <a:rPr lang="cs-CZ" sz="1800" dirty="0"/>
              <a:t>zejména s následujícími komplikacemi:</a:t>
            </a:r>
          </a:p>
          <a:p>
            <a:r>
              <a:rPr lang="cs-CZ" sz="1800" dirty="0"/>
              <a:t>a) rozlehlost a nepřehlednost místa zásahu,</a:t>
            </a:r>
          </a:p>
          <a:p>
            <a:r>
              <a:rPr lang="cs-CZ" sz="1800" dirty="0"/>
              <a:t>b) vysoká psychická i fyzická náročnost (větší počet postižených osob než záchranářů),</a:t>
            </a:r>
          </a:p>
          <a:p>
            <a:r>
              <a:rPr lang="cs-CZ" sz="1800" dirty="0"/>
              <a:t>c) nepředvídatelné jednání zasažených osob (vlivem šoku se může projevit </a:t>
            </a:r>
            <a:r>
              <a:rPr lang="cs-CZ" sz="1800" dirty="0" smtClean="0"/>
              <a:t>zvýšená agresivita</a:t>
            </a:r>
            <a:r>
              <a:rPr lang="cs-CZ" sz="1800" dirty="0"/>
              <a:t>, popř. snaha z místa dopravní nehody utéci),</a:t>
            </a:r>
          </a:p>
          <a:p>
            <a:r>
              <a:rPr lang="cs-CZ" sz="1800" dirty="0"/>
              <a:t>d) složitost provedení průzkumu, zvláště s ohledem na vyhledávání zachraňovaných,</a:t>
            </a:r>
          </a:p>
          <a:p>
            <a:r>
              <a:rPr lang="cs-CZ" sz="1800" dirty="0"/>
              <a:t>e) zvýšený mediální zájem.</a:t>
            </a:r>
          </a:p>
        </p:txBody>
      </p:sp>
    </p:spTree>
    <p:extLst>
      <p:ext uri="{BB962C8B-B14F-4D97-AF65-F5344CB8AC3E}">
        <p14:creationId xmlns:p14="http://schemas.microsoft.com/office/powerpoint/2010/main" val="210081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80728"/>
          </a:xfrm>
        </p:spPr>
        <p:txBody>
          <a:bodyPr>
            <a:normAutofit fontScale="90000"/>
          </a:bodyPr>
          <a:lstStyle/>
          <a:p>
            <a:r>
              <a:rPr lang="cs-CZ" sz="2000" dirty="0"/>
              <a:t/>
            </a:r>
            <a:br>
              <a:rPr lang="cs-CZ" sz="2000" dirty="0"/>
            </a:br>
            <a:r>
              <a:rPr lang="cs-CZ" sz="2700" dirty="0"/>
              <a:t> </a:t>
            </a:r>
            <a:r>
              <a:rPr lang="cs-CZ" sz="2700" b="1" dirty="0"/>
              <a:t>Společná činnost při vytváření stanoviště pro plnění závěsného vaku vrtulníku </a:t>
            </a:r>
            <a:r>
              <a:rPr lang="cs-CZ" sz="2000" dirty="0"/>
              <a:t>	</a:t>
            </a:r>
            <a:br>
              <a:rPr lang="cs-CZ" sz="2000" dirty="0"/>
            </a:br>
            <a:endParaRPr lang="cs-CZ" sz="2000" dirty="0"/>
          </a:p>
        </p:txBody>
      </p:sp>
      <p:sp>
        <p:nvSpPr>
          <p:cNvPr id="3" name="Zástupný symbol pro obsah 2"/>
          <p:cNvSpPr>
            <a:spLocks noGrp="1"/>
          </p:cNvSpPr>
          <p:nvPr>
            <p:ph idx="1"/>
          </p:nvPr>
        </p:nvSpPr>
        <p:spPr>
          <a:xfrm>
            <a:off x="0" y="980728"/>
            <a:ext cx="9144000" cy="5877272"/>
          </a:xfrm>
        </p:spPr>
        <p:txBody>
          <a:bodyPr>
            <a:normAutofit/>
          </a:bodyPr>
          <a:lstStyle/>
          <a:p>
            <a:endParaRPr lang="cs-CZ" sz="1600" dirty="0" smtClean="0"/>
          </a:p>
          <a:p>
            <a:pPr marL="0" indent="0">
              <a:buNone/>
            </a:pPr>
            <a:endParaRPr lang="cs-CZ" sz="1600" dirty="0"/>
          </a:p>
          <a:p>
            <a:pPr>
              <a:buAutoNum type="arabicParenR"/>
            </a:pPr>
            <a:r>
              <a:rPr lang="cs-CZ" sz="1800" dirty="0" smtClean="0"/>
              <a:t>Stanoviště </a:t>
            </a:r>
            <a:r>
              <a:rPr lang="cs-CZ" sz="1800" dirty="0"/>
              <a:t>pro plnění závěsného vaku vrtulníku se vytváří v případě, že o tomto </a:t>
            </a:r>
            <a:r>
              <a:rPr lang="cs-CZ" sz="1800" dirty="0" smtClean="0"/>
              <a:t>způsobu</a:t>
            </a:r>
          </a:p>
          <a:p>
            <a:pPr marL="0" indent="0">
              <a:buNone/>
            </a:pPr>
            <a:r>
              <a:rPr lang="cs-CZ" sz="1800" dirty="0"/>
              <a:t> </a:t>
            </a:r>
            <a:r>
              <a:rPr lang="cs-CZ" sz="1800" dirty="0" smtClean="0"/>
              <a:t>      </a:t>
            </a:r>
            <a:r>
              <a:rPr lang="cs-CZ" sz="1800" dirty="0"/>
              <a:t>plnění rozhodl velitel zásahu. </a:t>
            </a:r>
          </a:p>
          <a:p>
            <a:pPr marL="0" indent="0">
              <a:buNone/>
            </a:pPr>
            <a:endParaRPr lang="cs-CZ" sz="1800" dirty="0" smtClean="0"/>
          </a:p>
          <a:p>
            <a:pPr marL="0" indent="0">
              <a:buNone/>
            </a:pPr>
            <a:r>
              <a:rPr lang="cs-CZ" sz="1800" dirty="0" smtClean="0"/>
              <a:t>2</a:t>
            </a:r>
            <a:r>
              <a:rPr lang="cs-CZ" sz="1800" dirty="0"/>
              <a:t>) </a:t>
            </a:r>
            <a:r>
              <a:rPr lang="cs-CZ" sz="1800" dirty="0" smtClean="0"/>
              <a:t> Při </a:t>
            </a:r>
            <a:r>
              <a:rPr lang="cs-CZ" sz="1800" dirty="0"/>
              <a:t>plnění závěsného vaku vrtulník nepřistává, ale zůstává ve visu s vakem nad zemí </a:t>
            </a:r>
            <a:r>
              <a:rPr lang="cs-CZ" sz="1800" dirty="0" smtClean="0"/>
              <a:t>nad</a:t>
            </a:r>
          </a:p>
          <a:p>
            <a:pPr marL="0" indent="0">
              <a:buNone/>
            </a:pPr>
            <a:r>
              <a:rPr lang="cs-CZ" sz="1800" dirty="0"/>
              <a:t> </a:t>
            </a:r>
            <a:r>
              <a:rPr lang="cs-CZ" sz="1800" dirty="0" smtClean="0"/>
              <a:t>     </a:t>
            </a:r>
            <a:r>
              <a:rPr lang="cs-CZ" sz="1800" dirty="0"/>
              <a:t>vytvořeným plnicím stanovištěm. </a:t>
            </a:r>
          </a:p>
          <a:p>
            <a:pPr marL="0" indent="0">
              <a:buNone/>
            </a:pPr>
            <a:endParaRPr lang="cs-CZ" sz="1800" dirty="0" smtClean="0"/>
          </a:p>
          <a:p>
            <a:pPr>
              <a:buAutoNum type="arabicParenR" startAt="3"/>
            </a:pPr>
            <a:r>
              <a:rPr lang="cs-CZ" sz="1800" dirty="0" smtClean="0"/>
              <a:t>Plnění </a:t>
            </a:r>
            <a:r>
              <a:rPr lang="cs-CZ" sz="1800" dirty="0"/>
              <a:t>závěsného vaku pomocí požární techniky se provádí pomocí tzv. „plnicích proudnic“. </a:t>
            </a:r>
            <a:endParaRPr lang="cs-CZ" sz="1800" dirty="0" smtClean="0"/>
          </a:p>
          <a:p>
            <a:pPr marL="0" indent="0">
              <a:buNone/>
            </a:pPr>
            <a:r>
              <a:rPr lang="cs-CZ" sz="1800" dirty="0"/>
              <a:t> </a:t>
            </a:r>
            <a:r>
              <a:rPr lang="cs-CZ" sz="1800" dirty="0" smtClean="0"/>
              <a:t>      Záložní </a:t>
            </a:r>
            <a:r>
              <a:rPr lang="cs-CZ" sz="1800" dirty="0"/>
              <a:t>hadice zůstávají v CAS. </a:t>
            </a:r>
          </a:p>
          <a:p>
            <a:pPr marL="0" indent="0">
              <a:buNone/>
            </a:pPr>
            <a:endParaRPr lang="cs-CZ" sz="1800" dirty="0" smtClean="0"/>
          </a:p>
          <a:p>
            <a:pPr>
              <a:buAutoNum type="arabicParenR" startAt="4"/>
            </a:pPr>
            <a:r>
              <a:rPr lang="cs-CZ" sz="1800" dirty="0" smtClean="0"/>
              <a:t>Na </a:t>
            </a:r>
            <a:r>
              <a:rPr lang="cs-CZ" sz="1800" dirty="0"/>
              <a:t>pracovní letecké ploše musí být přistaveny minimálně dvě CAS a musí být zajištěna </a:t>
            </a:r>
            <a:endParaRPr lang="cs-CZ" sz="1800" dirty="0" smtClean="0"/>
          </a:p>
          <a:p>
            <a:pPr marL="0" indent="0">
              <a:buNone/>
            </a:pPr>
            <a:r>
              <a:rPr lang="cs-CZ" sz="1800" dirty="0"/>
              <a:t> </a:t>
            </a:r>
            <a:r>
              <a:rPr lang="cs-CZ" sz="1800" dirty="0" smtClean="0"/>
              <a:t>      nepřetržitá </a:t>
            </a:r>
            <a:r>
              <a:rPr lang="cs-CZ" sz="1800" dirty="0"/>
              <a:t>dodávka hasební vody ve smyslu zásad provádění dálkové dopravy vody. </a:t>
            </a:r>
          </a:p>
          <a:p>
            <a:pPr marL="0" indent="0">
              <a:buNone/>
            </a:pPr>
            <a:endParaRPr lang="cs-CZ" sz="1600" dirty="0"/>
          </a:p>
        </p:txBody>
      </p:sp>
    </p:spTree>
    <p:extLst>
      <p:ext uri="{BB962C8B-B14F-4D97-AF65-F5344CB8AC3E}">
        <p14:creationId xmlns:p14="http://schemas.microsoft.com/office/powerpoint/2010/main" val="393887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484399535"/>
              </p:ext>
            </p:extLst>
          </p:nvPr>
        </p:nvGraphicFramePr>
        <p:xfrm>
          <a:off x="-36512" y="0"/>
          <a:ext cx="9180511" cy="637884"/>
        </p:xfrm>
        <a:graphic>
          <a:graphicData uri="http://schemas.openxmlformats.org/drawingml/2006/table">
            <a:tbl>
              <a:tblPr>
                <a:tableStyleId>{5C22544A-7EE6-4342-B048-85BDC9FD1C3A}</a:tableStyleId>
              </a:tblPr>
              <a:tblGrid>
                <a:gridCol w="489052"/>
                <a:gridCol w="4458864"/>
                <a:gridCol w="851843"/>
                <a:gridCol w="851843"/>
                <a:gridCol w="851843"/>
                <a:gridCol w="851843"/>
                <a:gridCol w="825223"/>
              </a:tblGrid>
              <a:tr h="637884">
                <a:tc>
                  <a:txBody>
                    <a:bodyPr/>
                    <a:lstStyle/>
                    <a:p>
                      <a:pPr algn="ctr" fontAlgn="ctr"/>
                      <a:r>
                        <a:rPr lang="cs-CZ" sz="1200" u="none" strike="noStrike" dirty="0" err="1">
                          <a:effectLst/>
                        </a:rPr>
                        <a:t>Poř</a:t>
                      </a:r>
                      <a:r>
                        <a:rPr lang="cs-CZ" sz="1200" u="none" strike="noStrike" dirty="0">
                          <a:effectLst/>
                        </a:rPr>
                        <a:t>. číslo</a:t>
                      </a:r>
                      <a:endParaRPr lang="cs-CZ" sz="1200" b="0" i="0" u="none" strike="noStrike" dirty="0">
                        <a:solidFill>
                          <a:srgbClr val="000000"/>
                        </a:solidFill>
                        <a:effectLst/>
                        <a:latin typeface="Arial"/>
                      </a:endParaRPr>
                    </a:p>
                  </a:txBody>
                  <a:tcPr marL="7187" marR="7187" marT="7187" marB="0" anchor="ctr"/>
                </a:tc>
                <a:tc>
                  <a:txBody>
                    <a:bodyPr/>
                    <a:lstStyle/>
                    <a:p>
                      <a:pPr algn="ctr" fontAlgn="ctr"/>
                      <a:r>
                        <a:rPr lang="cs-CZ" sz="1200" u="none" strike="noStrike" dirty="0">
                          <a:effectLst/>
                        </a:rPr>
                        <a:t>Název tématu</a:t>
                      </a:r>
                      <a:endParaRPr lang="cs-CZ" sz="1200" b="0" i="0" u="none" strike="noStrike" dirty="0">
                        <a:solidFill>
                          <a:srgbClr val="000000"/>
                        </a:solidFill>
                        <a:effectLst/>
                        <a:latin typeface="Arial"/>
                      </a:endParaRPr>
                    </a:p>
                  </a:txBody>
                  <a:tcPr marL="7187" marR="7187" marT="7187" marB="0" anchor="ctr"/>
                </a:tc>
                <a:tc>
                  <a:txBody>
                    <a:bodyPr/>
                    <a:lstStyle/>
                    <a:p>
                      <a:pPr algn="ctr" fontAlgn="ctr"/>
                      <a:r>
                        <a:rPr lang="cs-CZ" sz="1200" u="none" strike="noStrike" dirty="0">
                          <a:effectLst/>
                        </a:rPr>
                        <a:t>H</a:t>
                      </a:r>
                      <a:endParaRPr lang="cs-CZ" sz="1200" b="0" i="0" u="none" strike="noStrike" dirty="0">
                        <a:solidFill>
                          <a:srgbClr val="000000"/>
                        </a:solidFill>
                        <a:effectLst/>
                        <a:latin typeface="Arial"/>
                      </a:endParaRPr>
                    </a:p>
                  </a:txBody>
                  <a:tcPr marL="7187" marR="7187" marT="7187" marB="0" anchor="ctr"/>
                </a:tc>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T- TaCHS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Strojníci </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dirty="0">
                          <a:effectLst/>
                        </a:rPr>
                        <a:t>VJ, VD</a:t>
                      </a:r>
                      <a:endParaRPr lang="cs-CZ" sz="1200" b="0" i="0" u="none" strike="noStrike" dirty="0">
                        <a:solidFill>
                          <a:srgbClr val="000000"/>
                        </a:solidFill>
                        <a:effectLst/>
                        <a:latin typeface="Arial"/>
                      </a:endParaRPr>
                    </a:p>
                  </a:txBody>
                  <a:tcPr marL="7187" marR="7187" marT="7187" marB="0" anchor="ct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4219656732"/>
              </p:ext>
            </p:extLst>
          </p:nvPr>
        </p:nvGraphicFramePr>
        <p:xfrm>
          <a:off x="2" y="620684"/>
          <a:ext cx="9143997" cy="6583116"/>
        </p:xfrm>
        <a:graphic>
          <a:graphicData uri="http://schemas.openxmlformats.org/drawingml/2006/table">
            <a:tbl>
              <a:tblPr>
                <a:tableStyleId>{5C22544A-7EE6-4342-B048-85BDC9FD1C3A}</a:tableStyleId>
              </a:tblPr>
              <a:tblGrid>
                <a:gridCol w="452541"/>
                <a:gridCol w="4458866"/>
                <a:gridCol w="851842"/>
                <a:gridCol w="851842"/>
                <a:gridCol w="851842"/>
                <a:gridCol w="851842"/>
                <a:gridCol w="825222"/>
              </a:tblGrid>
              <a:tr h="378134">
                <a:tc>
                  <a:txBody>
                    <a:bodyPr/>
                    <a:lstStyle/>
                    <a:p>
                      <a:pPr algn="ctr" fontAlgn="ctr"/>
                      <a:r>
                        <a:rPr lang="cs-CZ" sz="1200" u="none" strike="noStrike" dirty="0">
                          <a:effectLst/>
                        </a:rPr>
                        <a:t>14</a:t>
                      </a:r>
                      <a:endParaRPr lang="cs-CZ" sz="1200" b="0" i="0" u="none" strike="noStrike" dirty="0">
                        <a:solidFill>
                          <a:srgbClr val="000000"/>
                        </a:solidFill>
                        <a:effectLst/>
                        <a:latin typeface="Arial"/>
                      </a:endParaRPr>
                    </a:p>
                  </a:txBody>
                  <a:tcPr marL="5488" marR="5488" marT="5488" marB="0" anchor="ctr"/>
                </a:tc>
                <a:tc>
                  <a:txBody>
                    <a:bodyPr/>
                    <a:lstStyle/>
                    <a:p>
                      <a:pPr algn="l" fontAlgn="ctr"/>
                      <a:r>
                        <a:rPr lang="cs-CZ" sz="1200" u="none" strike="noStrike" dirty="0">
                          <a:effectLst/>
                        </a:rPr>
                        <a:t>Pokyn generálního ředitele HZS ČR, kterým se stanoví základy provádění činností ve výšce a nad volnou hloubkou</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r>
              <a:tr h="567201">
                <a:tc>
                  <a:txBody>
                    <a:bodyPr/>
                    <a:lstStyle/>
                    <a:p>
                      <a:pPr algn="ctr" fontAlgn="ctr"/>
                      <a:r>
                        <a:rPr lang="cs-CZ" sz="1200" u="none" strike="noStrike">
                          <a:effectLst/>
                        </a:rPr>
                        <a:t>15</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dirty="0">
                          <a:effectLst/>
                        </a:rPr>
                        <a:t>Zásady činnosti ve výšce a nad volnou hloubkou, zásady zřizování lezeckých družstev a lezeckých skupin, odborná příprava a vybavení pro činnost ve výšce a nad volnou hloubkou</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r>
              <a:tr h="567201">
                <a:tc>
                  <a:txBody>
                    <a:bodyPr/>
                    <a:lstStyle/>
                    <a:p>
                      <a:pPr algn="ctr" fontAlgn="ctr"/>
                      <a:r>
                        <a:rPr lang="cs-CZ" sz="1200" u="none" strike="noStrike">
                          <a:effectLst/>
                        </a:rPr>
                        <a:t>16</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dirty="0">
                          <a:effectLst/>
                        </a:rPr>
                        <a:t>Pokyn GŘ HZS ČR č. 60/2019, kterým se vydává Cvičební řád JPO - Technický výcvik pro práce ve výšce a nad volnou hloubkou, metodický list 1-11</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r>
              <a:tr h="567201">
                <a:tc>
                  <a:txBody>
                    <a:bodyPr/>
                    <a:lstStyle/>
                    <a:p>
                      <a:pPr algn="ctr" fontAlgn="ctr"/>
                      <a:r>
                        <a:rPr lang="cs-CZ" sz="1200" u="none" strike="noStrike">
                          <a:effectLst/>
                        </a:rPr>
                        <a:t>17</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odborných kontrol a údržby prostředků uvedených v  příloze č. 1 ŘTS Věcné prostředky TS ochranné pro hasiče společné dle návodu výrobce.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r>
              <a:tr h="567201">
                <a:tc>
                  <a:txBody>
                    <a:bodyPr/>
                    <a:lstStyle/>
                    <a:p>
                      <a:pPr algn="ctr" fontAlgn="ctr"/>
                      <a:r>
                        <a:rPr lang="cs-CZ" sz="1200" u="none" strike="noStrike">
                          <a:effectLst/>
                        </a:rPr>
                        <a:t>18</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odborných kontrol a údržby prostředků uvedených v příloze č. 1 ŘTS pro technické činnosti dle návodu výrobce a MK- TS/02A-2017 Systémy zvedacích vaků, MK- TS/01A-2017 Nastavovací žebřík pro hasiče.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r>
              <a:tr h="567201">
                <a:tc>
                  <a:txBody>
                    <a:bodyPr/>
                    <a:lstStyle/>
                    <a:p>
                      <a:pPr algn="ctr" fontAlgn="ctr"/>
                      <a:r>
                        <a:rPr lang="cs-CZ" sz="1200" u="none" strike="noStrike">
                          <a:effectLst/>
                        </a:rPr>
                        <a:t>19</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Správné uložení prostředků TS na požární technice (zejména prostředků pro práci ve výšce a nad volnou hloubkou, osobních ochranných prostředků a prostředků první pomoci) dle ŘTS čl. 6 odst. (6) a (7).</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r>
              <a:tr h="756267">
                <a:tc>
                  <a:txBody>
                    <a:bodyPr/>
                    <a:lstStyle/>
                    <a:p>
                      <a:pPr algn="ctr" fontAlgn="ctr"/>
                      <a:r>
                        <a:rPr lang="cs-CZ" sz="1200" u="none" strike="noStrike">
                          <a:effectLst/>
                        </a:rPr>
                        <a:t>20</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uživatelských kontrol a údržby prostředků uvedených v příloze č. 1 ŘTS Věcné prostředky TS ochranné pro hasiče ve výhradním užívání dle návodu výrobce a MK-TS/04-2017 Osobní ochranné prostředky pro hasiče ve výhradním užívání.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r>
              <a:tr h="756267">
                <a:tc>
                  <a:txBody>
                    <a:bodyPr/>
                    <a:lstStyle/>
                    <a:p>
                      <a:pPr algn="ctr" fontAlgn="ctr"/>
                      <a:r>
                        <a:rPr lang="cs-CZ" sz="1200" u="none" strike="noStrike">
                          <a:effectLst/>
                        </a:rPr>
                        <a:t>21</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uživatelských kontrol a údržby prostředků uvedených v příloze č. 1 ŘTS Věcné prostředky TS pro technické činnosti dle návodu výrobce a MK- TS/02A-2017 Systémy zvedacích vaků, MK- TS/01A-2017 Nastavovací žebřík pro hasiče</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r>
              <a:tr h="378134">
                <a:tc>
                  <a:txBody>
                    <a:bodyPr/>
                    <a:lstStyle/>
                    <a:p>
                      <a:pPr algn="ctr" fontAlgn="ctr"/>
                      <a:r>
                        <a:rPr lang="cs-CZ" sz="1200" u="none" strike="noStrike">
                          <a:effectLst/>
                        </a:rPr>
                        <a:t>22</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Taktické a bezpečnostní zásady pro umísťování požární techniky na místě zásahu (u požáru, dopravní nehody, v blízkosti troleje pod napětím apod.)</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r>
              <a:tr h="251458">
                <a:tc>
                  <a:txBody>
                    <a:bodyPr/>
                    <a:lstStyle/>
                    <a:p>
                      <a:pPr algn="ctr" fontAlgn="ctr"/>
                      <a:r>
                        <a:rPr lang="cs-CZ" sz="1200" u="none" strike="noStrike">
                          <a:effectLst/>
                        </a:rPr>
                        <a:t>23</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Nácvik otáčení a najíždění s PT do omezeného prostoru</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r>
              <a:tr h="251458">
                <a:tc>
                  <a:txBody>
                    <a:bodyPr/>
                    <a:lstStyle/>
                    <a:p>
                      <a:pPr algn="ctr" fontAlgn="ctr"/>
                      <a:r>
                        <a:rPr lang="cs-CZ" sz="1200" u="none" strike="noStrike">
                          <a:effectLst/>
                        </a:rPr>
                        <a:t>24</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Zásady pro jízdu vozidlem uplatňujícím právo přednostní jízdy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r>
              <a:tr h="251458">
                <a:tc>
                  <a:txBody>
                    <a:bodyPr/>
                    <a:lstStyle/>
                    <a:p>
                      <a:pPr algn="ctr" fontAlgn="ctr"/>
                      <a:r>
                        <a:rPr lang="cs-CZ" sz="1200" u="none" strike="noStrike">
                          <a:effectLst/>
                        </a:rPr>
                        <a:t>25</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Jízda za ztížených meteorologických podmínek</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r>
              <a:tr h="378134">
                <a:tc>
                  <a:txBody>
                    <a:bodyPr/>
                    <a:lstStyle/>
                    <a:p>
                      <a:pPr algn="ctr" fontAlgn="ctr"/>
                      <a:r>
                        <a:rPr lang="cs-CZ" sz="1200" u="none" strike="noStrike">
                          <a:effectLst/>
                        </a:rPr>
                        <a:t>26</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dirty="0">
                          <a:effectLst/>
                        </a:rPr>
                        <a:t>Program PORT.ALL pro jednotky SDH obcí, </a:t>
                      </a:r>
                      <a:r>
                        <a:rPr lang="cs-CZ" sz="1200" u="none" strike="noStrike" dirty="0" smtClean="0">
                          <a:effectLst/>
                        </a:rPr>
                        <a:t>práce </a:t>
                      </a:r>
                      <a:r>
                        <a:rPr lang="cs-CZ" sz="1200" u="none" strike="noStrike" dirty="0">
                          <a:effectLst/>
                        </a:rPr>
                        <a:t>s programem a naplňování databáze</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r>
            </a:tbl>
          </a:graphicData>
        </a:graphic>
      </p:graphicFrame>
    </p:spTree>
    <p:extLst>
      <p:ext uri="{BB962C8B-B14F-4D97-AF65-F5344CB8AC3E}">
        <p14:creationId xmlns:p14="http://schemas.microsoft.com/office/powerpoint/2010/main" val="271231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lnSpcReduction="10000"/>
          </a:bodyPr>
          <a:lstStyle/>
          <a:p>
            <a:pPr marL="0" indent="0">
              <a:buNone/>
            </a:pPr>
            <a:r>
              <a:rPr lang="cs-CZ" sz="1800" dirty="0" smtClean="0"/>
              <a:t> 5</a:t>
            </a:r>
            <a:r>
              <a:rPr lang="cs-CZ" sz="1800" dirty="0"/>
              <a:t>) Dopravní vedení od CAS k místu plnění, dvěma nezávislými vedeními ze 2 až 3 ks hadic B s </a:t>
            </a:r>
            <a:endParaRPr lang="cs-CZ" sz="1800" dirty="0" smtClean="0"/>
          </a:p>
          <a:p>
            <a:pPr marL="0" indent="0">
              <a:buNone/>
            </a:pPr>
            <a:r>
              <a:rPr lang="cs-CZ" sz="1800" dirty="0"/>
              <a:t> </a:t>
            </a:r>
            <a:r>
              <a:rPr lang="cs-CZ" sz="1800" dirty="0" smtClean="0"/>
              <a:t>    dostatečným </a:t>
            </a:r>
            <a:r>
              <a:rPr lang="cs-CZ" sz="1800" dirty="0"/>
              <a:t>manipulačním obloukem. Po celou dobu plnění je nutné dodržet pracovní tlak </a:t>
            </a:r>
            <a:r>
              <a:rPr lang="cs-CZ" sz="1800" dirty="0" smtClean="0"/>
              <a:t>v</a:t>
            </a:r>
          </a:p>
          <a:p>
            <a:pPr marL="0" indent="0">
              <a:buNone/>
            </a:pPr>
            <a:r>
              <a:rPr lang="cs-CZ" sz="1800" dirty="0"/>
              <a:t> </a:t>
            </a:r>
            <a:r>
              <a:rPr lang="cs-CZ" sz="1800" dirty="0" smtClean="0"/>
              <a:t>    </a:t>
            </a:r>
            <a:r>
              <a:rPr lang="cs-CZ" sz="1800" dirty="0"/>
              <a:t>dopravním vedení na 0,4 </a:t>
            </a:r>
            <a:r>
              <a:rPr lang="cs-CZ" sz="1800" dirty="0" err="1"/>
              <a:t>MPa</a:t>
            </a:r>
            <a:r>
              <a:rPr lang="cs-CZ" sz="1800" dirty="0"/>
              <a:t>. Dopravní vedení musí být zavodněno před příletem vrtulníku </a:t>
            </a:r>
            <a:r>
              <a:rPr lang="cs-CZ" sz="1800" dirty="0" smtClean="0"/>
              <a:t>k</a:t>
            </a:r>
          </a:p>
          <a:p>
            <a:pPr marL="0" indent="0">
              <a:buNone/>
            </a:pPr>
            <a:r>
              <a:rPr lang="cs-CZ" sz="1800" dirty="0"/>
              <a:t> </a:t>
            </a:r>
            <a:r>
              <a:rPr lang="cs-CZ" sz="1800" dirty="0" smtClean="0"/>
              <a:t>    </a:t>
            </a:r>
            <a:r>
              <a:rPr lang="cs-CZ" sz="1800" dirty="0"/>
              <a:t>plnicímu stanovišti. </a:t>
            </a:r>
          </a:p>
          <a:p>
            <a:pPr marL="0" indent="0">
              <a:buNone/>
            </a:pPr>
            <a:endParaRPr lang="cs-CZ" sz="1800" dirty="0" smtClean="0"/>
          </a:p>
          <a:p>
            <a:pPr marL="0" indent="0">
              <a:buNone/>
            </a:pPr>
            <a:r>
              <a:rPr lang="cs-CZ" sz="1800" dirty="0" smtClean="0"/>
              <a:t>6</a:t>
            </a:r>
            <a:r>
              <a:rPr lang="cs-CZ" sz="1800" dirty="0"/>
              <a:t>) Plnící stanoviště vytváří a </a:t>
            </a:r>
            <a:r>
              <a:rPr lang="cs-CZ" sz="1800" dirty="0" smtClean="0"/>
              <a:t>obsluhu provádí </a:t>
            </a:r>
            <a:r>
              <a:rPr lang="cs-CZ" sz="1800" dirty="0"/>
              <a:t>zpravidla dvě družstva 1+3. Velitel stanoviště </a:t>
            </a:r>
            <a:r>
              <a:rPr lang="cs-CZ" sz="1800" dirty="0" smtClean="0"/>
              <a:t>je</a:t>
            </a:r>
          </a:p>
          <a:p>
            <a:pPr marL="0" indent="0">
              <a:buNone/>
            </a:pPr>
            <a:r>
              <a:rPr lang="cs-CZ" sz="1800" dirty="0"/>
              <a:t> </a:t>
            </a:r>
            <a:r>
              <a:rPr lang="cs-CZ" sz="1800" dirty="0" smtClean="0"/>
              <a:t>    </a:t>
            </a:r>
            <a:r>
              <a:rPr lang="cs-CZ" sz="1800" dirty="0"/>
              <a:t>zpravidla letecký záchranář. </a:t>
            </a:r>
          </a:p>
          <a:p>
            <a:pPr marL="0" indent="0">
              <a:buNone/>
            </a:pPr>
            <a:endParaRPr lang="cs-CZ" sz="1800" dirty="0" smtClean="0"/>
          </a:p>
          <a:p>
            <a:pPr marL="0" indent="0">
              <a:buNone/>
            </a:pPr>
            <a:r>
              <a:rPr lang="cs-CZ" sz="1800" dirty="0" smtClean="0"/>
              <a:t>7</a:t>
            </a:r>
            <a:r>
              <a:rPr lang="cs-CZ" sz="1800" dirty="0"/>
              <a:t>) Dvě speciální plnicí proudnice B s uzávěrem jsou obsluhovány 2 x 2 hasiči a je jimi plněn </a:t>
            </a:r>
            <a:r>
              <a:rPr lang="cs-CZ" sz="1800" dirty="0" smtClean="0"/>
              <a:t>jeden</a:t>
            </a:r>
          </a:p>
          <a:p>
            <a:pPr marL="0" indent="0">
              <a:buNone/>
            </a:pPr>
            <a:r>
              <a:rPr lang="cs-CZ" sz="1800" dirty="0"/>
              <a:t> </a:t>
            </a:r>
            <a:r>
              <a:rPr lang="cs-CZ" sz="1800" dirty="0" smtClean="0"/>
              <a:t>    </a:t>
            </a:r>
            <a:r>
              <a:rPr lang="cs-CZ" sz="1800" dirty="0"/>
              <a:t>závěsný vak. </a:t>
            </a:r>
            <a:r>
              <a:rPr lang="cs-CZ" sz="1800" dirty="0" smtClean="0"/>
              <a:t>Velitel pomáhá </a:t>
            </a:r>
            <a:r>
              <a:rPr lang="cs-CZ" sz="1800" dirty="0"/>
              <a:t>stabilizovat závěsný vak vrtulníku před začátkem plnění </a:t>
            </a:r>
            <a:r>
              <a:rPr lang="cs-CZ" sz="1800" dirty="0" smtClean="0"/>
              <a:t>a</a:t>
            </a:r>
          </a:p>
          <a:p>
            <a:pPr marL="0" indent="0">
              <a:buNone/>
            </a:pPr>
            <a:r>
              <a:rPr lang="cs-CZ" sz="1800" dirty="0"/>
              <a:t> </a:t>
            </a:r>
            <a:r>
              <a:rPr lang="cs-CZ" sz="1800" dirty="0" smtClean="0"/>
              <a:t>    </a:t>
            </a:r>
            <a:r>
              <a:rPr lang="cs-CZ" sz="1800" dirty="0"/>
              <a:t>kontroluje funkci uzavírací klapky závěsného vaku. </a:t>
            </a:r>
          </a:p>
          <a:p>
            <a:pPr marL="0" indent="0">
              <a:buNone/>
            </a:pPr>
            <a:endParaRPr lang="cs-CZ" sz="1800" dirty="0" smtClean="0"/>
          </a:p>
          <a:p>
            <a:pPr marL="0" indent="0">
              <a:buNone/>
            </a:pPr>
            <a:r>
              <a:rPr lang="cs-CZ" sz="1800" dirty="0" smtClean="0"/>
              <a:t>8</a:t>
            </a:r>
            <a:r>
              <a:rPr lang="cs-CZ" sz="1800" dirty="0"/>
              <a:t>) Koordinaci s letovou posádkou vrtulníku při plnění zajišťuje velitel plnicího stanoviště, </a:t>
            </a:r>
            <a:r>
              <a:rPr lang="cs-CZ" sz="1800" dirty="0" smtClean="0"/>
              <a:t>který</a:t>
            </a:r>
          </a:p>
          <a:p>
            <a:pPr marL="0" indent="0">
              <a:buNone/>
            </a:pPr>
            <a:r>
              <a:rPr lang="cs-CZ" sz="1800" dirty="0"/>
              <a:t> </a:t>
            </a:r>
            <a:r>
              <a:rPr lang="cs-CZ" sz="1800" dirty="0" smtClean="0"/>
              <a:t>    </a:t>
            </a:r>
            <a:r>
              <a:rPr lang="cs-CZ" sz="1800" dirty="0"/>
              <a:t>musí být od hasičů provádějících plnění zřetelně odlišen - červená přilba, vesta aj. a navádí </a:t>
            </a:r>
            <a:endParaRPr lang="cs-CZ" sz="1800" dirty="0" smtClean="0"/>
          </a:p>
          <a:p>
            <a:pPr marL="0" indent="0">
              <a:buNone/>
            </a:pPr>
            <a:r>
              <a:rPr lang="cs-CZ" sz="1800" dirty="0"/>
              <a:t> </a:t>
            </a:r>
            <a:r>
              <a:rPr lang="cs-CZ" sz="1800" dirty="0" smtClean="0"/>
              <a:t>    vrtulník </a:t>
            </a:r>
            <a:r>
              <a:rPr lang="cs-CZ" sz="1800" dirty="0"/>
              <a:t>stanovenými signály. </a:t>
            </a:r>
          </a:p>
          <a:p>
            <a:pPr marL="0" indent="0">
              <a:buNone/>
            </a:pPr>
            <a:endParaRPr lang="cs-CZ" sz="1800" dirty="0"/>
          </a:p>
          <a:p>
            <a:pPr marL="0" indent="0">
              <a:buNone/>
            </a:pPr>
            <a:r>
              <a:rPr lang="cs-CZ" sz="1800" dirty="0" smtClean="0"/>
              <a:t>9</a:t>
            </a:r>
            <a:r>
              <a:rPr lang="cs-CZ" sz="1800" dirty="0"/>
              <a:t>) Čísla 1‘ a </a:t>
            </a:r>
            <a:r>
              <a:rPr lang="cs-CZ" sz="1800" i="1" dirty="0"/>
              <a:t>1‘ </a:t>
            </a:r>
            <a:r>
              <a:rPr lang="cs-CZ" sz="1800" dirty="0"/>
              <a:t>drží proudnice a usměrňují proud vody do závěsného vaku, čísla 2‘ a </a:t>
            </a:r>
            <a:r>
              <a:rPr lang="cs-CZ" sz="1800" i="1" dirty="0"/>
              <a:t>2‘ </a:t>
            </a:r>
            <a:r>
              <a:rPr lang="cs-CZ" sz="1800" dirty="0" smtClean="0"/>
              <a:t>ovládají</a:t>
            </a:r>
          </a:p>
          <a:p>
            <a:pPr marL="0" indent="0">
              <a:buNone/>
            </a:pPr>
            <a:r>
              <a:rPr lang="cs-CZ" sz="1800" dirty="0"/>
              <a:t> </a:t>
            </a:r>
            <a:r>
              <a:rPr lang="cs-CZ" sz="1800" dirty="0" smtClean="0"/>
              <a:t>    </a:t>
            </a:r>
            <a:r>
              <a:rPr lang="cs-CZ" sz="1800" dirty="0"/>
              <a:t>uzávěr. </a:t>
            </a:r>
          </a:p>
          <a:p>
            <a:pPr marL="0" indent="0">
              <a:buNone/>
            </a:pPr>
            <a:endParaRPr lang="cs-CZ" sz="1800" dirty="0" smtClean="0"/>
          </a:p>
          <a:p>
            <a:pPr marL="0" indent="0">
              <a:buNone/>
            </a:pPr>
            <a:r>
              <a:rPr lang="cs-CZ" sz="1800" dirty="0" smtClean="0"/>
              <a:t>10</a:t>
            </a:r>
            <a:r>
              <a:rPr lang="cs-CZ" sz="1800" dirty="0"/>
              <a:t>) Plnění závěsného vaku se začíná již ve chvíli, kdy je vak relativně stabilizován a končí, až </a:t>
            </a:r>
            <a:r>
              <a:rPr lang="cs-CZ" sz="1800" dirty="0" smtClean="0"/>
              <a:t>když</a:t>
            </a:r>
          </a:p>
          <a:p>
            <a:pPr marL="0" indent="0">
              <a:buNone/>
            </a:pPr>
            <a:r>
              <a:rPr lang="cs-CZ" sz="1800" dirty="0"/>
              <a:t> </a:t>
            </a:r>
            <a:r>
              <a:rPr lang="cs-CZ" sz="1800" dirty="0" smtClean="0"/>
              <a:t>      </a:t>
            </a:r>
            <a:r>
              <a:rPr lang="cs-CZ" sz="1800" dirty="0"/>
              <a:t>vak přetéká vodou. </a:t>
            </a:r>
          </a:p>
          <a:p>
            <a:pPr marL="0" indent="0">
              <a:buNone/>
            </a:pPr>
            <a:endParaRPr lang="cs-CZ" sz="1800" dirty="0"/>
          </a:p>
        </p:txBody>
      </p:sp>
    </p:spTree>
    <p:extLst>
      <p:ext uri="{BB962C8B-B14F-4D97-AF65-F5344CB8AC3E}">
        <p14:creationId xmlns:p14="http://schemas.microsoft.com/office/powerpoint/2010/main" val="354698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06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764704"/>
          </a:xfrm>
        </p:spPr>
        <p:txBody>
          <a:bodyPr>
            <a:normAutofit fontScale="90000"/>
          </a:bodyPr>
          <a:lstStyle/>
          <a:p>
            <a:r>
              <a:rPr lang="cs-CZ" sz="2000" dirty="0"/>
              <a:t/>
            </a:r>
            <a:br>
              <a:rPr lang="cs-CZ" sz="2000" dirty="0"/>
            </a:br>
            <a:r>
              <a:rPr lang="cs-CZ" sz="2000" dirty="0"/>
              <a:t> </a:t>
            </a:r>
            <a:r>
              <a:rPr lang="cs-CZ" sz="2000" b="1" dirty="0"/>
              <a:t>Rozvětvení na dopravním vedení </a:t>
            </a:r>
            <a:r>
              <a:rPr lang="cs-CZ" sz="2000" dirty="0"/>
              <a:t>	</a:t>
            </a:r>
            <a:br>
              <a:rPr lang="cs-CZ" sz="2000" dirty="0"/>
            </a:br>
            <a:endParaRPr lang="cs-CZ" sz="2000" dirty="0"/>
          </a:p>
        </p:txBody>
      </p:sp>
      <p:sp>
        <p:nvSpPr>
          <p:cNvPr id="3" name="Zástupný symbol pro obsah 2"/>
          <p:cNvSpPr>
            <a:spLocks noGrp="1"/>
          </p:cNvSpPr>
          <p:nvPr>
            <p:ph idx="1"/>
          </p:nvPr>
        </p:nvSpPr>
        <p:spPr>
          <a:xfrm>
            <a:off x="0" y="764704"/>
            <a:ext cx="9144000" cy="6093296"/>
          </a:xfrm>
        </p:spPr>
        <p:txBody>
          <a:bodyPr>
            <a:normAutofit/>
          </a:bodyPr>
          <a:lstStyle/>
          <a:p>
            <a:endParaRPr lang="cs-CZ" sz="1600" dirty="0"/>
          </a:p>
          <a:p>
            <a:pPr marL="0" indent="0">
              <a:buNone/>
            </a:pPr>
            <a:r>
              <a:rPr lang="cs-CZ" sz="1600" dirty="0"/>
              <a:t> </a:t>
            </a:r>
          </a:p>
          <a:p>
            <a:r>
              <a:rPr lang="cs-CZ" sz="1800" dirty="0"/>
              <a:t>1) </a:t>
            </a:r>
            <a:r>
              <a:rPr lang="cs-CZ" sz="1800" b="1" dirty="0"/>
              <a:t>Rozvětvení na dopravním vedení se tvoří zpravidla při hašení rozsáhlých lesních požárů s cílem pokrýt velkou plochu požáru. Jednou četou je možné vytvořit dvě rozvětvení, která pokryjí plochu požáru v rozloze až 3 ha. </a:t>
            </a:r>
            <a:endParaRPr lang="cs-CZ" sz="1800" b="1" dirty="0" smtClean="0"/>
          </a:p>
          <a:p>
            <a:pPr marL="0" indent="0">
              <a:buNone/>
            </a:pPr>
            <a:endParaRPr lang="cs-CZ" sz="1800" b="1" dirty="0"/>
          </a:p>
          <a:p>
            <a:r>
              <a:rPr lang="cs-CZ" sz="1800" dirty="0"/>
              <a:t>a) </a:t>
            </a:r>
            <a:r>
              <a:rPr lang="cs-CZ" sz="1800" b="1" dirty="0"/>
              <a:t>Dopravní vedení je tvořeno hadicovým vedením C.</a:t>
            </a:r>
            <a:r>
              <a:rPr lang="cs-CZ" sz="1800" dirty="0"/>
              <a:t> Pro tvorbu jednotlivých rozvětvení se používá rozdělovače C-DCD. Rozdělovače jsou vkládány postupně při tvorbě dopravního vedení. </a:t>
            </a:r>
          </a:p>
          <a:p>
            <a:r>
              <a:rPr lang="cs-CZ" sz="1800" dirty="0"/>
              <a:t>b) </a:t>
            </a:r>
            <a:r>
              <a:rPr lang="cs-CZ" sz="1800" b="1" dirty="0"/>
              <a:t>Útočná vedení jsou tvořeny hadicemi D.</a:t>
            </a:r>
            <a:r>
              <a:rPr lang="cs-CZ" sz="1800" dirty="0"/>
              <a:t> Vhodné jsou kombinované proudnice D s možností regulovaného průtoku a proplachu. </a:t>
            </a:r>
          </a:p>
          <a:p>
            <a:r>
              <a:rPr lang="cs-CZ" sz="1800" dirty="0"/>
              <a:t>c) Sudé číslo každého proudu je vybaveno ženijním nářadím (např. </a:t>
            </a:r>
            <a:r>
              <a:rPr lang="cs-CZ" sz="1800" dirty="0" err="1"/>
              <a:t>motykosekera</a:t>
            </a:r>
            <a:r>
              <a:rPr lang="cs-CZ" sz="1800" dirty="0"/>
              <a:t>, kombinovaný ženijní nástroj). </a:t>
            </a:r>
          </a:p>
          <a:p>
            <a:r>
              <a:rPr lang="cs-CZ" sz="1800" dirty="0"/>
              <a:t>d) Pro větší účinnost hašení může být prováděno vyhledávání skrytých ohnisek hoření </a:t>
            </a:r>
            <a:r>
              <a:rPr lang="cs-CZ" sz="1800" dirty="0" err="1"/>
              <a:t>termokamerou</a:t>
            </a:r>
            <a:r>
              <a:rPr lang="cs-CZ" sz="1800" dirty="0"/>
              <a:t>. </a:t>
            </a:r>
          </a:p>
          <a:p>
            <a:r>
              <a:rPr lang="cs-CZ" sz="1800" dirty="0"/>
              <a:t>e) Za stav hadicového vedení odpovídá velitel družstva, které tvořilo dopravní vedení k dalšímu rozdělovači, pokud velitel zásahu nerozhodne jinak. </a:t>
            </a:r>
          </a:p>
          <a:p>
            <a:pPr marL="0" indent="0">
              <a:buNone/>
            </a:pPr>
            <a:endParaRPr lang="cs-CZ" sz="1600" dirty="0"/>
          </a:p>
        </p:txBody>
      </p:sp>
    </p:spTree>
    <p:extLst>
      <p:ext uri="{BB962C8B-B14F-4D97-AF65-F5344CB8AC3E}">
        <p14:creationId xmlns:p14="http://schemas.microsoft.com/office/powerpoint/2010/main" val="3373673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r>
              <a:rPr lang="cs-CZ" sz="1800" dirty="0" smtClean="0"/>
              <a:t> </a:t>
            </a:r>
            <a:endParaRPr lang="cs-CZ" sz="1800" dirty="0"/>
          </a:p>
          <a:p>
            <a:pPr marL="0" indent="0">
              <a:buNone/>
            </a:pPr>
            <a:r>
              <a:rPr lang="cs-CZ" sz="1800" dirty="0"/>
              <a:t>2) </a:t>
            </a:r>
            <a:r>
              <a:rPr lang="cs-CZ" sz="1800" b="1" dirty="0"/>
              <a:t>Doprava vody dopravním vedením C s vytvořením rozvětvení v družstvu 1+5 </a:t>
            </a:r>
            <a:endParaRPr lang="cs-CZ" sz="1800" b="1" dirty="0" smtClean="0"/>
          </a:p>
          <a:p>
            <a:pPr marL="0" indent="0">
              <a:buNone/>
            </a:pPr>
            <a:endParaRPr lang="cs-CZ" sz="1800" b="1" dirty="0"/>
          </a:p>
          <a:p>
            <a:r>
              <a:rPr lang="cs-CZ" sz="1800" dirty="0"/>
              <a:t>a) základní postavení družstva: </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a:p>
            <a:r>
              <a:rPr lang="cs-CZ" sz="1800" dirty="0"/>
              <a:t>b) Povel VD: „Družstvo, stroj </a:t>
            </a:r>
            <a:r>
              <a:rPr lang="cs-CZ" sz="1800" i="1" dirty="0"/>
              <a:t>CAS</a:t>
            </a:r>
            <a:r>
              <a:rPr lang="cs-CZ" sz="1800" dirty="0"/>
              <a:t>, vodní zdroj </a:t>
            </a:r>
            <a:r>
              <a:rPr lang="cs-CZ" sz="1800" i="1" dirty="0"/>
              <a:t>vlastní</a:t>
            </a:r>
            <a:r>
              <a:rPr lang="cs-CZ" sz="1800" dirty="0"/>
              <a:t>, směr </a:t>
            </a:r>
            <a:r>
              <a:rPr lang="cs-CZ" sz="1800" i="1" dirty="0"/>
              <a:t>hořící les</a:t>
            </a:r>
            <a:r>
              <a:rPr lang="cs-CZ" sz="1800" dirty="0"/>
              <a:t>, rozdělovač, </a:t>
            </a:r>
            <a:r>
              <a:rPr lang="cs-CZ" sz="1800" i="1" dirty="0"/>
              <a:t>4</a:t>
            </a:r>
            <a:r>
              <a:rPr lang="cs-CZ" sz="1800" dirty="0"/>
              <a:t>C, „první proud, cíl </a:t>
            </a:r>
            <a:r>
              <a:rPr lang="cs-CZ" sz="1800" i="1" dirty="0"/>
              <a:t>levý okraj lesa</a:t>
            </a:r>
            <a:r>
              <a:rPr lang="cs-CZ" sz="1800" dirty="0"/>
              <a:t>, </a:t>
            </a:r>
            <a:r>
              <a:rPr lang="cs-CZ" sz="1800" i="1" dirty="0"/>
              <a:t>4</a:t>
            </a:r>
            <a:r>
              <a:rPr lang="cs-CZ" sz="1800" dirty="0"/>
              <a:t>D, druhý proud, cíl </a:t>
            </a:r>
            <a:r>
              <a:rPr lang="cs-CZ" sz="1800" i="1" dirty="0"/>
              <a:t>pravý okraj lesa</a:t>
            </a:r>
            <a:r>
              <a:rPr lang="cs-CZ" sz="1800" dirty="0"/>
              <a:t>, </a:t>
            </a:r>
            <a:r>
              <a:rPr lang="cs-CZ" sz="1800" i="1" dirty="0"/>
              <a:t>4</a:t>
            </a:r>
            <a:r>
              <a:rPr lang="cs-CZ" sz="1800" dirty="0"/>
              <a:t>D, VPŘED!“ </a:t>
            </a:r>
          </a:p>
          <a:p>
            <a:pPr marL="0" indent="0">
              <a:buNone/>
            </a:pPr>
            <a:endParaRPr lang="cs-CZ"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33513"/>
            <a:ext cx="792480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424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054100"/>
            <a:ext cx="7334250" cy="4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0"/>
            <a:ext cx="8229600" cy="692696"/>
          </a:xfrm>
        </p:spPr>
        <p:txBody>
          <a:bodyPr>
            <a:normAutofit fontScale="90000"/>
          </a:bodyPr>
          <a:lstStyle/>
          <a:p>
            <a:pPr algn="l"/>
            <a:r>
              <a:rPr lang="cs-CZ" sz="1600" dirty="0"/>
              <a:t/>
            </a:r>
            <a:br>
              <a:rPr lang="cs-CZ" sz="1600" dirty="0"/>
            </a:br>
            <a:r>
              <a:rPr lang="cs-CZ" sz="2000" dirty="0"/>
              <a:t>3) Schéma bojového rozvinutí: </a:t>
            </a:r>
            <a:br>
              <a:rPr lang="cs-CZ" sz="2000" dirty="0"/>
            </a:br>
            <a:endParaRPr lang="cs-CZ" sz="2000" dirty="0"/>
          </a:p>
        </p:txBody>
      </p:sp>
      <p:sp>
        <p:nvSpPr>
          <p:cNvPr id="3" name="Zástupný symbol pro obsah 2"/>
          <p:cNvSpPr>
            <a:spLocks noGrp="1"/>
          </p:cNvSpPr>
          <p:nvPr>
            <p:ph idx="1"/>
          </p:nvPr>
        </p:nvSpPr>
        <p:spPr>
          <a:xfrm>
            <a:off x="457200" y="692696"/>
            <a:ext cx="8229600" cy="6165304"/>
          </a:xfrm>
        </p:spPr>
        <p:txBody>
          <a:bodyPr>
            <a:normAutofit/>
          </a:bodyPr>
          <a:lstStyle/>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a:p>
        </p:txBody>
      </p:sp>
    </p:spTree>
    <p:extLst>
      <p:ext uri="{BB962C8B-B14F-4D97-AF65-F5344CB8AC3E}">
        <p14:creationId xmlns:p14="http://schemas.microsoft.com/office/powerpoint/2010/main" val="324383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endParaRPr lang="cs-CZ" sz="1800" dirty="0"/>
          </a:p>
          <a:p>
            <a:pPr marL="0" indent="0">
              <a:buNone/>
            </a:pPr>
            <a:r>
              <a:rPr lang="cs-CZ" sz="1800" dirty="0"/>
              <a:t>4) </a:t>
            </a:r>
            <a:r>
              <a:rPr lang="cs-CZ" sz="1800" b="1" dirty="0"/>
              <a:t>Doprava vody dopravním vedením C s vytvořením rozvětvení četou složenou z družstev 1+5 a 1+3. </a:t>
            </a:r>
          </a:p>
          <a:p>
            <a:r>
              <a:rPr lang="cs-CZ" sz="1800" dirty="0"/>
              <a:t>a) základní postavení čety: </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a:p>
            <a:r>
              <a:rPr lang="cs-CZ" sz="1800" dirty="0"/>
              <a:t>b) Povel VČ: „Četo, stroj </a:t>
            </a:r>
            <a:r>
              <a:rPr lang="cs-CZ" sz="1800" i="1" dirty="0"/>
              <a:t>CAS</a:t>
            </a:r>
            <a:r>
              <a:rPr lang="cs-CZ" sz="1800" dirty="0"/>
              <a:t>, vodní zdroj </a:t>
            </a:r>
            <a:r>
              <a:rPr lang="cs-CZ" sz="1800" i="1" dirty="0"/>
              <a:t>vlastní</a:t>
            </a:r>
            <a:r>
              <a:rPr lang="cs-CZ" sz="1800" dirty="0"/>
              <a:t>, směr </a:t>
            </a:r>
            <a:r>
              <a:rPr lang="cs-CZ" sz="1800" i="1" dirty="0"/>
              <a:t>hořící les</a:t>
            </a:r>
            <a:r>
              <a:rPr lang="cs-CZ" sz="1800" dirty="0"/>
              <a:t>, první rozdělovač,</a:t>
            </a:r>
            <a:r>
              <a:rPr lang="cs-CZ" sz="1800" i="1" dirty="0"/>
              <a:t>4</a:t>
            </a:r>
            <a:r>
              <a:rPr lang="cs-CZ" sz="1800" dirty="0"/>
              <a:t>C, druhý rozdělovač,</a:t>
            </a:r>
            <a:r>
              <a:rPr lang="cs-CZ" sz="1800" i="1" dirty="0"/>
              <a:t>4</a:t>
            </a:r>
            <a:r>
              <a:rPr lang="cs-CZ" sz="1800" dirty="0"/>
              <a:t>C „první a třetí proud, cíl </a:t>
            </a:r>
            <a:r>
              <a:rPr lang="cs-CZ" sz="1800" i="1" dirty="0"/>
              <a:t>levý okraj lesa,4</a:t>
            </a:r>
            <a:r>
              <a:rPr lang="cs-CZ" sz="1800" dirty="0"/>
              <a:t>D, druhý a čtvrtý proud, cíl </a:t>
            </a:r>
            <a:r>
              <a:rPr lang="cs-CZ" sz="1800" i="1" dirty="0"/>
              <a:t>pravý okraj lesa,4</a:t>
            </a:r>
            <a:r>
              <a:rPr lang="cs-CZ" sz="1800" dirty="0"/>
              <a:t>D, VPŘED!“ </a:t>
            </a:r>
          </a:p>
          <a:p>
            <a:r>
              <a:rPr lang="cs-CZ" sz="1800" dirty="0"/>
              <a:t>c) Dopravní vedení a vytvoření proudů se provede podle obrázku bojového rozvinutí. </a:t>
            </a:r>
          </a:p>
          <a:p>
            <a:r>
              <a:rPr lang="cs-CZ" sz="1800" dirty="0"/>
              <a:t>d) Velitel a strojník družstva 1+3 nestandardně, oproti zavedené dělbě při vytváření bojového rozvinutí, rozvinují hadice a ovládají rozdělovač. </a:t>
            </a:r>
          </a:p>
          <a:p>
            <a:pPr marL="0" indent="0">
              <a:buNone/>
            </a:pPr>
            <a:endParaRPr lang="cs-CZ"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40960" cy="268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11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628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06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1800" dirty="0" smtClean="0"/>
          </a:p>
          <a:p>
            <a:endParaRPr lang="cs-CZ" sz="1800" dirty="0"/>
          </a:p>
          <a:p>
            <a:pPr marL="0" indent="0">
              <a:buNone/>
            </a:pPr>
            <a:r>
              <a:rPr lang="cs-CZ" sz="1800" dirty="0"/>
              <a:t>5) </a:t>
            </a:r>
            <a:r>
              <a:rPr lang="cs-CZ" sz="1800" b="1" dirty="0"/>
              <a:t>Doprava vody dopravním vedením C s vytvořením etáží četou složenou ze </a:t>
            </a:r>
            <a:endParaRPr lang="cs-CZ" sz="1800" b="1" dirty="0" smtClean="0"/>
          </a:p>
          <a:p>
            <a:pPr marL="0" indent="0">
              <a:buNone/>
            </a:pPr>
            <a:r>
              <a:rPr lang="cs-CZ" sz="1800" b="1" dirty="0"/>
              <a:t> </a:t>
            </a:r>
            <a:r>
              <a:rPr lang="cs-CZ" sz="1800" b="1" dirty="0" smtClean="0"/>
              <a:t>    dvou </a:t>
            </a:r>
            <a:r>
              <a:rPr lang="cs-CZ" sz="1800" b="1" dirty="0"/>
              <a:t>družstev 1+5. </a:t>
            </a:r>
          </a:p>
          <a:p>
            <a:r>
              <a:rPr lang="cs-CZ" sz="1800" dirty="0"/>
              <a:t>a) základní postavení čety: </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a:p>
            <a:r>
              <a:rPr lang="cs-CZ" sz="1800" dirty="0"/>
              <a:t>b) Povel VČ: „Četo, stroj </a:t>
            </a:r>
            <a:r>
              <a:rPr lang="cs-CZ" sz="1800" i="1" dirty="0"/>
              <a:t>CAS</a:t>
            </a:r>
            <a:r>
              <a:rPr lang="cs-CZ" sz="1800" dirty="0"/>
              <a:t>, vodní zdroj </a:t>
            </a:r>
            <a:r>
              <a:rPr lang="cs-CZ" sz="1800" i="1" dirty="0"/>
              <a:t>vlastní</a:t>
            </a:r>
            <a:r>
              <a:rPr lang="cs-CZ" sz="1800" dirty="0"/>
              <a:t>, směr </a:t>
            </a:r>
            <a:r>
              <a:rPr lang="cs-CZ" sz="1800" i="1" dirty="0"/>
              <a:t>hořící les</a:t>
            </a:r>
            <a:r>
              <a:rPr lang="cs-CZ" sz="1800" dirty="0"/>
              <a:t>, první rozdělovač,</a:t>
            </a:r>
            <a:r>
              <a:rPr lang="cs-CZ" sz="1800" i="1" dirty="0"/>
              <a:t>4</a:t>
            </a:r>
            <a:r>
              <a:rPr lang="cs-CZ" sz="1800" dirty="0"/>
              <a:t>C, druhý rozdělovač,</a:t>
            </a:r>
            <a:r>
              <a:rPr lang="cs-CZ" sz="1800" i="1" dirty="0"/>
              <a:t>4</a:t>
            </a:r>
            <a:r>
              <a:rPr lang="cs-CZ" sz="1800" dirty="0"/>
              <a:t>C „první a třetí proud, cíl </a:t>
            </a:r>
            <a:r>
              <a:rPr lang="cs-CZ" sz="1800" i="1" dirty="0"/>
              <a:t>levý okraj lesa,4</a:t>
            </a:r>
            <a:r>
              <a:rPr lang="cs-CZ" sz="1800" dirty="0"/>
              <a:t>D, druhý a čtvrtý proud, cíl </a:t>
            </a:r>
            <a:r>
              <a:rPr lang="cs-CZ" sz="1800" i="1" dirty="0"/>
              <a:t>pravý okraj lesa,4</a:t>
            </a:r>
            <a:r>
              <a:rPr lang="cs-CZ" sz="1800" dirty="0"/>
              <a:t>D, VPŘED!“ </a:t>
            </a:r>
          </a:p>
          <a:p>
            <a:r>
              <a:rPr lang="cs-CZ" sz="1800" dirty="0"/>
              <a:t>c) Dopravní vedení a vytvoření proudů se provede podle obrázku bojového rozvinutí. </a:t>
            </a:r>
          </a:p>
          <a:p>
            <a:pPr marL="0" indent="0">
              <a:buNone/>
            </a:pPr>
            <a:endParaRPr lang="cs-CZ"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7992888" cy="210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609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0"/>
            <a:ext cx="698500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568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1600200"/>
            <a:ext cx="9144000" cy="5257800"/>
          </a:xfrm>
        </p:spPr>
        <p:txBody>
          <a:bodyPr>
            <a:normAutofit/>
          </a:bodyPr>
          <a:lstStyle/>
          <a:p>
            <a:endParaRPr lang="cs-CZ" sz="1800" dirty="0"/>
          </a:p>
          <a:p>
            <a:r>
              <a:rPr lang="cs-CZ" sz="1800" dirty="0"/>
              <a:t>6) Rozdělovač obsluhují sudá čísla nebo strojník. </a:t>
            </a:r>
            <a:endParaRPr lang="cs-CZ" sz="1800" dirty="0" smtClean="0"/>
          </a:p>
          <a:p>
            <a:endParaRPr lang="cs-CZ" sz="1800" dirty="0"/>
          </a:p>
          <a:p>
            <a:r>
              <a:rPr lang="cs-CZ" sz="1800" dirty="0"/>
              <a:t>7) Pro vytvoření dopravního vedení C a proudů D s více než dvěma hadicemi se doporučuje využívat hadicové koše, případně dvojité hadicové koše pro hadice D. </a:t>
            </a:r>
            <a:endParaRPr lang="cs-CZ" sz="1800" dirty="0" smtClean="0"/>
          </a:p>
          <a:p>
            <a:endParaRPr lang="cs-CZ" sz="1800" dirty="0"/>
          </a:p>
          <a:p>
            <a:r>
              <a:rPr lang="cs-CZ" sz="1800" dirty="0"/>
              <a:t>8) Na průběžné dopravní vedení mohou navazovat další družstva případně čety. </a:t>
            </a:r>
          </a:p>
          <a:p>
            <a:pPr marL="0" indent="0">
              <a:buNone/>
            </a:pPr>
            <a:endParaRPr lang="cs-CZ" sz="1800" dirty="0"/>
          </a:p>
        </p:txBody>
      </p:sp>
    </p:spTree>
    <p:extLst>
      <p:ext uri="{BB962C8B-B14F-4D97-AF65-F5344CB8AC3E}">
        <p14:creationId xmlns:p14="http://schemas.microsoft.com/office/powerpoint/2010/main" val="140999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967036070"/>
              </p:ext>
            </p:extLst>
          </p:nvPr>
        </p:nvGraphicFramePr>
        <p:xfrm>
          <a:off x="0" y="8126"/>
          <a:ext cx="9143999" cy="637884"/>
        </p:xfrm>
        <a:graphic>
          <a:graphicData uri="http://schemas.openxmlformats.org/drawingml/2006/table">
            <a:tbl>
              <a:tblPr>
                <a:tableStyleId>{5C22544A-7EE6-4342-B048-85BDC9FD1C3A}</a:tableStyleId>
              </a:tblPr>
              <a:tblGrid>
                <a:gridCol w="452541"/>
                <a:gridCol w="4458864"/>
                <a:gridCol w="851843"/>
                <a:gridCol w="851843"/>
                <a:gridCol w="851843"/>
                <a:gridCol w="851843"/>
                <a:gridCol w="825222"/>
              </a:tblGrid>
              <a:tr h="637884">
                <a:tc>
                  <a:txBody>
                    <a:bodyPr/>
                    <a:lstStyle/>
                    <a:p>
                      <a:pPr algn="ctr" fontAlgn="ctr"/>
                      <a:r>
                        <a:rPr lang="cs-CZ" sz="1200" u="none" strike="noStrike">
                          <a:effectLst/>
                        </a:rPr>
                        <a:t>Poř. číslo</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Název tématu</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H</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T- TaCHS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Strojníci </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dirty="0">
                          <a:effectLst/>
                        </a:rPr>
                        <a:t>VJ, VD</a:t>
                      </a:r>
                      <a:endParaRPr lang="cs-CZ" sz="1200" b="0" i="0" u="none" strike="noStrike" dirty="0">
                        <a:solidFill>
                          <a:srgbClr val="000000"/>
                        </a:solidFill>
                        <a:effectLst/>
                        <a:latin typeface="Arial"/>
                      </a:endParaRPr>
                    </a:p>
                  </a:txBody>
                  <a:tcPr marL="7187" marR="7187" marT="7187" marB="0" anchor="ctr"/>
                </a:tc>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127759711"/>
              </p:ext>
            </p:extLst>
          </p:nvPr>
        </p:nvGraphicFramePr>
        <p:xfrm>
          <a:off x="-1" y="620686"/>
          <a:ext cx="9144000" cy="6370915"/>
        </p:xfrm>
        <a:graphic>
          <a:graphicData uri="http://schemas.openxmlformats.org/drawingml/2006/table">
            <a:tbl>
              <a:tblPr>
                <a:tableStyleId>{5C22544A-7EE6-4342-B048-85BDC9FD1C3A}</a:tableStyleId>
              </a:tblPr>
              <a:tblGrid>
                <a:gridCol w="452541"/>
                <a:gridCol w="4458864"/>
                <a:gridCol w="851843"/>
                <a:gridCol w="851843"/>
                <a:gridCol w="851843"/>
                <a:gridCol w="851843"/>
                <a:gridCol w="825223"/>
              </a:tblGrid>
              <a:tr h="454781">
                <a:tc>
                  <a:txBody>
                    <a:bodyPr/>
                    <a:lstStyle/>
                    <a:p>
                      <a:pPr algn="ctr" fontAlgn="ctr"/>
                      <a:r>
                        <a:rPr lang="cs-CZ" sz="1200" u="none" strike="noStrike" dirty="0">
                          <a:effectLst/>
                        </a:rPr>
                        <a:t>26</a:t>
                      </a:r>
                      <a:endParaRPr lang="cs-CZ" sz="1200" b="0" i="0" u="none" strike="noStrike" dirty="0">
                        <a:solidFill>
                          <a:srgbClr val="000000"/>
                        </a:solidFill>
                        <a:effectLst/>
                        <a:latin typeface="Arial"/>
                      </a:endParaRPr>
                    </a:p>
                  </a:txBody>
                  <a:tcPr marL="6600" marR="6600" marT="6600" marB="0" anchor="ctr"/>
                </a:tc>
                <a:tc>
                  <a:txBody>
                    <a:bodyPr/>
                    <a:lstStyle/>
                    <a:p>
                      <a:pPr algn="l" fontAlgn="ctr"/>
                      <a:r>
                        <a:rPr lang="cs-CZ" sz="1200" u="none" strike="noStrike" dirty="0">
                          <a:effectLst/>
                        </a:rPr>
                        <a:t>Program PORT.ALL pro jednotky SDH obcí, </a:t>
                      </a:r>
                      <a:r>
                        <a:rPr lang="cs-CZ" sz="1200" u="none" strike="noStrike" dirty="0" err="1">
                          <a:effectLst/>
                        </a:rPr>
                        <a:t>príce</a:t>
                      </a:r>
                      <a:r>
                        <a:rPr lang="cs-CZ" sz="1200" u="none" strike="noStrike" dirty="0">
                          <a:effectLst/>
                        </a:rPr>
                        <a:t> s programem a naplňování databáze</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454781">
                <a:tc>
                  <a:txBody>
                    <a:bodyPr/>
                    <a:lstStyle/>
                    <a:p>
                      <a:pPr algn="ctr" fontAlgn="ctr"/>
                      <a:r>
                        <a:rPr lang="cs-CZ" sz="1200" u="none" strike="noStrike">
                          <a:effectLst/>
                        </a:rPr>
                        <a:t>27</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Dopravní nehodovost - seznámení se statistikou dopravní nehodovosti PT, postup při hlášení DN</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302429">
                <a:tc>
                  <a:txBody>
                    <a:bodyPr/>
                    <a:lstStyle/>
                    <a:p>
                      <a:pPr algn="ctr" fontAlgn="ctr"/>
                      <a:r>
                        <a:rPr lang="cs-CZ" sz="1200" u="none" strike="noStrike">
                          <a:effectLst/>
                        </a:rPr>
                        <a:t>28</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Zkoušky požárních čerpadel PT a VPPO</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r>
              <a:tr h="454781">
                <a:tc>
                  <a:txBody>
                    <a:bodyPr/>
                    <a:lstStyle/>
                    <a:p>
                      <a:pPr algn="ctr" fontAlgn="ctr"/>
                      <a:r>
                        <a:rPr lang="cs-CZ" sz="1200" u="none" strike="noStrike">
                          <a:effectLst/>
                        </a:rPr>
                        <a:t>29</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err="1">
                          <a:effectLst/>
                        </a:rPr>
                        <a:t>Port.All</a:t>
                      </a:r>
                      <a:r>
                        <a:rPr lang="cs-CZ" sz="1200" u="none" strike="noStrike" dirty="0">
                          <a:effectLst/>
                        </a:rPr>
                        <a:t> - základní přehled, pravidla pro práci v daném kraji, vyplňování osob, prostředků, techniky a (D)ZOZ</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454781">
                <a:tc>
                  <a:txBody>
                    <a:bodyPr/>
                    <a:lstStyle/>
                    <a:p>
                      <a:pPr algn="ctr" fontAlgn="ctr"/>
                      <a:r>
                        <a:rPr lang="cs-CZ" sz="1200" u="none" strike="noStrike">
                          <a:effectLst/>
                        </a:rPr>
                        <a:t>30</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Volací značky používané v rádiových sítích HZS ČR (JPO s rádiovými prostředky ARS nebo DRS)</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302429">
                <a:tc>
                  <a:txBody>
                    <a:bodyPr/>
                    <a:lstStyle/>
                    <a:p>
                      <a:pPr algn="ctr" fontAlgn="ctr"/>
                      <a:r>
                        <a:rPr lang="cs-CZ" sz="1200" u="none" strike="noStrike">
                          <a:effectLst/>
                        </a:rPr>
                        <a:t>31</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Povinnosti obsluhy stanice (JPO s rádiovými prostředky ARS nebo DRS)</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454781">
                <a:tc>
                  <a:txBody>
                    <a:bodyPr/>
                    <a:lstStyle/>
                    <a:p>
                      <a:pPr algn="ctr" fontAlgn="ctr"/>
                      <a:r>
                        <a:rPr lang="cs-CZ" sz="1200" u="none" strike="noStrike">
                          <a:effectLst/>
                        </a:rPr>
                        <a:t>32</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Radiokomunikační systém PEGAS - bezpečnostní postupy (JPO s rádiovými prostředky DRS)</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454781">
                <a:tc>
                  <a:txBody>
                    <a:bodyPr/>
                    <a:lstStyle/>
                    <a:p>
                      <a:pPr algn="ctr" fontAlgn="ctr"/>
                      <a:r>
                        <a:rPr lang="cs-CZ" sz="1200" u="none" strike="noStrike">
                          <a:effectLst/>
                        </a:rPr>
                        <a:t>33</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Seznámení s náplní funkce technik ochrany obyvatelstva a možnosti absolvovat kurz T OOB-16</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682170">
                <a:tc>
                  <a:txBody>
                    <a:bodyPr/>
                    <a:lstStyle/>
                    <a:p>
                      <a:pPr algn="ctr" fontAlgn="ctr"/>
                      <a:r>
                        <a:rPr lang="cs-CZ" sz="1200" u="none" strike="noStrike">
                          <a:effectLst/>
                        </a:rPr>
                        <a:t>34</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Rozbory příčin vzniku požárů z pohledu důležitosti zachování stop vedoucích k zjištění příčiny vzniku požáru či k vyšetření trestného činu ze strany PČR; DVD Stopy požáru</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r>
              <a:tr h="236485">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r>
              <a:tr h="236485">
                <a:tc gridSpan="2">
                  <a:txBody>
                    <a:bodyPr/>
                    <a:lstStyle/>
                    <a:p>
                      <a:pPr algn="l" fontAlgn="ctr"/>
                      <a:r>
                        <a:rPr lang="cs-CZ" sz="1200" u="sng" strike="noStrike">
                          <a:effectLst/>
                        </a:rPr>
                        <a:t>Poznámky a vysvětlivky: </a:t>
                      </a:r>
                      <a:endParaRPr lang="cs-CZ" sz="1200" b="1" i="0" u="sng" strike="noStrike">
                        <a:solidFill>
                          <a:srgbClr val="000000"/>
                        </a:solidFill>
                        <a:effectLst/>
                        <a:latin typeface="Arial"/>
                      </a:endParaRPr>
                    </a:p>
                  </a:txBody>
                  <a:tcPr marL="6600" marR="6600" marT="6600" marB="0" anchor="ctr"/>
                </a:tc>
                <a:tc hMerge="1">
                  <a:txBody>
                    <a:bodyPr/>
                    <a:lstStyle/>
                    <a:p>
                      <a:endParaRPr lang="cs-CZ"/>
                    </a:p>
                  </a:txBody>
                  <a:tcPr/>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r>
              <a:tr h="236485">
                <a:tc>
                  <a:txBody>
                    <a:bodyPr/>
                    <a:lstStyle/>
                    <a:p>
                      <a:pPr algn="l" fontAlgn="ctr"/>
                      <a:r>
                        <a:rPr lang="cs-CZ" sz="1200" u="none" strike="noStrike">
                          <a:effectLst/>
                        </a:rPr>
                        <a:t>*</a:t>
                      </a:r>
                      <a:endParaRPr lang="cs-CZ" sz="1200" b="1" i="0" u="none" strike="noStrike">
                        <a:solidFill>
                          <a:srgbClr val="000000"/>
                        </a:solidFill>
                        <a:effectLst/>
                        <a:latin typeface="Times New Roman"/>
                      </a:endParaRPr>
                    </a:p>
                  </a:txBody>
                  <a:tcPr marL="6600" marR="6600" marT="6600" marB="0" anchor="ctr"/>
                </a:tc>
                <a:tc>
                  <a:txBody>
                    <a:bodyPr/>
                    <a:lstStyle/>
                    <a:p>
                      <a:pPr algn="l" fontAlgn="b"/>
                      <a:r>
                        <a:rPr lang="pl-PL" sz="1200" u="none" strike="noStrike">
                          <a:effectLst/>
                        </a:rPr>
                        <a:t>Pro jednotky PO, které používají drony. </a:t>
                      </a:r>
                      <a:endParaRPr lang="pl-PL" sz="1200" b="0" i="0" u="none" strike="noStrike">
                        <a:solidFill>
                          <a:srgbClr val="000000"/>
                        </a:solidFill>
                        <a:effectLst/>
                        <a:latin typeface="Arial"/>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dirty="0">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r>
              <a:tr h="238759">
                <a:tc gridSpan="7">
                  <a:txBody>
                    <a:bodyPr/>
                    <a:lstStyle/>
                    <a:p>
                      <a:pPr algn="l" fontAlgn="auto"/>
                      <a:r>
                        <a:rPr lang="cs-CZ" sz="1200" u="none" strike="noStrike" dirty="0">
                          <a:effectLst/>
                        </a:rPr>
                        <a:t>Dokumenty pro odbornou přípravu jsou zveřejněny na stránkách MV-GŘ HZS ČR na internetové adrese http://www.hzscr.cz/ a http://www.hasici-vzdelavani.cz/.</a:t>
                      </a:r>
                      <a:endParaRPr lang="cs-CZ" sz="1200" b="0" i="0" u="none" strike="noStrike" dirty="0">
                        <a:solidFill>
                          <a:srgbClr val="000000"/>
                        </a:solidFill>
                        <a:effectLst/>
                        <a:latin typeface="Arial"/>
                      </a:endParaRPr>
                    </a:p>
                  </a:txBody>
                  <a:tcPr marL="6600" marR="6600" marT="660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38759">
                <a:tc>
                  <a:txBody>
                    <a:bodyPr/>
                    <a:lstStyle/>
                    <a:p>
                      <a:pPr algn="just" fontAlgn="ctr"/>
                      <a:endParaRPr lang="cs-CZ" sz="1200" b="0" i="0" u="none" strike="noStrike">
                        <a:solidFill>
                          <a:srgbClr val="000000"/>
                        </a:solidFill>
                        <a:effectLst/>
                        <a:latin typeface="Times New Roman"/>
                      </a:endParaRPr>
                    </a:p>
                  </a:txBody>
                  <a:tcPr marL="6600" marR="6600" marT="6600" marB="0" anchor="ctr"/>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dirty="0">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tr>
              <a:tr h="250130">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a:effectLst/>
                        </a:rPr>
                        <a:t>-        provádění tématu</a:t>
                      </a:r>
                      <a:endParaRPr lang="cs-CZ" sz="1200" b="0" i="0" u="none" strike="noStrike">
                        <a:solidFill>
                          <a:srgbClr val="000000"/>
                        </a:solidFill>
                        <a:effectLst/>
                        <a:latin typeface="Arial"/>
                      </a:endParaRPr>
                    </a:p>
                  </a:txBody>
                  <a:tcPr marL="99000" marR="6600" marT="6600" marB="0" anchor="ctr"/>
                </a:tc>
                <a:tc>
                  <a:txBody>
                    <a:bodyPr/>
                    <a:lstStyle/>
                    <a:p>
                      <a:pPr algn="l" fontAlgn="b"/>
                      <a:endParaRPr lang="cs-CZ" sz="1200" b="0" i="0" u="none" strike="noStrike">
                        <a:solidFill>
                          <a:srgbClr val="000000"/>
                        </a:solidFill>
                        <a:effectLst/>
                        <a:latin typeface="Arial"/>
                      </a:endParaRPr>
                    </a:p>
                  </a:txBody>
                  <a:tcPr marL="6600" marR="6600" marT="6600" marB="0" anchor="b"/>
                </a:tc>
                <a:tc>
                  <a:txBody>
                    <a:bodyPr/>
                    <a:lstStyle/>
                    <a:p>
                      <a:pPr algn="l" fontAlgn="ctr"/>
                      <a:r>
                        <a:rPr lang="cs-CZ" sz="1200" u="none" strike="noStrike">
                          <a:effectLst/>
                        </a:rPr>
                        <a:t>VJ </a:t>
                      </a:r>
                      <a:endParaRPr lang="cs-CZ" sz="1200" b="0" i="0" u="none" strike="noStrike">
                        <a:solidFill>
                          <a:srgbClr val="000000"/>
                        </a:solidFill>
                        <a:effectLst/>
                        <a:latin typeface="Arial"/>
                      </a:endParaRPr>
                    </a:p>
                  </a:txBody>
                  <a:tcPr marL="6600" marR="6600" marT="6600" marB="0" anchor="ctr"/>
                </a:tc>
                <a:tc gridSpan="3">
                  <a:txBody>
                    <a:bodyPr/>
                    <a:lstStyle/>
                    <a:p>
                      <a:pPr algn="l" fontAlgn="ctr"/>
                      <a:r>
                        <a:rPr lang="cs-CZ" sz="1200" u="none" strike="noStrike" dirty="0">
                          <a:effectLst/>
                        </a:rPr>
                        <a:t>-        velitel jednotky</a:t>
                      </a:r>
                      <a:endParaRPr lang="cs-CZ" sz="1200" b="0" i="0" u="none" strike="noStrike" dirty="0">
                        <a:solidFill>
                          <a:srgbClr val="000000"/>
                        </a:solidFill>
                        <a:effectLst/>
                        <a:latin typeface="Arial"/>
                      </a:endParaRPr>
                    </a:p>
                  </a:txBody>
                  <a:tcPr marL="6600" marR="6600" marT="6600" marB="0" anchor="ctr"/>
                </a:tc>
                <a:tc hMerge="1">
                  <a:txBody>
                    <a:bodyPr/>
                    <a:lstStyle/>
                    <a:p>
                      <a:endParaRPr lang="cs-CZ"/>
                    </a:p>
                  </a:txBody>
                  <a:tcPr/>
                </a:tc>
                <a:tc hMerge="1">
                  <a:txBody>
                    <a:bodyPr/>
                    <a:lstStyle/>
                    <a:p>
                      <a:endParaRPr lang="cs-CZ"/>
                    </a:p>
                  </a:txBody>
                  <a:tcPr/>
                </a:tc>
              </a:tr>
              <a:tr h="329716">
                <a:tc>
                  <a:txBody>
                    <a:bodyPr/>
                    <a:lstStyle/>
                    <a:p>
                      <a:pPr algn="ctr" fontAlgn="ctr"/>
                      <a:r>
                        <a:rPr lang="cs-CZ" sz="1200" u="none" strike="noStrike">
                          <a:effectLst/>
                        </a:rPr>
                        <a:t>H</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a:effectLst/>
                        </a:rPr>
                        <a:t>-        hasič</a:t>
                      </a:r>
                      <a:endParaRPr lang="cs-CZ" sz="1200" b="0" i="0" u="none" strike="noStrike">
                        <a:solidFill>
                          <a:srgbClr val="000000"/>
                        </a:solidFill>
                        <a:effectLst/>
                        <a:latin typeface="Arial"/>
                      </a:endParaRPr>
                    </a:p>
                  </a:txBody>
                  <a:tcPr marL="99000" marR="6600" marT="6600" marB="0" anchor="ctr"/>
                </a:tc>
                <a:tc>
                  <a:txBody>
                    <a:bodyPr/>
                    <a:lstStyle/>
                    <a:p>
                      <a:pPr algn="l" fontAlgn="b"/>
                      <a:endParaRPr lang="cs-CZ" sz="1200" b="0" i="0" u="none" strike="noStrike">
                        <a:solidFill>
                          <a:srgbClr val="000000"/>
                        </a:solidFill>
                        <a:effectLst/>
                        <a:latin typeface="Arial"/>
                      </a:endParaRPr>
                    </a:p>
                  </a:txBody>
                  <a:tcPr marL="6600" marR="6600" marT="6600" marB="0" anchor="b"/>
                </a:tc>
                <a:tc>
                  <a:txBody>
                    <a:bodyPr/>
                    <a:lstStyle/>
                    <a:p>
                      <a:pPr algn="l" fontAlgn="ctr"/>
                      <a:r>
                        <a:rPr lang="cs-CZ" sz="1200" u="none" strike="noStrike">
                          <a:effectLst/>
                        </a:rPr>
                        <a:t>VD</a:t>
                      </a:r>
                      <a:endParaRPr lang="cs-CZ" sz="1200" b="0" i="0" u="none" strike="noStrike">
                        <a:solidFill>
                          <a:srgbClr val="000000"/>
                        </a:solidFill>
                        <a:effectLst/>
                        <a:latin typeface="Arial"/>
                      </a:endParaRPr>
                    </a:p>
                  </a:txBody>
                  <a:tcPr marL="6600" marR="6600" marT="6600" marB="0" anchor="ctr"/>
                </a:tc>
                <a:tc gridSpan="3">
                  <a:txBody>
                    <a:bodyPr/>
                    <a:lstStyle/>
                    <a:p>
                      <a:pPr algn="l" fontAlgn="ctr"/>
                      <a:r>
                        <a:rPr lang="cs-CZ" sz="1200" u="none" strike="noStrike" dirty="0">
                          <a:effectLst/>
                        </a:rPr>
                        <a:t>-        velitel družstva</a:t>
                      </a:r>
                      <a:endParaRPr lang="cs-CZ" sz="1200" b="0" i="0" u="none" strike="noStrike" dirty="0">
                        <a:solidFill>
                          <a:srgbClr val="000000"/>
                        </a:solidFill>
                        <a:effectLst/>
                        <a:latin typeface="Arial"/>
                      </a:endParaRPr>
                    </a:p>
                  </a:txBody>
                  <a:tcPr marL="6600" marR="6600" marT="6600" marB="0" anchor="ctr"/>
                </a:tc>
                <a:tc hMerge="1">
                  <a:txBody>
                    <a:bodyPr/>
                    <a:lstStyle/>
                    <a:p>
                      <a:endParaRPr lang="cs-CZ"/>
                    </a:p>
                  </a:txBody>
                  <a:tcPr/>
                </a:tc>
                <a:tc hMerge="1">
                  <a:txBody>
                    <a:bodyPr/>
                    <a:lstStyle/>
                    <a:p>
                      <a:endParaRPr lang="cs-CZ"/>
                    </a:p>
                  </a:txBody>
                  <a:tcPr/>
                </a:tc>
              </a:tr>
              <a:tr h="454781">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a:effectLst/>
                        </a:rPr>
                        <a:t>-        technik strojní služby </a:t>
                      </a:r>
                      <a:endParaRPr lang="cs-CZ" sz="1200" b="0" i="0" u="none" strike="noStrike">
                        <a:solidFill>
                          <a:srgbClr val="000000"/>
                        </a:solidFill>
                        <a:effectLst/>
                        <a:latin typeface="Arial"/>
                      </a:endParaRPr>
                    </a:p>
                  </a:txBody>
                  <a:tcPr marL="99000" marR="6600" marT="6600" marB="0" anchor="ctr"/>
                </a:tc>
                <a:tc>
                  <a:txBody>
                    <a:bodyPr/>
                    <a:lstStyle/>
                    <a:p>
                      <a:pPr algn="l" fontAlgn="b"/>
                      <a:endParaRPr lang="cs-CZ" sz="1200" b="0" i="0" u="none" strike="noStrike">
                        <a:solidFill>
                          <a:srgbClr val="000000"/>
                        </a:solidFill>
                        <a:effectLst/>
                        <a:latin typeface="Arial"/>
                      </a:endParaRPr>
                    </a:p>
                  </a:txBody>
                  <a:tcPr marL="6600" marR="6600" marT="6600" marB="0" anchor="b"/>
                </a:tc>
                <a:tc>
                  <a:txBody>
                    <a:bodyPr/>
                    <a:lstStyle/>
                    <a:p>
                      <a:pPr algn="l" fontAlgn="ctr"/>
                      <a:r>
                        <a:rPr lang="cs-CZ" sz="1200" u="none" strike="noStrike">
                          <a:effectLst/>
                        </a:rPr>
                        <a:t>T-TaCHS</a:t>
                      </a:r>
                      <a:endParaRPr lang="cs-CZ" sz="1200" b="0" i="0" u="none" strike="noStrike">
                        <a:solidFill>
                          <a:srgbClr val="000000"/>
                        </a:solidFill>
                        <a:effectLst/>
                        <a:latin typeface="Arial"/>
                      </a:endParaRPr>
                    </a:p>
                  </a:txBody>
                  <a:tcPr marL="6600" marR="6600" marT="6600" marB="0" anchor="ctr"/>
                </a:tc>
                <a:tc gridSpan="3">
                  <a:txBody>
                    <a:bodyPr/>
                    <a:lstStyle/>
                    <a:p>
                      <a:pPr algn="l" fontAlgn="ctr"/>
                      <a:r>
                        <a:rPr lang="pl-PL" sz="1200" u="none" strike="noStrike" dirty="0">
                          <a:effectLst/>
                        </a:rPr>
                        <a:t>-        technik technické a chemické </a:t>
                      </a:r>
                      <a:br>
                        <a:rPr lang="pl-PL" sz="1200" u="none" strike="noStrike" dirty="0">
                          <a:effectLst/>
                        </a:rPr>
                      </a:br>
                      <a:r>
                        <a:rPr lang="pl-PL" sz="1200" u="none" strike="noStrike" dirty="0">
                          <a:effectLst/>
                        </a:rPr>
                        <a:t>         služby</a:t>
                      </a:r>
                      <a:endParaRPr lang="pl-PL" sz="1200" b="0" i="0" u="none" strike="noStrike" dirty="0">
                        <a:solidFill>
                          <a:srgbClr val="000000"/>
                        </a:solidFill>
                        <a:effectLst/>
                        <a:latin typeface="Arial"/>
                      </a:endParaRPr>
                    </a:p>
                  </a:txBody>
                  <a:tcPr marL="6600" marR="6600" marT="6600" marB="0" anchor="ctr"/>
                </a:tc>
                <a:tc hMerge="1">
                  <a:txBody>
                    <a:bodyPr/>
                    <a:lstStyle/>
                    <a:p>
                      <a:endParaRPr lang="cs-CZ"/>
                    </a:p>
                  </a:txBody>
                  <a:tcPr/>
                </a:tc>
                <a:tc hMerge="1">
                  <a:txBody>
                    <a:bodyPr/>
                    <a:lstStyle/>
                    <a:p>
                      <a:endParaRPr lang="cs-CZ"/>
                    </a:p>
                  </a:txBody>
                  <a:tcPr/>
                </a:tc>
              </a:tr>
            </a:tbl>
          </a:graphicData>
        </a:graphic>
      </p:graphicFrame>
    </p:spTree>
    <p:extLst>
      <p:ext uri="{BB962C8B-B14F-4D97-AF65-F5344CB8AC3E}">
        <p14:creationId xmlns:p14="http://schemas.microsoft.com/office/powerpoint/2010/main" val="2411243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a:bodyPr>
          <a:lstStyle/>
          <a:p>
            <a:r>
              <a:rPr lang="cs-CZ" sz="2400" b="1" dirty="0" smtClean="0"/>
              <a:t>Nebezpečí ionizujícího záření</a:t>
            </a: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lnSpcReduction="10000"/>
          </a:bodyPr>
          <a:lstStyle/>
          <a:p>
            <a:pPr marL="0" indent="0" algn="ctr">
              <a:buNone/>
            </a:pPr>
            <a:r>
              <a:rPr lang="cs-CZ" sz="1800" b="1" dirty="0"/>
              <a:t>Charakteristika</a:t>
            </a:r>
            <a:endParaRPr lang="cs-CZ" sz="1800" b="1" dirty="0" smtClean="0"/>
          </a:p>
          <a:p>
            <a:pPr marL="0" indent="0">
              <a:buNone/>
            </a:pPr>
            <a:r>
              <a:rPr lang="cs-CZ" sz="1800" b="1" dirty="0" smtClean="0"/>
              <a:t>Ionizující záření </a:t>
            </a:r>
            <a:r>
              <a:rPr lang="cs-CZ" sz="1800" dirty="0" smtClean="0"/>
              <a:t>je tok fotonů (záření gama, X), elektronů, protonů, neutronů a jiných částic, schopný přímo nebo nepřímo ionizovat atomy a molekuly prostředí, kterým prochází. Ionizující záření je měřitelné, zpravidla se měří dávkový příkon </a:t>
            </a:r>
          </a:p>
          <a:p>
            <a:pPr marL="0" indent="0">
              <a:buNone/>
            </a:pPr>
            <a:endParaRPr lang="cs-CZ" sz="1800" dirty="0" smtClean="0"/>
          </a:p>
          <a:p>
            <a:pPr marL="0" indent="0">
              <a:buNone/>
            </a:pPr>
            <a:r>
              <a:rPr lang="cs-CZ" sz="1800" dirty="0" smtClean="0"/>
              <a:t>Dávkový příkon měřený ve výšce 1 m nad terénem v nepřítomnosti zdrojů ionizujícího záření, či rozptýlených radioaktivních látek (dále „</a:t>
            </a:r>
            <a:r>
              <a:rPr lang="cs-CZ" sz="1800" dirty="0" err="1" smtClean="0"/>
              <a:t>RaL</a:t>
            </a:r>
            <a:r>
              <a:rPr lang="cs-CZ" sz="1800" dirty="0" smtClean="0"/>
              <a:t>“) je hodnotou </a:t>
            </a:r>
            <a:r>
              <a:rPr lang="cs-CZ" sz="1800" b="1" dirty="0" smtClean="0"/>
              <a:t>přírodního pozadí </a:t>
            </a:r>
            <a:r>
              <a:rPr lang="cs-CZ" sz="1800" dirty="0" smtClean="0"/>
              <a:t>v daném místě. </a:t>
            </a:r>
          </a:p>
          <a:p>
            <a:endParaRPr lang="cs-CZ" sz="1800" dirty="0" smtClean="0"/>
          </a:p>
          <a:p>
            <a:pPr marL="0" indent="0">
              <a:buNone/>
            </a:pPr>
            <a:r>
              <a:rPr lang="cs-CZ" sz="1800" dirty="0" smtClean="0"/>
              <a:t>Ionizující záření rozdělujeme na </a:t>
            </a:r>
            <a:r>
              <a:rPr lang="cs-CZ" sz="1800" b="1" dirty="0" smtClean="0"/>
              <a:t>pronikavé </a:t>
            </a:r>
            <a:r>
              <a:rPr lang="cs-CZ" sz="1800" dirty="0" smtClean="0"/>
              <a:t>(záření gama, X a neutrony) a na záření </a:t>
            </a:r>
            <a:r>
              <a:rPr lang="cs-CZ" sz="1800" b="1" dirty="0" smtClean="0"/>
              <a:t>nepronikavé </a:t>
            </a:r>
            <a:r>
              <a:rPr lang="cs-CZ" sz="1800" dirty="0" smtClean="0"/>
              <a:t>(alfa, beta a ostatní nabité částice). Pronikavé záření se dá velmi obtížně odstínit, lze jej však vhodnými stínicími materiály významně zeslabit. </a:t>
            </a:r>
          </a:p>
          <a:p>
            <a:endParaRPr lang="cs-CZ" sz="1800" dirty="0" smtClean="0"/>
          </a:p>
          <a:p>
            <a:pPr marL="0" indent="0">
              <a:buNone/>
            </a:pPr>
            <a:r>
              <a:rPr lang="cs-CZ" sz="1800" dirty="0" smtClean="0"/>
              <a:t>Nebezpečí ionizujícího záření pramení ze </a:t>
            </a:r>
            <a:r>
              <a:rPr lang="cs-CZ" sz="1800" b="1" dirty="0" smtClean="0"/>
              <a:t>zevního ozáření </a:t>
            </a:r>
            <a:r>
              <a:rPr lang="cs-CZ" sz="1800" dirty="0" smtClean="0"/>
              <a:t>(celotělového, lokálního nebo povrchového) nebo z možnosti </a:t>
            </a:r>
            <a:r>
              <a:rPr lang="cs-CZ" sz="1800" b="1" dirty="0" smtClean="0"/>
              <a:t>povrchové či vnitřní kontaminace </a:t>
            </a:r>
            <a:r>
              <a:rPr lang="cs-CZ" sz="1800" dirty="0" smtClean="0"/>
              <a:t>těla rozptýlenou radioaktivní látkou. </a:t>
            </a:r>
          </a:p>
          <a:p>
            <a:endParaRPr lang="cs-CZ" sz="1800" dirty="0" smtClean="0"/>
          </a:p>
          <a:p>
            <a:pPr marL="0" indent="0">
              <a:buNone/>
            </a:pPr>
            <a:r>
              <a:rPr lang="cs-CZ" sz="1800" b="1" dirty="0" smtClean="0"/>
              <a:t>Biologické účinky </a:t>
            </a:r>
            <a:r>
              <a:rPr lang="cs-CZ" sz="1800" dirty="0" smtClean="0"/>
              <a:t>ionizujícího záření se rozdělují na stochastické a deterministické: </a:t>
            </a:r>
          </a:p>
          <a:p>
            <a:r>
              <a:rPr lang="cs-CZ" sz="1800" dirty="0" smtClean="0"/>
              <a:t>a) </a:t>
            </a:r>
            <a:r>
              <a:rPr lang="cs-CZ" sz="1800" b="1" dirty="0" smtClean="0"/>
              <a:t>stochastické </a:t>
            </a:r>
            <a:r>
              <a:rPr lang="cs-CZ" sz="1800" dirty="0" smtClean="0"/>
              <a:t>jsou účinky ionizujícího záření, které vznikají převážně v průběhu let. Při stochastických účincích vzniká rakovina a genetické následky. </a:t>
            </a:r>
          </a:p>
          <a:p>
            <a:r>
              <a:rPr lang="cs-CZ" sz="1800" dirty="0" smtClean="0"/>
              <a:t>b) </a:t>
            </a:r>
            <a:r>
              <a:rPr lang="cs-CZ" sz="1800" b="1" dirty="0" smtClean="0"/>
              <a:t>deterministické </a:t>
            </a:r>
            <a:r>
              <a:rPr lang="cs-CZ" sz="1800" dirty="0" smtClean="0"/>
              <a:t>jsou účinky ionizujícího záření vznikající vždy při překročení prahové dávky. </a:t>
            </a:r>
          </a:p>
          <a:p>
            <a:endParaRPr lang="cs-CZ" sz="1800" dirty="0" smtClean="0"/>
          </a:p>
          <a:p>
            <a:endParaRPr lang="cs-CZ" sz="1800" dirty="0"/>
          </a:p>
        </p:txBody>
      </p:sp>
    </p:spTree>
    <p:extLst>
      <p:ext uri="{BB962C8B-B14F-4D97-AF65-F5344CB8AC3E}">
        <p14:creationId xmlns:p14="http://schemas.microsoft.com/office/powerpoint/2010/main" val="3852295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800" b="1" dirty="0" smtClean="0"/>
              <a:t>Na </a:t>
            </a:r>
            <a:r>
              <a:rPr lang="cs-CZ" sz="1800" b="1" dirty="0"/>
              <a:t>základě biologických účinků musí být zásah veden tak, aby nebyly překročeny prahové dávky z hlediska deterministických účinků a zároveň celková dávka byla co nejmenší z hlediska výskytu stochastických účinků. Těmto zásadám odpovídají referenční úrovně pro zásah (tolerovatelné dávky, které je nežádoucí překročit) uvedené v tabulce č. 1. </a:t>
            </a:r>
            <a:endParaRPr lang="cs-CZ" sz="1800" dirty="0"/>
          </a:p>
          <a:p>
            <a:pPr marL="0" indent="0">
              <a:buNone/>
            </a:pPr>
            <a:r>
              <a:rPr lang="cs-CZ" sz="1800" b="1" dirty="0" smtClean="0">
                <a:solidFill>
                  <a:srgbClr val="00B050"/>
                </a:solidFill>
              </a:rPr>
              <a:t>Zdroje </a:t>
            </a:r>
            <a:r>
              <a:rPr lang="cs-CZ" sz="1800" b="1" dirty="0">
                <a:solidFill>
                  <a:srgbClr val="00B050"/>
                </a:solidFill>
              </a:rPr>
              <a:t>ionizujícího záření (dále jen „ZIZ“) 3: </a:t>
            </a:r>
          </a:p>
          <a:p>
            <a:r>
              <a:rPr lang="cs-CZ" sz="1800" b="1" dirty="0">
                <a:solidFill>
                  <a:srgbClr val="00B050"/>
                </a:solidFill>
              </a:rPr>
              <a:t>a) radionuklidový zářič (dále jen „zářič“) je látka nebo předmět, který obsahuje radionuklidy nebo je jimi kontaminován v míře vyšší, než stanoví právní předpis. Zářič je obsažen např. v radioaktivních látkách (dále jen „</a:t>
            </a:r>
            <a:r>
              <a:rPr lang="cs-CZ" sz="1800" b="1" dirty="0" err="1">
                <a:solidFill>
                  <a:srgbClr val="00B050"/>
                </a:solidFill>
              </a:rPr>
              <a:t>RaL</a:t>
            </a:r>
            <a:r>
              <a:rPr lang="cs-CZ" sz="1800" b="1" dirty="0">
                <a:solidFill>
                  <a:srgbClr val="00B050"/>
                </a:solidFill>
              </a:rPr>
              <a:t>“), jaderném materiálu (dále jen „JM“), přístroji GDA II, vlhkoměrech, tloušťkoměrech, defektoskopech a ozařovačích. Základní charakteristiky zářiče jsou </a:t>
            </a:r>
          </a:p>
          <a:p>
            <a:r>
              <a:rPr lang="cs-CZ" sz="1800" b="1" dirty="0">
                <a:solidFill>
                  <a:srgbClr val="00B050"/>
                </a:solidFill>
              </a:rPr>
              <a:t>i) druh radionuklidu (druh a energie emitovaného záření, poločas přeměny), </a:t>
            </a:r>
          </a:p>
          <a:p>
            <a:r>
              <a:rPr lang="cs-CZ" sz="1800" b="1" dirty="0" err="1">
                <a:solidFill>
                  <a:srgbClr val="00B050"/>
                </a:solidFill>
              </a:rPr>
              <a:t>ii</a:t>
            </a:r>
            <a:r>
              <a:rPr lang="cs-CZ" sz="1800" b="1" dirty="0">
                <a:solidFill>
                  <a:srgbClr val="00B050"/>
                </a:solidFill>
              </a:rPr>
              <a:t>) aktivita (určuje, kolik jader se rozpadne za sekundu – měří se v </a:t>
            </a:r>
            <a:r>
              <a:rPr lang="cs-CZ" sz="1800" b="1" dirty="0" err="1">
                <a:solidFill>
                  <a:srgbClr val="00B050"/>
                </a:solidFill>
              </a:rPr>
              <a:t>Bq</a:t>
            </a:r>
            <a:r>
              <a:rPr lang="cs-CZ" sz="1800" b="1" dirty="0">
                <a:solidFill>
                  <a:srgbClr val="00B050"/>
                </a:solidFill>
              </a:rPr>
              <a:t>), </a:t>
            </a:r>
          </a:p>
          <a:p>
            <a:r>
              <a:rPr lang="cs-CZ" sz="1800" b="1" dirty="0" err="1">
                <a:solidFill>
                  <a:srgbClr val="00B050"/>
                </a:solidFill>
              </a:rPr>
              <a:t>iii</a:t>
            </a:r>
            <a:r>
              <a:rPr lang="cs-CZ" sz="1800" b="1" dirty="0">
                <a:solidFill>
                  <a:srgbClr val="00B050"/>
                </a:solidFill>
              </a:rPr>
              <a:t>) stav zářiče z hlediska možnosti rozptylu radionuklidů – uzavřený zářič (není-li mechanicky poškozen, prakticky nemůže dojít k rozptylu radionuklidů mimo zářič), otevřený zářič (možný rozptyl radionuklidů do okolí), </a:t>
            </a:r>
          </a:p>
          <a:p>
            <a:r>
              <a:rPr lang="cs-CZ" sz="1800" b="1" dirty="0" err="1">
                <a:solidFill>
                  <a:srgbClr val="00B050"/>
                </a:solidFill>
              </a:rPr>
              <a:t>iv</a:t>
            </a:r>
            <a:r>
              <a:rPr lang="cs-CZ" sz="1800" b="1" dirty="0">
                <a:solidFill>
                  <a:srgbClr val="00B050"/>
                </a:solidFill>
              </a:rPr>
              <a:t>) skupenství zářiče, chemické složení a případně jeho toxicita, </a:t>
            </a:r>
          </a:p>
          <a:p>
            <a:r>
              <a:rPr lang="pl-PL" sz="1800" b="1" dirty="0">
                <a:solidFill>
                  <a:srgbClr val="00B050"/>
                </a:solidFill>
              </a:rPr>
              <a:t>v) údaje o obalu a stínění zářiče, </a:t>
            </a:r>
          </a:p>
          <a:p>
            <a:r>
              <a:rPr lang="cs-CZ" sz="1800" b="1" dirty="0">
                <a:solidFill>
                  <a:srgbClr val="00B050"/>
                </a:solidFill>
              </a:rPr>
              <a:t>b) zařízení, při jehož provozu vznikají radionuklidy (např. jaderný reaktor, urychlovače částic), </a:t>
            </a:r>
          </a:p>
          <a:p>
            <a:r>
              <a:rPr lang="cs-CZ" sz="1800" b="1" dirty="0">
                <a:solidFill>
                  <a:srgbClr val="00B050"/>
                </a:solidFill>
              </a:rPr>
              <a:t>c) elektrické zařízení, při jehož provozu vzniká ionizující záření (např. rentgenové přístroje a urychlovače sloužící k ozařování). V případě přerušení dodávky elektrického proudu zařízení přestane vyzařovat ionizující záření. </a:t>
            </a:r>
          </a:p>
          <a:p>
            <a:endParaRPr lang="cs-CZ" sz="1800" dirty="0"/>
          </a:p>
        </p:txBody>
      </p:sp>
    </p:spTree>
    <p:extLst>
      <p:ext uri="{BB962C8B-B14F-4D97-AF65-F5344CB8AC3E}">
        <p14:creationId xmlns:p14="http://schemas.microsoft.com/office/powerpoint/2010/main" val="2384492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endParaRPr lang="cs-CZ" sz="1800" b="1" dirty="0" smtClean="0"/>
          </a:p>
          <a:p>
            <a:pPr marL="0" indent="0" algn="ctr">
              <a:buNone/>
            </a:pPr>
            <a:r>
              <a:rPr lang="cs-CZ" sz="1800" b="1" dirty="0" smtClean="0"/>
              <a:t>Předpokládaný </a:t>
            </a:r>
            <a:r>
              <a:rPr lang="cs-CZ" sz="1800" b="1" dirty="0"/>
              <a:t>výskyt </a:t>
            </a:r>
            <a:endParaRPr lang="cs-CZ" sz="1800" b="1" dirty="0" smtClean="0"/>
          </a:p>
          <a:p>
            <a:pPr marL="0" indent="0">
              <a:buNone/>
            </a:pPr>
            <a:endParaRPr lang="cs-CZ" sz="1800" dirty="0"/>
          </a:p>
          <a:p>
            <a:pPr marL="0" indent="0">
              <a:buNone/>
            </a:pPr>
            <a:r>
              <a:rPr lang="cs-CZ" sz="1800" b="1" dirty="0" smtClean="0"/>
              <a:t>Možná </a:t>
            </a:r>
            <a:r>
              <a:rPr lang="cs-CZ" sz="1800" b="1" dirty="0"/>
              <a:t>místa s výskytem ionizujícího záření jsou: </a:t>
            </a:r>
          </a:p>
          <a:p>
            <a:pPr marL="0" indent="0">
              <a:buNone/>
            </a:pPr>
            <a:r>
              <a:rPr lang="cs-CZ" sz="1800" dirty="0"/>
              <a:t>a) </a:t>
            </a:r>
            <a:r>
              <a:rPr lang="cs-CZ" sz="1800" b="1" dirty="0"/>
              <a:t>objekty, v nichž se nacházejí pracoviště s otevřenými nebo uzavřenými zářiči,</a:t>
            </a:r>
            <a:r>
              <a:rPr lang="cs-CZ" sz="1800" dirty="0"/>
              <a:t> nebo místa jejich uložení, příp. skladování. Jsou to především jaderná zařízení, dále např. </a:t>
            </a:r>
          </a:p>
          <a:p>
            <a:pPr marL="0" indent="0">
              <a:buNone/>
            </a:pPr>
            <a:r>
              <a:rPr lang="cs-CZ" sz="1800" dirty="0"/>
              <a:t>pracoviště nukleární medicíny, radioterapeutická pracoviště, defektoskopická pracoviště, výzkumná pracoviště. Státní úřad pro jadernou bezpečnost (dále jen „SÚJB“) provádí licencování a evidenci těchto pracovišť. Aktualizovaný seznam pracovišť je uložen na KOPIS HZS kraje. Pracoviště se ZIZ záření jsou označena příslušnou bezpečnostní značkou, </a:t>
            </a:r>
          </a:p>
          <a:p>
            <a:pPr marL="0" indent="0">
              <a:buNone/>
            </a:pPr>
            <a:r>
              <a:rPr lang="cs-CZ" sz="1800" dirty="0"/>
              <a:t>b) </a:t>
            </a:r>
            <a:r>
              <a:rPr lang="cs-CZ" sz="1800" b="1" dirty="0"/>
              <a:t>přepravní prostředky, ve kterých se dopravují ZIZ v přepravních kontejnerech a obalových souborech.</a:t>
            </a:r>
            <a:r>
              <a:rPr lang="cs-CZ" sz="1800" dirty="0"/>
              <a:t> Přepravní prostředky přepravující radioaktivní látky nebo jiné ZIZ musí být označeny dle příslušných předpisů 4, </a:t>
            </a:r>
          </a:p>
          <a:p>
            <a:pPr marL="0" indent="0">
              <a:buNone/>
            </a:pPr>
            <a:r>
              <a:rPr lang="cs-CZ" sz="1800" dirty="0"/>
              <a:t>c) </a:t>
            </a:r>
            <a:r>
              <a:rPr lang="cs-CZ" sz="1800" b="1" dirty="0"/>
              <a:t>místa, kde se nepředpokládá výskyt ZIZ </a:t>
            </a:r>
            <a:r>
              <a:rPr lang="cs-CZ" sz="1800" dirty="0"/>
              <a:t>(např. zapomenuté, ztracené nebo úmyslně odložené zářiče v železném šrotu nebo ve výrobcích z tohoto šrotu), </a:t>
            </a:r>
          </a:p>
          <a:p>
            <a:pPr marL="0" indent="0">
              <a:buNone/>
            </a:pPr>
            <a:r>
              <a:rPr lang="cs-CZ" sz="1800" dirty="0"/>
              <a:t>d) </a:t>
            </a:r>
            <a:r>
              <a:rPr lang="cs-CZ" sz="1800" b="1" dirty="0"/>
              <a:t>místa spojená s kriminální činností </a:t>
            </a:r>
            <a:r>
              <a:rPr lang="cs-CZ" sz="1800" dirty="0"/>
              <a:t>(např. nelegální převoz, sklady, skládky, obchod), </a:t>
            </a:r>
          </a:p>
          <a:p>
            <a:pPr marL="0" indent="0">
              <a:buNone/>
            </a:pPr>
            <a:r>
              <a:rPr lang="cs-CZ" sz="1800" dirty="0"/>
              <a:t>e) </a:t>
            </a:r>
            <a:r>
              <a:rPr lang="cs-CZ" sz="1800" b="1" dirty="0"/>
              <a:t>místa, kde došlo k teroristického útoku, </a:t>
            </a:r>
            <a:r>
              <a:rPr lang="cs-CZ" sz="1800" dirty="0"/>
              <a:t>včetně nálezů podezřelých předmětů, nástražných výbušných systémů apod. </a:t>
            </a:r>
          </a:p>
          <a:p>
            <a:endParaRPr lang="cs-CZ" sz="1800" dirty="0"/>
          </a:p>
        </p:txBody>
      </p:sp>
    </p:spTree>
    <p:extLst>
      <p:ext uri="{BB962C8B-B14F-4D97-AF65-F5344CB8AC3E}">
        <p14:creationId xmlns:p14="http://schemas.microsoft.com/office/powerpoint/2010/main" val="699678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251520" y="116632"/>
            <a:ext cx="8712968" cy="6624736"/>
          </a:xfrm>
        </p:spPr>
        <p:txBody>
          <a:bodyPr>
            <a:normAutofit/>
          </a:bodyPr>
          <a:lstStyle/>
          <a:p>
            <a:pPr marL="0" indent="0">
              <a:buNone/>
            </a:pPr>
            <a:r>
              <a:rPr lang="cs-CZ" sz="1800" dirty="0" smtClean="0"/>
              <a:t>Zásahy </a:t>
            </a:r>
            <a:r>
              <a:rPr lang="cs-CZ" sz="1800" dirty="0"/>
              <a:t>jednotek, při kterých se vyskytují ZIZ, se z hlediska závažnosti rizika a prováděných činností rozdělují na tři typy radiačních zásahů: </a:t>
            </a:r>
          </a:p>
          <a:p>
            <a:r>
              <a:rPr lang="cs-CZ" sz="1800" dirty="0" smtClean="0"/>
              <a:t>Tabulka 1</a:t>
            </a:r>
            <a:endParaRPr lang="cs-CZ"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02" y="1052736"/>
            <a:ext cx="7670381" cy="564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936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600" b="1" dirty="0" smtClean="0">
                <a:solidFill>
                  <a:srgbClr val="FF0000"/>
                </a:solidFill>
              </a:rPr>
              <a:t>Z </a:t>
            </a:r>
            <a:r>
              <a:rPr lang="cs-CZ" sz="1600" b="1" dirty="0">
                <a:solidFill>
                  <a:srgbClr val="FF0000"/>
                </a:solidFill>
              </a:rPr>
              <a:t>hlediska taktiky jednotek při zásahu se ochrana životů a zdraví před nebezpečím ionizujícího záření a kontaminací </a:t>
            </a:r>
            <a:r>
              <a:rPr lang="cs-CZ" sz="1600" b="1" dirty="0" err="1">
                <a:solidFill>
                  <a:srgbClr val="FF0000"/>
                </a:solidFill>
              </a:rPr>
              <a:t>RaL</a:t>
            </a:r>
            <a:r>
              <a:rPr lang="cs-CZ" sz="1600" b="1" dirty="0">
                <a:solidFill>
                  <a:srgbClr val="FF0000"/>
                </a:solidFill>
              </a:rPr>
              <a:t> řídí zejména následujícími zásadami: </a:t>
            </a:r>
          </a:p>
          <a:p>
            <a:r>
              <a:rPr lang="cs-CZ" sz="1600" b="1" dirty="0">
                <a:solidFill>
                  <a:srgbClr val="FF0000"/>
                </a:solidFill>
              </a:rPr>
              <a:t>a) neodkládat záchranné práce vedoucí k záchraně životů kvůli kontaminaci nebo neprovedené dekontaminaci, </a:t>
            </a:r>
          </a:p>
          <a:p>
            <a:r>
              <a:rPr lang="cs-CZ" sz="1600" b="1" dirty="0">
                <a:solidFill>
                  <a:srgbClr val="FF0000"/>
                </a:solidFill>
              </a:rPr>
              <a:t>b) poskytnutí přednemocniční neodkladné péče osobám v přímém ohrožení života nebo se závažným postižením zdraví 5 a jejich transport do nemocnic je preferováno před dekontaminací, </a:t>
            </a:r>
          </a:p>
          <a:p>
            <a:r>
              <a:rPr lang="cs-CZ" sz="1600" b="1" dirty="0">
                <a:solidFill>
                  <a:srgbClr val="FF0000"/>
                </a:solidFill>
              </a:rPr>
              <a:t>c) dekontaminace musí být zabezpečena, jakmile se zjistí, že se jedná o radiační zásah. </a:t>
            </a:r>
          </a:p>
          <a:p>
            <a:pPr marL="0" indent="0">
              <a:buNone/>
            </a:pPr>
            <a:r>
              <a:rPr lang="cs-CZ" sz="1600" dirty="0" smtClean="0"/>
              <a:t>V </a:t>
            </a:r>
            <a:r>
              <a:rPr lang="cs-CZ" sz="1600" dirty="0"/>
              <a:t>rámci organizace radiačního zásahu typu I a II jednotek se zřizují ochranné zóny a stanoviště dekontaminace (tabulka č. 2, obrázek č. 1): </a:t>
            </a:r>
          </a:p>
          <a:p>
            <a:r>
              <a:rPr lang="cs-CZ" sz="1600" dirty="0"/>
              <a:t>a) vnější zóna (hranice se vytyčuje minimálně 50 m od předpokládaného místa výskytu ZIZ, např. vozidla, budovy, skládky), </a:t>
            </a:r>
          </a:p>
          <a:p>
            <a:r>
              <a:rPr lang="cs-CZ" sz="1600" dirty="0"/>
              <a:t>b) dekontaminační stanoviště v prostoru vnější zóny, </a:t>
            </a:r>
          </a:p>
          <a:p>
            <a:r>
              <a:rPr lang="cs-CZ" sz="1600" dirty="0"/>
              <a:t>c) bezpečnostní zóna pro ozáření a pro kontaminaci, ve které je třeba použít osobní ochranné prostředky a dodržovat zásady radiační ochrany, </a:t>
            </a:r>
          </a:p>
          <a:p>
            <a:r>
              <a:rPr lang="cs-CZ" sz="1600" dirty="0"/>
              <a:t>d) nebezpečná zóna pro ozáření a pro kontaminaci s bezprostředním ohrožením života a zdraví účinky mimořádné události; prostor je vymezen pouze při ohrožení nasazených sil účinky ionizujícího záření; je to zóna, kde platí z hlediska ochrany životů a zdraví režimová opatření spojená s omezením doby pobytu zasahujících osob. </a:t>
            </a:r>
          </a:p>
          <a:p>
            <a:r>
              <a:rPr lang="cs-CZ" sz="1600" dirty="0"/>
              <a:t>Tabulka č. 2 </a:t>
            </a:r>
            <a:r>
              <a:rPr lang="cs-CZ" sz="1800" dirty="0"/>
              <a:t>	</a:t>
            </a:r>
          </a:p>
          <a:p>
            <a:endParaRPr lang="cs-CZ"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229200"/>
            <a:ext cx="806489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816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600" dirty="0" smtClean="0"/>
              <a:t>Organizace </a:t>
            </a:r>
            <a:r>
              <a:rPr lang="cs-CZ" sz="1600" dirty="0"/>
              <a:t>radiačního zásahu typu III jednotek se řídí typovou činností složek IZS STČ-01/IZS Špinavá bomba nebo vnějšími havarijními plány (VHP). </a:t>
            </a:r>
          </a:p>
          <a:p>
            <a:pPr marL="0" indent="0">
              <a:buNone/>
            </a:pPr>
            <a:r>
              <a:rPr lang="cs-CZ" sz="1600" dirty="0" smtClean="0"/>
              <a:t>Zásady </a:t>
            </a:r>
            <a:r>
              <a:rPr lang="cs-CZ" sz="1600" dirty="0"/>
              <a:t>radiační ochrany pro zevní ozáření při respektování referenčních úrovní pro zásah: </a:t>
            </a:r>
          </a:p>
          <a:p>
            <a:r>
              <a:rPr lang="cs-CZ" sz="1600" dirty="0"/>
              <a:t>a) dostatečná </a:t>
            </a:r>
            <a:r>
              <a:rPr lang="cs-CZ" sz="1600" b="1" dirty="0"/>
              <a:t>vzdálenost </a:t>
            </a:r>
            <a:r>
              <a:rPr lang="cs-CZ" sz="1600" dirty="0"/>
              <a:t>od zářiče (dávkový příkon klesá s druhou mocninou poměru vzdáleností), </a:t>
            </a:r>
          </a:p>
          <a:p>
            <a:r>
              <a:rPr lang="cs-CZ" sz="1600" dirty="0"/>
              <a:t>b) minimální </a:t>
            </a:r>
            <a:r>
              <a:rPr lang="cs-CZ" sz="1600" b="1" dirty="0"/>
              <a:t>doba ozařování </a:t>
            </a:r>
            <a:r>
              <a:rPr lang="cs-CZ" sz="1600" dirty="0"/>
              <a:t>(kolikrát se zkrátí doba ozařování, tolikrát se sníží dávka), </a:t>
            </a:r>
          </a:p>
          <a:p>
            <a:r>
              <a:rPr lang="cs-CZ" sz="1600" dirty="0"/>
              <a:t>c) </a:t>
            </a:r>
            <a:r>
              <a:rPr lang="cs-CZ" sz="1600" b="1" dirty="0"/>
              <a:t>stínění </a:t>
            </a:r>
            <a:r>
              <a:rPr lang="cs-CZ" sz="1600" dirty="0"/>
              <a:t>zářiče nebo osob (např. zeslabení záření gama 2krát pro 1 </a:t>
            </a:r>
            <a:r>
              <a:rPr lang="cs-CZ" sz="1600" dirty="0" err="1"/>
              <a:t>polovrstvu</a:t>
            </a:r>
            <a:r>
              <a:rPr lang="cs-CZ" sz="1600" dirty="0"/>
              <a:t>, 4krát pro 2 </a:t>
            </a:r>
            <a:r>
              <a:rPr lang="cs-CZ" sz="1600" dirty="0" err="1"/>
              <a:t>polovrstvy</a:t>
            </a:r>
            <a:r>
              <a:rPr lang="cs-CZ" sz="1600" dirty="0"/>
              <a:t> , … 1024krát pro 10 </a:t>
            </a:r>
            <a:r>
              <a:rPr lang="cs-CZ" sz="1600" dirty="0" err="1"/>
              <a:t>polovrstev</a:t>
            </a:r>
            <a:r>
              <a:rPr lang="cs-CZ" sz="1600" dirty="0"/>
              <a:t> apod.). </a:t>
            </a:r>
          </a:p>
          <a:p>
            <a:pPr marL="0" indent="0">
              <a:buNone/>
            </a:pPr>
            <a:r>
              <a:rPr lang="cs-CZ" sz="1600" dirty="0" smtClean="0"/>
              <a:t>Zásadou </a:t>
            </a:r>
            <a:r>
              <a:rPr lang="cs-CZ" sz="1600" dirty="0"/>
              <a:t>radiační ochrany pro povrchovou a vnitřní kontaminaci je </a:t>
            </a:r>
            <a:r>
              <a:rPr lang="cs-CZ" sz="1600" b="1" dirty="0"/>
              <a:t>ochrana povrchu těla a dýchacích cest</a:t>
            </a:r>
            <a:r>
              <a:rPr lang="cs-CZ" sz="1600" dirty="0"/>
              <a:t>. </a:t>
            </a:r>
          </a:p>
          <a:p>
            <a:endParaRPr lang="cs-CZ"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576064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893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10000"/>
          </a:bodyPr>
          <a:lstStyle/>
          <a:p>
            <a:pPr marL="0" indent="0">
              <a:buNone/>
            </a:pPr>
            <a:r>
              <a:rPr lang="cs-CZ" sz="1800" dirty="0" smtClean="0"/>
              <a:t>Činnosti </a:t>
            </a:r>
            <a:r>
              <a:rPr lang="cs-CZ" sz="1800" dirty="0"/>
              <a:t>spojené s radiačním zásahem: </a:t>
            </a:r>
          </a:p>
          <a:p>
            <a:pPr marL="0" indent="0">
              <a:buNone/>
            </a:pPr>
            <a:r>
              <a:rPr lang="pl-PL" sz="1800" dirty="0"/>
              <a:t>a) rozpoznání typu radiačního zásahu </a:t>
            </a:r>
          </a:p>
          <a:p>
            <a:r>
              <a:rPr lang="cs-CZ" sz="1800" dirty="0"/>
              <a:t>- oznamovatelem, </a:t>
            </a:r>
          </a:p>
          <a:p>
            <a:r>
              <a:rPr lang="pl-PL" sz="1800" dirty="0"/>
              <a:t>- informací OPIS HZS kraje ze seznamu pracovišť se ZIZ, </a:t>
            </a:r>
          </a:p>
          <a:p>
            <a:r>
              <a:rPr lang="cs-CZ" sz="1800" dirty="0"/>
              <a:t>- zjištěním přítomnosti bezpečnostní značky, výstražných symbolů nebo nápisů, případně olověných kontejnerů při průzkumu, </a:t>
            </a:r>
          </a:p>
          <a:p>
            <a:r>
              <a:rPr lang="cs-CZ" sz="1800" dirty="0"/>
              <a:t>- pomocí signalizace zásahového dozimetru (&gt; 1 </a:t>
            </a:r>
            <a:r>
              <a:rPr lang="el-GR" sz="1800" dirty="0"/>
              <a:t>μ</a:t>
            </a:r>
            <a:r>
              <a:rPr lang="cs-CZ" sz="1800" dirty="0" err="1"/>
              <a:t>Sv</a:t>
            </a:r>
            <a:r>
              <a:rPr lang="cs-CZ" sz="1800" dirty="0"/>
              <a:t>/h), </a:t>
            </a:r>
          </a:p>
          <a:p>
            <a:r>
              <a:rPr lang="cs-CZ" sz="1800" dirty="0"/>
              <a:t>- v případě zjištěné kontaminované plochy (&gt;10 </a:t>
            </a:r>
            <a:r>
              <a:rPr lang="cs-CZ" sz="1800" dirty="0" err="1"/>
              <a:t>Bq</a:t>
            </a:r>
            <a:r>
              <a:rPr lang="cs-CZ" sz="1800" dirty="0"/>
              <a:t>/cm2), </a:t>
            </a:r>
          </a:p>
          <a:p>
            <a:pPr marL="0" indent="0">
              <a:buNone/>
            </a:pPr>
            <a:r>
              <a:rPr lang="cs-CZ" sz="1800" dirty="0"/>
              <a:t>b) po rozpoznání a určení typu radiačního zásahu se provádějí činnosti uvedené v tabulce č. 1 v osobních ochranných prostředcích dle odstavce 17, </a:t>
            </a:r>
          </a:p>
          <a:p>
            <a:pPr marL="0" indent="0">
              <a:buNone/>
            </a:pPr>
            <a:r>
              <a:rPr lang="cs-CZ" sz="1800" dirty="0"/>
              <a:t>c) velitel zásahu dle určené doby pobytu provede střídání zasahujících tak, aby nebyla překročena referenční úroveň pro zásah daného typu; není-li možné střídání provést, velitel zásahu využije referenční úroveň pro zásah vyššího typu, </a:t>
            </a:r>
          </a:p>
          <a:p>
            <a:pPr marL="0" indent="0">
              <a:buNone/>
            </a:pPr>
            <a:r>
              <a:rPr lang="cs-CZ" sz="1800" dirty="0"/>
              <a:t>d) velitel zásahu vede zásah tak, aby obdržená dávka zasahujících byla co nejnižší, </a:t>
            </a:r>
          </a:p>
          <a:p>
            <a:pPr marL="0" indent="0">
              <a:buNone/>
            </a:pPr>
            <a:r>
              <a:rPr lang="cs-CZ" sz="1800" dirty="0" smtClean="0"/>
              <a:t>e</a:t>
            </a:r>
            <a:r>
              <a:rPr lang="cs-CZ" sz="1800" dirty="0"/>
              <a:t>) po celou dobu zásahu je prováděn </a:t>
            </a:r>
            <a:r>
              <a:rPr lang="cs-CZ" sz="1800" b="1" dirty="0"/>
              <a:t>radiační průzkum</a:t>
            </a:r>
            <a:r>
              <a:rPr lang="cs-CZ" sz="1800" dirty="0"/>
              <a:t>, jehož cílem je minimalizovat obdrženou dávku zasahujících osob a zjistit případné změny radiační situace, </a:t>
            </a:r>
          </a:p>
          <a:p>
            <a:pPr marL="0" indent="0">
              <a:buNone/>
            </a:pPr>
            <a:r>
              <a:rPr lang="cs-CZ" sz="1800" dirty="0"/>
              <a:t>f) zavést </a:t>
            </a:r>
            <a:r>
              <a:rPr lang="cs-CZ" sz="1800" b="1" dirty="0"/>
              <a:t>režimová opatření </a:t>
            </a:r>
            <a:r>
              <a:rPr lang="cs-CZ" sz="1800" dirty="0"/>
              <a:t>– zamezení vstupu nepovolaných osob, omezení doby pobytu zasahujících osob v nebezpečné zóně, měření a sledování obdržených dávek pro každou jednotlivou zasahující osobu pomocí vydaných dozimetrů, zavedení evidence všech zúčastněných osob, </a:t>
            </a:r>
          </a:p>
          <a:p>
            <a:pPr marL="0" indent="0">
              <a:buNone/>
            </a:pPr>
            <a:r>
              <a:rPr lang="cs-CZ" sz="1800" dirty="0"/>
              <a:t>g) o vzniklé radiační události, po dohodě s výjezdovou skupinou s rozšířenou detekcí, je nutno informovat SÚJB prostřednictvím KOPIS, </a:t>
            </a:r>
          </a:p>
          <a:p>
            <a:pPr marL="0" indent="0">
              <a:buNone/>
            </a:pPr>
            <a:r>
              <a:rPr lang="cs-CZ" sz="1800" dirty="0"/>
              <a:t>h) evidenci osobních a skupinových dávek je nutno archivovat prostřednictvím služby osobní dozimetrie HZS ČR, </a:t>
            </a:r>
          </a:p>
          <a:p>
            <a:pPr marL="0" indent="0">
              <a:buNone/>
            </a:pPr>
            <a:r>
              <a:rPr lang="cs-CZ" sz="1800" dirty="0"/>
              <a:t>i) kontrola kontaminace se řídí tabulkou č. 3; při překročení uvedených hodnot se provádí dekontaminace, </a:t>
            </a:r>
          </a:p>
          <a:p>
            <a:endParaRPr lang="cs-CZ" sz="1800" dirty="0"/>
          </a:p>
        </p:txBody>
      </p:sp>
    </p:spTree>
    <p:extLst>
      <p:ext uri="{BB962C8B-B14F-4D97-AF65-F5344CB8AC3E}">
        <p14:creationId xmlns:p14="http://schemas.microsoft.com/office/powerpoint/2010/main" val="1768540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36512" y="0"/>
            <a:ext cx="9180512" cy="6858000"/>
          </a:xfrm>
          <a:solidFill>
            <a:schemeClr val="accent6">
              <a:lumMod val="20000"/>
              <a:lumOff val="80000"/>
            </a:schemeClr>
          </a:solidFill>
        </p:spPr>
        <p:txBody>
          <a:bodyPr>
            <a:normAutofit/>
          </a:bodyPr>
          <a:lstStyle/>
          <a:p>
            <a:pPr marL="0" indent="0">
              <a:buNone/>
            </a:pPr>
            <a:r>
              <a:rPr lang="cs-CZ" sz="1800" dirty="0" smtClean="0"/>
              <a:t> </a:t>
            </a: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r>
              <a:rPr lang="cs-CZ" sz="1800" dirty="0"/>
              <a:t>j) v případě identifikace kontaminantu, a po dohodě s SÚJB, se mohou hodnoty uvedené v tabulce č. 3 změnit, </a:t>
            </a:r>
          </a:p>
          <a:p>
            <a:pPr marL="0" indent="0">
              <a:buNone/>
            </a:pPr>
            <a:r>
              <a:rPr lang="cs-CZ" sz="1800" dirty="0"/>
              <a:t>k) veškeré věcné a technické prostředky, které se nepodařilo dekontaminovat, a odpadní voda se považují za radioaktivní odpad. </a:t>
            </a:r>
          </a:p>
          <a:p>
            <a:pPr marL="0" indent="0">
              <a:buNone/>
            </a:pPr>
            <a:r>
              <a:rPr lang="cs-CZ" sz="1800" b="1" dirty="0" smtClean="0"/>
              <a:t>Ochranné </a:t>
            </a:r>
            <a:r>
              <a:rPr lang="cs-CZ" sz="1800" b="1" dirty="0"/>
              <a:t>prostředky: </a:t>
            </a:r>
          </a:p>
          <a:p>
            <a:pPr marL="0" indent="0">
              <a:buNone/>
            </a:pPr>
            <a:r>
              <a:rPr lang="cs-CZ" sz="1800" dirty="0"/>
              <a:t>a) </a:t>
            </a:r>
            <a:r>
              <a:rPr lang="cs-CZ" sz="1800" b="1" dirty="0"/>
              <a:t>jako ochrana proti zevnímu ozáření se používají osobní a skupinové dozimetry</a:t>
            </a:r>
            <a:r>
              <a:rPr lang="cs-CZ" sz="1800" dirty="0"/>
              <a:t>, které zajišťují sledování referenčních úrovní pro zásah, </a:t>
            </a:r>
          </a:p>
          <a:p>
            <a:pPr marL="0" indent="0">
              <a:buNone/>
            </a:pPr>
            <a:r>
              <a:rPr lang="cs-CZ" sz="1800" dirty="0"/>
              <a:t>b</a:t>
            </a:r>
            <a:r>
              <a:rPr lang="cs-CZ" sz="1800" b="1" dirty="0"/>
              <a:t>) jako ochrana proti vnitřní a povrchové kontaminaci se používají dýchací přístroje izolační a filtrační, protichemické ochranné oděvy </a:t>
            </a:r>
            <a:r>
              <a:rPr lang="cs-CZ" sz="1800" dirty="0"/>
              <a:t>typu 1a 6, 3 a 4 7. Oděvy neposkytují ochranu proti vnějšímu ozáření zářením gama a neutrony. V případě použití oděvů typu 3 a 4 se místa přechodu oděvu na další ochranné prostředky přelepují, </a:t>
            </a:r>
          </a:p>
          <a:p>
            <a:pPr marL="0" indent="0">
              <a:buNone/>
            </a:pPr>
            <a:r>
              <a:rPr lang="cs-CZ" sz="1800" dirty="0"/>
              <a:t>c) </a:t>
            </a:r>
            <a:r>
              <a:rPr lang="cs-CZ" sz="1800" b="1" dirty="0"/>
              <a:t>v případě nebezpečí z prodlení při záchraně života je možné použít zásahový oděv pro hasiče včetně kukly </a:t>
            </a:r>
            <a:r>
              <a:rPr lang="cs-CZ" sz="1800" dirty="0"/>
              <a:t>(případně tzv. holandského límce) společně s ochranou dýchacích cest, </a:t>
            </a:r>
          </a:p>
          <a:p>
            <a:pPr marL="0" indent="0">
              <a:buNone/>
            </a:pPr>
            <a:r>
              <a:rPr lang="cs-CZ" sz="1800" dirty="0" smtClean="0"/>
              <a:t>d</a:t>
            </a:r>
            <a:r>
              <a:rPr lang="cs-CZ" sz="1800" dirty="0"/>
              <a:t>) </a:t>
            </a:r>
            <a:r>
              <a:rPr lang="cs-CZ" sz="1800" b="1" dirty="0"/>
              <a:t>v zónách havarijního plánování jaderných elektráren se používají filtry typu reaktor nebo jodová profylaxe </a:t>
            </a:r>
            <a:r>
              <a:rPr lang="cs-CZ" sz="1800" dirty="0"/>
              <a:t>(požití tablety jodidu draselného) optimálně 2 hodiny před zásahem, doba účinnosti je 6 hodin zásahu). Dodržování základních hygienických zásad – nejíst, nepít, nekouřit. </a:t>
            </a:r>
          </a:p>
          <a:p>
            <a:endParaRPr lang="cs-CZ"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80920" cy="151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0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10000"/>
          </a:bodyPr>
          <a:lstStyle/>
          <a:p>
            <a:pPr marL="0" indent="0">
              <a:buNone/>
            </a:pPr>
            <a:r>
              <a:rPr lang="cs-CZ" sz="1800" b="1" dirty="0" smtClean="0"/>
              <a:t>Zvláštnosti </a:t>
            </a:r>
            <a:r>
              <a:rPr lang="cs-CZ" sz="1800" b="1" dirty="0"/>
              <a:t>radiačního zásahu: </a:t>
            </a:r>
          </a:p>
          <a:p>
            <a:r>
              <a:rPr lang="cs-CZ" sz="1800" b="1" dirty="0">
                <a:solidFill>
                  <a:srgbClr val="FF0000"/>
                </a:solidFill>
              </a:rPr>
              <a:t>a) při požáru, kdy není potvrzen rozptyl radioaktivních látek, vést zásah tak, aby nedošlo k zasažení zářiče požárem, případně poškození ochranného obalu zářiče, </a:t>
            </a:r>
          </a:p>
          <a:p>
            <a:r>
              <a:rPr lang="cs-CZ" sz="1800" b="1" dirty="0">
                <a:solidFill>
                  <a:srgbClr val="FF0000"/>
                </a:solidFill>
              </a:rPr>
              <a:t>b) při hašení požáru v prostředí s otevřenými ZIZ vést hasební zásah tak, aby nedošlo k rozptylu radioaktivních látek do okolí, </a:t>
            </a:r>
          </a:p>
          <a:p>
            <a:r>
              <a:rPr lang="cs-CZ" sz="1800" b="1" dirty="0">
                <a:solidFill>
                  <a:srgbClr val="FF0000"/>
                </a:solidFill>
              </a:rPr>
              <a:t>c) při rozptylu radioaktivních látek do ovzduší omezit rozptyl vodní clonou, </a:t>
            </a:r>
          </a:p>
          <a:p>
            <a:r>
              <a:rPr lang="cs-CZ" sz="1800" b="1" dirty="0">
                <a:solidFill>
                  <a:srgbClr val="FF0000"/>
                </a:solidFill>
              </a:rPr>
              <a:t>d) u kontaminovaných ploch, kdy hrozí vlivem meteorologických podmínek šíření kontaminace, zamezit její šíření například překrytím, </a:t>
            </a:r>
          </a:p>
          <a:p>
            <a:r>
              <a:rPr lang="cs-CZ" sz="1800" b="1" dirty="0">
                <a:solidFill>
                  <a:srgbClr val="FF0000"/>
                </a:solidFill>
              </a:rPr>
              <a:t>e) v místě záchranných prací snížit dávkový příkon pomocí vhodných stínicích prostředků (například vozidlo, pytle s pískem, zemina), v odůvodněných případech přemístěním ZIZ. </a:t>
            </a:r>
          </a:p>
          <a:p>
            <a:pPr marL="0" indent="0">
              <a:buNone/>
            </a:pPr>
            <a:r>
              <a:rPr lang="cs-CZ" sz="1800" dirty="0" smtClean="0"/>
              <a:t>Používané </a:t>
            </a:r>
            <a:r>
              <a:rPr lang="cs-CZ" sz="1800" dirty="0"/>
              <a:t>přístroje: </a:t>
            </a:r>
          </a:p>
          <a:p>
            <a:r>
              <a:rPr lang="cs-CZ" sz="1800" dirty="0"/>
              <a:t>a) </a:t>
            </a:r>
            <a:r>
              <a:rPr lang="cs-CZ" sz="1800" b="1" dirty="0"/>
              <a:t>dozimetr </a:t>
            </a:r>
            <a:r>
              <a:rPr lang="cs-CZ" sz="1800" dirty="0"/>
              <a:t>je ochranný prostředek pro sledování obdržené dávky zasahujících osob (osobní dozimetr) nebo příslušníků jednotek při zásahu (skupinový dozimetr) a signalizaci překročení předem nastavených alarmových úrovní ozáření, </a:t>
            </a:r>
          </a:p>
          <a:p>
            <a:r>
              <a:rPr lang="cs-CZ" sz="1800" dirty="0"/>
              <a:t>b) </a:t>
            </a:r>
            <a:r>
              <a:rPr lang="cs-CZ" sz="1800" b="1" dirty="0"/>
              <a:t>zásahový dozimetr </a:t>
            </a:r>
            <a:r>
              <a:rPr lang="cs-CZ" sz="1800" dirty="0"/>
              <a:t>je základní přístroj jednotek pro indikaci přítomnosti ionizujícího záření gama, monitorování radiační situace v místě zásahu, k vytýčení ochranných zón, stanovení doby pobytu a odhadu obdržených dávek zasahujících osob, </a:t>
            </a:r>
          </a:p>
          <a:p>
            <a:r>
              <a:rPr lang="cs-CZ" sz="1800" dirty="0"/>
              <a:t>c) </a:t>
            </a:r>
            <a:r>
              <a:rPr lang="cs-CZ" sz="1800" b="1" dirty="0"/>
              <a:t>zásahový radiometr </a:t>
            </a:r>
            <a:r>
              <a:rPr lang="cs-CZ" sz="1800" dirty="0"/>
              <a:t>je přístroj provádějící stejné funkce jako zásahový dozimetr; navíc je schopen vytýčit ochranné zóny pro kontaminaci radioaktivními látkami a provádět kontrolu kontaminace osob, techniky případně terénu; oproti zásahovým dozimetrům má mnohonásobně rychlejší odezvu, </a:t>
            </a:r>
          </a:p>
          <a:p>
            <a:r>
              <a:rPr lang="cs-CZ" sz="1800" dirty="0"/>
              <a:t>d) </a:t>
            </a:r>
            <a:r>
              <a:rPr lang="cs-CZ" sz="1800" b="1" dirty="0"/>
              <a:t>měřič kontaminace </a:t>
            </a:r>
            <a:r>
              <a:rPr lang="cs-CZ" sz="1800" dirty="0"/>
              <a:t>je přístroj určený k vytyčování ochranných zón pro kontaminaci radioaktivními látkami a provádění kontroly kontaminace osob, techniky, případně terénu, </a:t>
            </a:r>
          </a:p>
          <a:p>
            <a:r>
              <a:rPr lang="cs-CZ" sz="1800" dirty="0"/>
              <a:t>e) </a:t>
            </a:r>
            <a:r>
              <a:rPr lang="cs-CZ" sz="1800" b="1" dirty="0"/>
              <a:t>spektrometr </a:t>
            </a:r>
            <a:r>
              <a:rPr lang="cs-CZ" sz="1800" dirty="0"/>
              <a:t>je přístroj pro určení typu radionuklidu. </a:t>
            </a:r>
          </a:p>
          <a:p>
            <a:pPr marL="0" indent="0">
              <a:buNone/>
            </a:pPr>
            <a:endParaRPr lang="cs-CZ" sz="1800" dirty="0"/>
          </a:p>
        </p:txBody>
      </p:sp>
    </p:spTree>
    <p:extLst>
      <p:ext uri="{BB962C8B-B14F-4D97-AF65-F5344CB8AC3E}">
        <p14:creationId xmlns:p14="http://schemas.microsoft.com/office/powerpoint/2010/main" val="1035077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92696"/>
          </a:xfrm>
          <a:solidFill>
            <a:schemeClr val="accent6">
              <a:lumMod val="20000"/>
              <a:lumOff val="80000"/>
            </a:schemeClr>
          </a:solidFill>
        </p:spPr>
        <p:txBody>
          <a:bodyPr>
            <a:noAutofit/>
          </a:bodyPr>
          <a:lstStyle/>
          <a:p>
            <a:r>
              <a:rPr lang="cs-CZ" sz="2400" dirty="0"/>
              <a:t/>
            </a:r>
            <a:br>
              <a:rPr lang="cs-CZ" sz="2400" dirty="0"/>
            </a:br>
            <a:r>
              <a:rPr lang="cs-CZ" sz="2400" dirty="0"/>
              <a:t> </a:t>
            </a:r>
            <a:r>
              <a:rPr lang="cs-CZ" sz="2400" b="1" dirty="0"/>
              <a:t>Nebezpečí úrazu elektrickým proudem </a:t>
            </a:r>
            <a:r>
              <a:rPr lang="cs-CZ" sz="2400" dirty="0"/>
              <a:t>	</a:t>
            </a:r>
            <a:br>
              <a:rPr lang="cs-CZ" sz="2400" dirty="0"/>
            </a:br>
            <a:endParaRPr lang="cs-CZ" sz="2400" dirty="0"/>
          </a:p>
        </p:txBody>
      </p:sp>
      <p:sp>
        <p:nvSpPr>
          <p:cNvPr id="3" name="Zástupný symbol pro obsah 2"/>
          <p:cNvSpPr>
            <a:spLocks noGrp="1"/>
          </p:cNvSpPr>
          <p:nvPr>
            <p:ph idx="1"/>
          </p:nvPr>
        </p:nvSpPr>
        <p:spPr>
          <a:xfrm>
            <a:off x="0" y="692696"/>
            <a:ext cx="9144000" cy="6165304"/>
          </a:xfrm>
          <a:solidFill>
            <a:schemeClr val="accent6">
              <a:lumMod val="20000"/>
              <a:lumOff val="80000"/>
            </a:schemeClr>
          </a:solidFill>
        </p:spPr>
        <p:txBody>
          <a:bodyPr>
            <a:normAutofit/>
          </a:bodyPr>
          <a:lstStyle/>
          <a:p>
            <a:pPr marL="0" indent="0" algn="ctr">
              <a:buNone/>
            </a:pPr>
            <a:r>
              <a:rPr lang="cs-CZ" sz="1800" b="1" dirty="0"/>
              <a:t>Charakteristika</a:t>
            </a:r>
            <a:endParaRPr lang="cs-CZ" sz="1800" b="1" i="1" dirty="0" smtClean="0"/>
          </a:p>
          <a:p>
            <a:pPr marL="0" indent="0">
              <a:buNone/>
            </a:pPr>
            <a:r>
              <a:rPr lang="cs-CZ" sz="1800" b="1" i="1" dirty="0" smtClean="0"/>
              <a:t>Nebezpečí </a:t>
            </a:r>
            <a:r>
              <a:rPr lang="cs-CZ" sz="1800" b="1" i="1" dirty="0"/>
              <a:t>úrazu elektrickým 1 proudem spočívá v jeho průchodu lidským tělem, který může mít za následek zastavení srdečního svalu, jeho ochrnutí a přerušení krevního oběhu. Dalším účinkem elektrického proudu může dojít k popálení těla elektrickým obloukem, k poškození tkání nebo k ochrnutí částí těla. </a:t>
            </a:r>
            <a:endParaRPr lang="cs-CZ" sz="1800" b="1" i="1" dirty="0" smtClean="0"/>
          </a:p>
          <a:p>
            <a:pPr marL="0" indent="0">
              <a:buNone/>
            </a:pPr>
            <a:endParaRPr lang="cs-CZ" sz="1800" dirty="0"/>
          </a:p>
          <a:p>
            <a:pPr marL="0" indent="0">
              <a:buNone/>
            </a:pPr>
            <a:r>
              <a:rPr lang="cs-CZ" sz="1800" b="1" dirty="0" smtClean="0">
                <a:solidFill>
                  <a:srgbClr val="0070C0"/>
                </a:solidFill>
              </a:rPr>
              <a:t>Následky </a:t>
            </a:r>
            <a:r>
              <a:rPr lang="cs-CZ" sz="1800" b="1" dirty="0">
                <a:solidFill>
                  <a:srgbClr val="0070C0"/>
                </a:solidFill>
              </a:rPr>
              <a:t>působení elektrického proudu na lidské tělo závisí na: </a:t>
            </a:r>
          </a:p>
          <a:p>
            <a:r>
              <a:rPr lang="cs-CZ" sz="1800" b="1" dirty="0">
                <a:solidFill>
                  <a:srgbClr val="0070C0"/>
                </a:solidFill>
              </a:rPr>
              <a:t>a) druhu elektrického proudu (stejnosměrný, střídavý), </a:t>
            </a:r>
          </a:p>
          <a:p>
            <a:r>
              <a:rPr lang="cs-CZ" sz="1800" b="1" dirty="0">
                <a:solidFill>
                  <a:srgbClr val="0070C0"/>
                </a:solidFill>
              </a:rPr>
              <a:t>b) napětí (nízké, vysoké), </a:t>
            </a:r>
          </a:p>
          <a:p>
            <a:r>
              <a:rPr lang="cs-CZ" sz="1800" b="1" dirty="0">
                <a:solidFill>
                  <a:srgbClr val="0070C0"/>
                </a:solidFill>
              </a:rPr>
              <a:t>c) frekvenci proudu, </a:t>
            </a:r>
          </a:p>
          <a:p>
            <a:r>
              <a:rPr lang="cs-CZ" sz="1800" b="1" dirty="0">
                <a:solidFill>
                  <a:srgbClr val="0070C0"/>
                </a:solidFill>
              </a:rPr>
              <a:t>d) přechodovém odporu místa dotyku těla s částí elektrického zařízení nebo vedení pod napětím (např. vlhká resp. suchá kůže, mokrá tráva, suchý asfaltový povrch), </a:t>
            </a:r>
          </a:p>
          <a:p>
            <a:r>
              <a:rPr lang="cs-CZ" sz="1800" b="1" dirty="0">
                <a:solidFill>
                  <a:srgbClr val="0070C0"/>
                </a:solidFill>
              </a:rPr>
              <a:t>e) intenzitě proudu (vyvolání svalových kontrakcí, které neumožňují, aby se postižený sám uvolnil z dosahu působení elektrického proudu), </a:t>
            </a:r>
          </a:p>
          <a:p>
            <a:r>
              <a:rPr lang="cs-CZ" sz="1800" b="1" dirty="0">
                <a:solidFill>
                  <a:srgbClr val="0070C0"/>
                </a:solidFill>
              </a:rPr>
              <a:t>f) cestě průchodu proudu tělem (zda jsou důležité orgány, jako např. srdce, mozek v cestě průchodu), </a:t>
            </a:r>
          </a:p>
          <a:p>
            <a:r>
              <a:rPr lang="cs-CZ" sz="1800" b="1" dirty="0">
                <a:solidFill>
                  <a:srgbClr val="0070C0"/>
                </a:solidFill>
              </a:rPr>
              <a:t>g) době zasažení elektrickým proudem (čím delší je doba působení, tím horší jsou následky). </a:t>
            </a:r>
          </a:p>
          <a:p>
            <a:pPr marL="0" indent="0">
              <a:buNone/>
            </a:pPr>
            <a:endParaRPr lang="cs-CZ" sz="1800" dirty="0"/>
          </a:p>
        </p:txBody>
      </p:sp>
    </p:spTree>
    <p:extLst>
      <p:ext uri="{BB962C8B-B14F-4D97-AF65-F5344CB8AC3E}">
        <p14:creationId xmlns:p14="http://schemas.microsoft.com/office/powerpoint/2010/main" val="239027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92696"/>
          </a:xfrm>
          <a:solidFill>
            <a:srgbClr val="FFFFCC"/>
          </a:solidFill>
        </p:spPr>
        <p:txBody>
          <a:bodyPr>
            <a:normAutofit fontScale="90000"/>
          </a:bodyPr>
          <a:lstStyle/>
          <a:p>
            <a:r>
              <a:rPr lang="cs-CZ" sz="2400" b="1" dirty="0"/>
              <a:t>Usměrňování provozu na pozemních</a:t>
            </a:r>
            <a:br>
              <a:rPr lang="cs-CZ" sz="2400" b="1" dirty="0"/>
            </a:br>
            <a:r>
              <a:rPr lang="cs-CZ" sz="2400" b="1" dirty="0"/>
              <a:t>komunikacích</a:t>
            </a:r>
            <a:endParaRPr lang="cs-CZ" sz="2400" dirty="0"/>
          </a:p>
        </p:txBody>
      </p:sp>
      <p:sp>
        <p:nvSpPr>
          <p:cNvPr id="3" name="Zástupný symbol pro obsah 2"/>
          <p:cNvSpPr>
            <a:spLocks noGrp="1"/>
          </p:cNvSpPr>
          <p:nvPr>
            <p:ph idx="1"/>
          </p:nvPr>
        </p:nvSpPr>
        <p:spPr>
          <a:xfrm>
            <a:off x="457200" y="692696"/>
            <a:ext cx="8229600" cy="6165304"/>
          </a:xfrm>
        </p:spPr>
        <p:txBody>
          <a:bodyPr>
            <a:normAutofit/>
          </a:bodyPr>
          <a:lstStyle/>
          <a:p>
            <a:pPr marL="0" indent="0" algn="ctr">
              <a:buNone/>
            </a:pPr>
            <a:r>
              <a:rPr lang="cs-CZ" sz="1800" b="1" dirty="0"/>
              <a:t>Charakteristika</a:t>
            </a:r>
          </a:p>
          <a:p>
            <a:pPr marL="0" indent="0">
              <a:buNone/>
            </a:pPr>
            <a:r>
              <a:rPr lang="cs-CZ" sz="1600" b="1" i="1" dirty="0"/>
              <a:t>Příslušník Hasičského záchranného sboru ČR ve služebním stejnokroji s označením příslušnosti k Hasičskému záchrannému sboru ČR je oprávněn usměrňovat pokyny provoz na pozemních komunikacích v případě, že je to nezbytné v souvislosti s řešením mimořádné události, a není-li přítomen policista nebo strážník obecní policie. Při usměrňování provozu používá pokyny stanovené pro řízení provozu policisty. Obdobné oprávnění má člen nebo zaměstnanec jednotky požární ochrany při řešení mimořádných událostí 1.</a:t>
            </a:r>
          </a:p>
          <a:p>
            <a:pPr marL="0" indent="0">
              <a:buNone/>
            </a:pPr>
            <a:r>
              <a:rPr lang="cs-CZ" sz="1600" b="1" dirty="0">
                <a:solidFill>
                  <a:srgbClr val="00B0F0"/>
                </a:solidFill>
              </a:rPr>
              <a:t>O usměrňování provozu nebo dočasném omezením provozu rozhoduje velitel zásahu. Velitel zásahu přednostně vyžaduje pro usměrňování provozu policii.  </a:t>
            </a:r>
          </a:p>
          <a:p>
            <a:pPr marL="0" indent="0">
              <a:buNone/>
            </a:pPr>
            <a:r>
              <a:rPr lang="cs-CZ" sz="1600" b="1" dirty="0">
                <a:solidFill>
                  <a:srgbClr val="00B0F0"/>
                </a:solidFill>
              </a:rPr>
              <a:t>S ohledem na bezpečnost na místě zásahu se upřednostňuje dočasné omezení provozu před jeho usměrňováním.</a:t>
            </a:r>
          </a:p>
          <a:p>
            <a:pPr marL="0" indent="0">
              <a:buNone/>
            </a:pPr>
            <a:endParaRPr lang="cs-CZ" sz="1600" b="1" dirty="0">
              <a:solidFill>
                <a:srgbClr val="00B0F0"/>
              </a:solidFill>
            </a:endParaRPr>
          </a:p>
          <a:p>
            <a:pPr marL="0" indent="0" algn="ctr">
              <a:buNone/>
            </a:pPr>
            <a:r>
              <a:rPr lang="cs-CZ" sz="1800" b="1" dirty="0"/>
              <a:t>Úkoly a postup činnosti</a:t>
            </a:r>
          </a:p>
          <a:p>
            <a:pPr marL="0" indent="0">
              <a:buNone/>
            </a:pPr>
            <a:r>
              <a:rPr lang="cs-CZ" sz="1600" b="1" dirty="0"/>
              <a:t>Hasič, který usměrňuje provoz, používá služební stejnokroj (např. PS I, PS II nebo zásahový oblek) a vždy výstražnou reflexní vestu s nápisem HASIČI</a:t>
            </a:r>
            <a:r>
              <a:rPr lang="cs-CZ" sz="1600" dirty="0"/>
              <a:t>. Pokyny dává hasič změnou postoje a pažemi. Hasič může používat zastavovací terč, směrovku nebo pokyny paží a za snížené viditelnosti používá červené světlo, např. svítilnu s kuželovým nástavcem.</a:t>
            </a:r>
          </a:p>
          <a:p>
            <a:pPr marL="0" indent="0">
              <a:buNone/>
            </a:pPr>
            <a:endParaRPr lang="cs-CZ" sz="1600" dirty="0"/>
          </a:p>
          <a:p>
            <a:pPr marL="0" indent="0">
              <a:buNone/>
            </a:pPr>
            <a:r>
              <a:rPr lang="cs-CZ" sz="1600" b="1" dirty="0">
                <a:solidFill>
                  <a:srgbClr val="00B0F0"/>
                </a:solidFill>
              </a:rPr>
              <a:t>Při usměrňování provozu si musí hasič počínat s náležitou opatrností s ohledem na povětrnostní a klimatické podmínky (viditelnost, náledí), místní podmínky (přehlednost, </a:t>
            </a:r>
            <a:r>
              <a:rPr lang="pl-PL" sz="1600" b="1" dirty="0">
                <a:solidFill>
                  <a:srgbClr val="00B0F0"/>
                </a:solidFill>
              </a:rPr>
              <a:t>viditelnost, druh a stav komunikace).</a:t>
            </a:r>
            <a:endParaRPr lang="cs-CZ" sz="1600" b="1" dirty="0">
              <a:solidFill>
                <a:srgbClr val="00B0F0"/>
              </a:solidFill>
            </a:endParaRPr>
          </a:p>
        </p:txBody>
      </p:sp>
    </p:spTree>
    <p:extLst>
      <p:ext uri="{BB962C8B-B14F-4D97-AF65-F5344CB8AC3E}">
        <p14:creationId xmlns:p14="http://schemas.microsoft.com/office/powerpoint/2010/main" val="4125082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800" b="1" dirty="0" smtClean="0">
                <a:solidFill>
                  <a:srgbClr val="FF0000"/>
                </a:solidFill>
              </a:rPr>
              <a:t>Odolnost </a:t>
            </a:r>
            <a:r>
              <a:rPr lang="cs-CZ" sz="1800" b="1" dirty="0">
                <a:solidFill>
                  <a:srgbClr val="FF0000"/>
                </a:solidFill>
              </a:rPr>
              <a:t>vůči působení elektrického proudu na lidský organizmus je individuální a je dána dielektrickými vlastnostmi prostoru (např. vodivost). Místo požárního zásahu je hodnoceno jako zvlášť nebezpečný prostor. </a:t>
            </a:r>
            <a:r>
              <a:rPr lang="cs-CZ" sz="1800" dirty="0"/>
              <a:t>Výše bezpečných napětí živých částí udává </a:t>
            </a:r>
            <a:endParaRPr lang="cs-CZ" sz="1800" dirty="0" smtClean="0"/>
          </a:p>
          <a:p>
            <a:pPr marL="0" indent="0">
              <a:buNone/>
            </a:pPr>
            <a:r>
              <a:rPr lang="cs-CZ" sz="1800" dirty="0"/>
              <a:t>t</a:t>
            </a:r>
            <a:r>
              <a:rPr lang="cs-CZ" sz="1800" dirty="0" smtClean="0"/>
              <a:t>abulka </a:t>
            </a:r>
            <a:r>
              <a:rPr lang="cs-CZ" sz="1800" dirty="0"/>
              <a:t>č. 1. </a:t>
            </a:r>
            <a:r>
              <a:rPr lang="cs-CZ" sz="1800" dirty="0" smtClean="0"/>
              <a:t> </a:t>
            </a:r>
            <a:r>
              <a:rPr lang="cs-CZ" sz="1800" dirty="0"/>
              <a:t>Bezpečná napětí proti zemi </a:t>
            </a:r>
            <a:endParaRPr lang="cs-CZ" sz="1800" dirty="0" smtClean="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lgn="ctr">
              <a:buNone/>
            </a:pPr>
            <a:r>
              <a:rPr lang="cs-CZ" sz="1800" b="1" dirty="0"/>
              <a:t>Předpokládaný výskyt </a:t>
            </a:r>
            <a:endParaRPr lang="cs-CZ" sz="1800" dirty="0"/>
          </a:p>
          <a:p>
            <a:pPr marL="0" indent="0">
              <a:buNone/>
            </a:pPr>
            <a:r>
              <a:rPr lang="cs-CZ" sz="1800" dirty="0" smtClean="0"/>
              <a:t>Nebezpečí </a:t>
            </a:r>
            <a:r>
              <a:rPr lang="cs-CZ" sz="1800" dirty="0"/>
              <a:t>úrazu elektrickým proudem je všude tam, kde jsou elektrická zařízení a vedení elektrického proudu. Elektrická zařízení umístěná na místech veřejně přístupných se označují bezpečnostní tabulkou nebo bleskem červené barvy. Stožáry vedení od 1 do 35 </a:t>
            </a:r>
            <a:r>
              <a:rPr lang="cs-CZ" sz="1800" dirty="0" err="1"/>
              <a:t>kV</a:t>
            </a:r>
            <a:r>
              <a:rPr lang="cs-CZ" sz="1800" dirty="0"/>
              <a:t> jsou opatřeny bezpečnostní tabulkou, jsou-li v souběhu nebo křižují-li komunikace. Všechny stožáry venkovního vedení nad 35 </a:t>
            </a:r>
            <a:r>
              <a:rPr lang="cs-CZ" sz="1800" dirty="0" err="1"/>
              <a:t>kV</a:t>
            </a:r>
            <a:r>
              <a:rPr lang="cs-CZ" sz="1800" dirty="0"/>
              <a:t> jsou opatřeny bezpečnostní tabulkou. </a:t>
            </a:r>
          </a:p>
          <a:p>
            <a:pPr marL="0" indent="0">
              <a:buNone/>
            </a:pPr>
            <a:r>
              <a:rPr lang="cs-CZ" sz="1800" dirty="0" smtClean="0"/>
              <a:t>Možnost </a:t>
            </a:r>
            <a:r>
              <a:rPr lang="cs-CZ" sz="1800" dirty="0"/>
              <a:t>rozeznání nadzemního vysokého vedení napětí: </a:t>
            </a:r>
          </a:p>
          <a:p>
            <a:r>
              <a:rPr lang="cs-CZ" sz="1800" dirty="0"/>
              <a:t>a) vysoké napětí (</a:t>
            </a:r>
            <a:r>
              <a:rPr lang="cs-CZ" sz="1800" dirty="0" err="1"/>
              <a:t>vn</a:t>
            </a:r>
            <a:r>
              <a:rPr lang="cs-CZ" sz="1800" dirty="0"/>
              <a:t>) - zpravidla 3 vodiče uchycené na minimálně 30 cm vysokých izolátorech, </a:t>
            </a:r>
          </a:p>
          <a:p>
            <a:r>
              <a:rPr lang="cs-CZ" sz="1800" dirty="0"/>
              <a:t>b) velmi vysoké napětí (</a:t>
            </a:r>
            <a:r>
              <a:rPr lang="cs-CZ" sz="1800" dirty="0" err="1"/>
              <a:t>vvn</a:t>
            </a:r>
            <a:r>
              <a:rPr lang="cs-CZ" sz="1800" dirty="0"/>
              <a:t>) - vodiče uchycené pomocí řetězcových nebo tyčových izolátorů o délce minimálně 1 m. </a:t>
            </a:r>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280920" cy="1440160"/>
          </a:xfrm>
          <a:prstGeom prst="rect">
            <a:avLst/>
          </a:prstGeom>
          <a:solidFill>
            <a:schemeClr val="accent6">
              <a:lumMod val="20000"/>
              <a:lumOff val="80000"/>
            </a:schemeClr>
          </a:solidFill>
          <a:ln>
            <a:noFill/>
          </a:ln>
          <a:extLst/>
        </p:spPr>
      </p:pic>
    </p:spTree>
    <p:extLst>
      <p:ext uri="{BB962C8B-B14F-4D97-AF65-F5344CB8AC3E}">
        <p14:creationId xmlns:p14="http://schemas.microsoft.com/office/powerpoint/2010/main" val="2572992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291264"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lnSpcReduction="10000"/>
          </a:bodyPr>
          <a:lstStyle/>
          <a:p>
            <a:pPr marL="0" indent="0">
              <a:buNone/>
            </a:pPr>
            <a:r>
              <a:rPr lang="cs-CZ" sz="1800" dirty="0" smtClean="0"/>
              <a:t>Zdroji </a:t>
            </a:r>
            <a:r>
              <a:rPr lang="cs-CZ" sz="1800" dirty="0"/>
              <a:t>nebezpečí elektrického proudu při zásahu jednotek mohou zejména být: </a:t>
            </a:r>
          </a:p>
          <a:p>
            <a:r>
              <a:rPr lang="cs-CZ" sz="1800" dirty="0"/>
              <a:t>a) narušené elektrické rozvody (poškozená izolace vodičů, zaplavená elektrická vedení a zařízení), </a:t>
            </a:r>
          </a:p>
          <a:p>
            <a:r>
              <a:rPr lang="cs-CZ" sz="1800" dirty="0"/>
              <a:t>b) zdroje elektrické energie (akumulátory, UPS, elektrocentrály, </a:t>
            </a:r>
            <a:r>
              <a:rPr lang="cs-CZ" sz="1800" dirty="0" err="1"/>
              <a:t>fotovoltaický</a:t>
            </a:r>
            <a:r>
              <a:rPr lang="cs-CZ" sz="1800" dirty="0"/>
              <a:t> systém), </a:t>
            </a:r>
          </a:p>
          <a:p>
            <a:r>
              <a:rPr lang="cs-CZ" sz="1800" dirty="0"/>
              <a:t>c) jiné a na místě zásahu těžko rozpoznatelné rozvody s elektrickou energií (rozhlas po drátě, místní rozhlas), </a:t>
            </a:r>
          </a:p>
          <a:p>
            <a:r>
              <a:rPr lang="cs-CZ" sz="1800" dirty="0"/>
              <a:t>d) krokové napětí (až do 20 m od na zem spadlých vodičů elektrického vedení, zvláště vysokého a velmi vysokého napětí), </a:t>
            </a:r>
          </a:p>
          <a:p>
            <a:r>
              <a:rPr lang="cs-CZ" sz="1800" dirty="0"/>
              <a:t>e) statická elektřina (elektrické jiskry mezi pohybujícími se částmi strojů, u odlučovačů popílků apod.), </a:t>
            </a:r>
          </a:p>
          <a:p>
            <a:r>
              <a:rPr lang="cs-CZ" sz="1800" dirty="0"/>
              <a:t>f) zbytkové náboje (zejména u vypnutých kabelů vysokého napětí), </a:t>
            </a:r>
          </a:p>
          <a:p>
            <a:r>
              <a:rPr lang="cs-CZ" sz="1800" dirty="0"/>
              <a:t>g) indukované napětí (po vypnutí elektrických zařízení, která nejsou zajištěna zkratováním, velmi výjimečně na velkých kovových předmětech, které jsou izolovány od země – mobilní požární technika, traktorové přívěsy a návěsy, kombajny). </a:t>
            </a:r>
          </a:p>
          <a:p>
            <a:pPr marL="0" indent="0" algn="ctr">
              <a:buNone/>
            </a:pPr>
            <a:r>
              <a:rPr lang="cs-CZ" sz="1800" b="1" dirty="0"/>
              <a:t>Ochrana </a:t>
            </a:r>
            <a:endParaRPr lang="cs-CZ" sz="1800" dirty="0"/>
          </a:p>
          <a:p>
            <a:pPr marL="0" indent="0">
              <a:buNone/>
            </a:pPr>
            <a:r>
              <a:rPr lang="cs-CZ" sz="1800" dirty="0" smtClean="0">
                <a:solidFill>
                  <a:srgbClr val="0070C0"/>
                </a:solidFill>
              </a:rPr>
              <a:t>Z </a:t>
            </a:r>
            <a:r>
              <a:rPr lang="cs-CZ" sz="1800" dirty="0">
                <a:solidFill>
                  <a:srgbClr val="0070C0"/>
                </a:solidFill>
              </a:rPr>
              <a:t>hlediska taktiky jednotek při zásahu ochrana životů a zdraví hasičů před nebezpečím úrazu elektrickým proudem spočívá ve: </a:t>
            </a:r>
          </a:p>
          <a:p>
            <a:r>
              <a:rPr lang="cs-CZ" sz="1800" dirty="0">
                <a:solidFill>
                  <a:srgbClr val="0070C0"/>
                </a:solidFill>
              </a:rPr>
              <a:t>a) </a:t>
            </a:r>
            <a:r>
              <a:rPr lang="cs-CZ" sz="1800" b="1" dirty="0">
                <a:solidFill>
                  <a:srgbClr val="0070C0"/>
                </a:solidFill>
              </a:rPr>
              <a:t>vypnutí elektrického proudu </a:t>
            </a:r>
            <a:r>
              <a:rPr lang="cs-CZ" sz="1800" dirty="0">
                <a:solidFill>
                  <a:srgbClr val="0070C0"/>
                </a:solidFill>
              </a:rPr>
              <a:t>v elektrickém zařízeních a vedení při zásahu jednotky tam, kde vzniká nebezpečí úrazu elektrickým proudem pro hasiče a jiným způsobem nelze zaručit jejich bezpečnost, včetně zajištění proti novému nekontrolovanému zapnutí nebo indukci elektrického napětí, </a:t>
            </a:r>
          </a:p>
          <a:p>
            <a:r>
              <a:rPr lang="cs-CZ" sz="1800" dirty="0">
                <a:solidFill>
                  <a:srgbClr val="0070C0"/>
                </a:solidFill>
              </a:rPr>
              <a:t>b) </a:t>
            </a:r>
            <a:r>
              <a:rPr lang="cs-CZ" sz="1800" b="1" dirty="0">
                <a:solidFill>
                  <a:srgbClr val="0070C0"/>
                </a:solidFill>
              </a:rPr>
              <a:t>omezení vstupu do prostoru ochranného pásma </a:t>
            </a:r>
            <a:r>
              <a:rPr lang="cs-CZ" sz="1800" dirty="0">
                <a:solidFill>
                  <a:srgbClr val="0070C0"/>
                </a:solidFill>
              </a:rPr>
              <a:t>a ve volbě bezpečné vzdálenosti od zařízení a vedení pod elektrickým napětím, </a:t>
            </a:r>
          </a:p>
          <a:p>
            <a:r>
              <a:rPr lang="cs-CZ" sz="1800" dirty="0">
                <a:solidFill>
                  <a:srgbClr val="0070C0"/>
                </a:solidFill>
              </a:rPr>
              <a:t>c) </a:t>
            </a:r>
            <a:r>
              <a:rPr lang="cs-CZ" sz="1800" b="1" dirty="0">
                <a:solidFill>
                  <a:srgbClr val="0070C0"/>
                </a:solidFill>
              </a:rPr>
              <a:t>použití vhodného hasiva </a:t>
            </a:r>
            <a:r>
              <a:rPr lang="cs-CZ" sz="1800" dirty="0">
                <a:solidFill>
                  <a:srgbClr val="0070C0"/>
                </a:solidFill>
              </a:rPr>
              <a:t>na hašení zařízení a vedení pod elektrickým napětím. </a:t>
            </a:r>
          </a:p>
          <a:p>
            <a:endParaRPr lang="cs-CZ" sz="1800" dirty="0"/>
          </a:p>
        </p:txBody>
      </p:sp>
    </p:spTree>
    <p:extLst>
      <p:ext uri="{BB962C8B-B14F-4D97-AF65-F5344CB8AC3E}">
        <p14:creationId xmlns:p14="http://schemas.microsoft.com/office/powerpoint/2010/main" val="2760293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lgn="ctr">
              <a:buNone/>
            </a:pPr>
            <a:r>
              <a:rPr lang="cs-CZ" sz="1800" b="1" dirty="0"/>
              <a:t>Vypnutí elektrického proudu </a:t>
            </a:r>
            <a:endParaRPr lang="cs-CZ" sz="1800" dirty="0"/>
          </a:p>
          <a:p>
            <a:pPr marL="0" indent="0">
              <a:buNone/>
            </a:pPr>
            <a:r>
              <a:rPr lang="cs-CZ" sz="1800" dirty="0" smtClean="0"/>
              <a:t>Objekty </a:t>
            </a:r>
            <a:r>
              <a:rPr lang="cs-CZ" sz="1800" dirty="0"/>
              <a:t>zpravidla mají označené zařízení umožňující vypnutí elektrické energie. </a:t>
            </a:r>
          </a:p>
          <a:p>
            <a:pPr marL="0" indent="0">
              <a:buNone/>
            </a:pPr>
            <a:r>
              <a:rPr lang="cs-CZ" sz="1800" b="1" dirty="0" smtClean="0">
                <a:solidFill>
                  <a:srgbClr val="FF0000"/>
                </a:solidFill>
              </a:rPr>
              <a:t>Při </a:t>
            </a:r>
            <a:r>
              <a:rPr lang="cs-CZ" sz="1800" b="1" dirty="0">
                <a:solidFill>
                  <a:srgbClr val="FF0000"/>
                </a:solidFill>
              </a:rPr>
              <a:t>hašení požáru elektrického zařízení je nutno postupovat s důrazem na zajištění ochrany osob před úrazem elektrickým proudem a na minimální poškození elektrického zařízení. </a:t>
            </a:r>
            <a:r>
              <a:rPr lang="cs-CZ" sz="1800" b="1" dirty="0" smtClean="0">
                <a:solidFill>
                  <a:srgbClr val="FF0000"/>
                </a:solidFill>
              </a:rPr>
              <a:t> </a:t>
            </a:r>
            <a:endParaRPr lang="cs-CZ" sz="1800" b="1" dirty="0">
              <a:solidFill>
                <a:srgbClr val="FF0000"/>
              </a:solidFill>
            </a:endParaRPr>
          </a:p>
          <a:p>
            <a:pPr marL="0" indent="0">
              <a:buNone/>
            </a:pPr>
            <a:r>
              <a:rPr lang="cs-CZ" sz="1800" b="1" dirty="0" smtClean="0">
                <a:solidFill>
                  <a:srgbClr val="FF0000"/>
                </a:solidFill>
              </a:rPr>
              <a:t>Elektrické </a:t>
            </a:r>
            <a:r>
              <a:rPr lang="cs-CZ" sz="1800" b="1" dirty="0">
                <a:solidFill>
                  <a:srgbClr val="FF0000"/>
                </a:solidFill>
              </a:rPr>
              <a:t>zařízení </a:t>
            </a:r>
            <a:r>
              <a:rPr lang="cs-CZ" sz="1800" b="1" dirty="0" err="1">
                <a:solidFill>
                  <a:srgbClr val="FF0000"/>
                </a:solidFill>
              </a:rPr>
              <a:t>vn</a:t>
            </a:r>
            <a:r>
              <a:rPr lang="cs-CZ" sz="1800" b="1" dirty="0">
                <a:solidFill>
                  <a:srgbClr val="FF0000"/>
                </a:solidFill>
              </a:rPr>
              <a:t> nebo </a:t>
            </a:r>
            <a:r>
              <a:rPr lang="cs-CZ" sz="1800" b="1" dirty="0" err="1">
                <a:solidFill>
                  <a:srgbClr val="FF0000"/>
                </a:solidFill>
              </a:rPr>
              <a:t>vvn</a:t>
            </a:r>
            <a:r>
              <a:rPr lang="cs-CZ" sz="1800" b="1" dirty="0">
                <a:solidFill>
                  <a:srgbClr val="FF0000"/>
                </a:solidFill>
              </a:rPr>
              <a:t>, i jeho okolí (stroje, vytékající olej, zařízení rozvoden) lze hasit vodní mlhou, nebo pěnou jen po bezpečném vypnutí tohoto zařízení, zajištění vypnutého stavu a po odstranění elektrického náboje ze zařízení (zajištění). Vypnutí a zajištění provede odborně způsobilá a oprávněná osoba nejlépe provozovatele elektrického zařízení </a:t>
            </a:r>
            <a:r>
              <a:rPr lang="cs-CZ" sz="1800" b="1" dirty="0" smtClean="0">
                <a:solidFill>
                  <a:srgbClr val="FF0000"/>
                </a:solidFill>
              </a:rPr>
              <a:t> </a:t>
            </a:r>
            <a:endParaRPr lang="cs-CZ" sz="1800" b="1" dirty="0">
              <a:solidFill>
                <a:srgbClr val="FF0000"/>
              </a:solidFill>
            </a:endParaRPr>
          </a:p>
          <a:p>
            <a:pPr marL="0" indent="0">
              <a:buNone/>
            </a:pPr>
            <a:r>
              <a:rPr lang="cs-CZ" sz="1800" b="1" dirty="0" smtClean="0">
                <a:solidFill>
                  <a:srgbClr val="0070C0"/>
                </a:solidFill>
              </a:rPr>
              <a:t>Vypnutí </a:t>
            </a:r>
            <a:r>
              <a:rPr lang="cs-CZ" sz="1800" b="1" dirty="0">
                <a:solidFill>
                  <a:srgbClr val="0070C0"/>
                </a:solidFill>
              </a:rPr>
              <a:t>elektrického proudu: </a:t>
            </a:r>
          </a:p>
          <a:p>
            <a:r>
              <a:rPr lang="cs-CZ" sz="1800" b="1" dirty="0">
                <a:solidFill>
                  <a:srgbClr val="0070C0"/>
                </a:solidFill>
              </a:rPr>
              <a:t>a) napájení elektrickým proudem musí být odpojeno před zahájením zásahu při </a:t>
            </a:r>
          </a:p>
          <a:p>
            <a:r>
              <a:rPr lang="cs-CZ" sz="1800" b="1" dirty="0">
                <a:solidFill>
                  <a:srgbClr val="0070C0"/>
                </a:solidFill>
              </a:rPr>
              <a:t>- záchranných prací v prostoru záplav a účinků povodně, </a:t>
            </a:r>
          </a:p>
          <a:p>
            <a:r>
              <a:rPr lang="cs-CZ" sz="1800" b="1" dirty="0">
                <a:solidFill>
                  <a:srgbClr val="0070C0"/>
                </a:solidFill>
              </a:rPr>
              <a:t>- požáru, nejsou-li k dispozici vhodné (nevodivé) hasební látky nebo v případě </a:t>
            </a:r>
            <a:r>
              <a:rPr lang="cs-CZ" sz="1800" b="1" i="1" dirty="0">
                <a:solidFill>
                  <a:srgbClr val="0070C0"/>
                </a:solidFill>
              </a:rPr>
              <a:t>hašení vodou elektrických zařízení a vedení pod napětím do 400 V </a:t>
            </a:r>
            <a:r>
              <a:rPr lang="cs-CZ" sz="1800" b="1" dirty="0">
                <a:solidFill>
                  <a:srgbClr val="0070C0"/>
                </a:solidFill>
              </a:rPr>
              <a:t>dle odstavce 17, </a:t>
            </a:r>
          </a:p>
          <a:p>
            <a:r>
              <a:rPr lang="cs-CZ" sz="1800" b="1" dirty="0">
                <a:solidFill>
                  <a:srgbClr val="0070C0"/>
                </a:solidFill>
              </a:rPr>
              <a:t>b) vypnutí elektrického proudu nízkého napětí (</a:t>
            </a:r>
            <a:r>
              <a:rPr lang="cs-CZ" sz="1800" b="1" dirty="0" err="1">
                <a:solidFill>
                  <a:srgbClr val="0070C0"/>
                </a:solidFill>
              </a:rPr>
              <a:t>nn</a:t>
            </a:r>
            <a:r>
              <a:rPr lang="cs-CZ" sz="1800" b="1" dirty="0">
                <a:solidFill>
                  <a:srgbClr val="0070C0"/>
                </a:solidFill>
              </a:rPr>
              <a:t>) vypínačem může provádět pracovník bez odborné způsobilosti, prokazatelně seznámený s možným nebezpečím - velitelem jednotky určený hasič, </a:t>
            </a:r>
          </a:p>
          <a:p>
            <a:r>
              <a:rPr lang="cs-CZ" sz="1800" b="1" dirty="0">
                <a:solidFill>
                  <a:srgbClr val="0070C0"/>
                </a:solidFill>
              </a:rPr>
              <a:t>c) vypnutí vysokého napětí (</a:t>
            </a:r>
            <a:r>
              <a:rPr lang="cs-CZ" sz="1800" b="1" dirty="0" err="1">
                <a:solidFill>
                  <a:srgbClr val="0070C0"/>
                </a:solidFill>
              </a:rPr>
              <a:t>vn</a:t>
            </a:r>
            <a:r>
              <a:rPr lang="cs-CZ" sz="1800" b="1" dirty="0">
                <a:solidFill>
                  <a:srgbClr val="0070C0"/>
                </a:solidFill>
              </a:rPr>
              <a:t>) a velmi vysokého napětí (</a:t>
            </a:r>
            <a:r>
              <a:rPr lang="cs-CZ" sz="1800" b="1" dirty="0" err="1">
                <a:solidFill>
                  <a:srgbClr val="0070C0"/>
                </a:solidFill>
              </a:rPr>
              <a:t>vvn</a:t>
            </a:r>
            <a:r>
              <a:rPr lang="cs-CZ" sz="1800" b="1" dirty="0">
                <a:solidFill>
                  <a:srgbClr val="0070C0"/>
                </a:solidFill>
              </a:rPr>
              <a:t>) elektrického proudu a zajištění vedení musí provést odborný pracovník 2 nejlépe provozovatele (v mimořádných případech - havárie, ohrožení života či velké škody - vypnutí a zajištění elektrického zařízení možno provést bez příkazu „B“). Hasič bez odpovídající elektrotechnické kvalifikace pro práci pod napětím nesmí zahájit práci dříve, než mu bude odborným pracovníkem provozovatele elektrického zařízení předáno vypnuté a zajištěné pracoviště, </a:t>
            </a:r>
            <a:r>
              <a:rPr lang="cs-CZ" sz="1800" b="1" dirty="0" smtClean="0">
                <a:solidFill>
                  <a:srgbClr val="0070C0"/>
                </a:solidFill>
              </a:rPr>
              <a:t> </a:t>
            </a:r>
            <a:endParaRPr lang="cs-CZ" sz="1800" b="1" dirty="0">
              <a:solidFill>
                <a:srgbClr val="0070C0"/>
              </a:solidFill>
            </a:endParaRPr>
          </a:p>
          <a:p>
            <a:endParaRPr lang="cs-CZ" sz="1800" dirty="0"/>
          </a:p>
        </p:txBody>
      </p:sp>
    </p:spTree>
    <p:extLst>
      <p:ext uri="{BB962C8B-B14F-4D97-AF65-F5344CB8AC3E}">
        <p14:creationId xmlns:p14="http://schemas.microsoft.com/office/powerpoint/2010/main" val="1770934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20000"/>
          </a:bodyPr>
          <a:lstStyle/>
          <a:p>
            <a:pPr marL="0" indent="0">
              <a:buNone/>
            </a:pPr>
            <a:r>
              <a:rPr lang="cs-CZ" sz="1800" dirty="0" smtClean="0"/>
              <a:t>Zvláštnosti </a:t>
            </a:r>
            <a:r>
              <a:rPr lang="cs-CZ" sz="1800" dirty="0"/>
              <a:t>při vypínání elektrického proudu: </a:t>
            </a:r>
          </a:p>
          <a:p>
            <a:r>
              <a:rPr lang="cs-CZ" sz="1800" dirty="0"/>
              <a:t>a) </a:t>
            </a:r>
            <a:r>
              <a:rPr lang="cs-CZ" sz="1800" b="1" dirty="0"/>
              <a:t>v místnostech budov se odpojí zdroj elektrického proudu v postižené budově nebo její části, při pochybnostech, zda je v místnosti elektrický proud vypnut,</a:t>
            </a:r>
            <a:r>
              <a:rPr lang="cs-CZ" sz="1800" dirty="0"/>
              <a:t> </a:t>
            </a:r>
          </a:p>
          <a:p>
            <a:r>
              <a:rPr lang="cs-CZ" sz="1800" dirty="0"/>
              <a:t>b) </a:t>
            </a:r>
            <a:r>
              <a:rPr lang="cs-CZ" sz="1800" b="1" dirty="0"/>
              <a:t>při zátopě se vypne hlavní vypínač, tzv. vypínač TOTAL STOP</a:t>
            </a:r>
            <a:r>
              <a:rPr lang="cs-CZ" sz="1800" dirty="0"/>
              <a:t>, kterým se vypínají všechna elektrická zařízení pod elektrickým napětím v daném rozvodu elektrické energie včetně požárních bezpečnostních zřízení, </a:t>
            </a:r>
          </a:p>
          <a:p>
            <a:r>
              <a:rPr lang="cs-CZ" sz="1800" dirty="0"/>
              <a:t>c) </a:t>
            </a:r>
            <a:r>
              <a:rPr lang="cs-CZ" sz="1800" b="1" dirty="0"/>
              <a:t>při vypnutí elektrického proudu v případě požáru je třeba zjistit, zda nedošlo k přerušení dodávky elektrického proudu pro důležitá zařízení</a:t>
            </a:r>
            <a:r>
              <a:rPr lang="cs-CZ" sz="1800" dirty="0"/>
              <a:t>, která by mohla havarovat, požární čerpadla, nouzové osvětlení evakuačních cest, zařízení nutné k evakuaci lidí a materiálu (výtahy apod.), přednostně je třeba použít tzv. vypínač CENTRAL STOP, kterým se elektrické rozvody zásobující elektrickou energií uvedená požárně bezpečnostní zařízení nevypínají, </a:t>
            </a:r>
          </a:p>
          <a:p>
            <a:r>
              <a:rPr lang="cs-CZ" sz="1800" dirty="0"/>
              <a:t>d) </a:t>
            </a:r>
            <a:r>
              <a:rPr lang="cs-CZ" sz="1800" b="1" dirty="0"/>
              <a:t>pokud se hasí vodou z vnějšku objektu kompaktními vodními proudy</a:t>
            </a:r>
            <a:r>
              <a:rPr lang="cs-CZ" sz="1800" dirty="0"/>
              <a:t>, např. při požáru celého objektu, </a:t>
            </a:r>
            <a:r>
              <a:rPr lang="cs-CZ" sz="1800" b="1" dirty="0"/>
              <a:t>je nezbytné vypnout venkovní vedení elektrického proudu v okruhu 30 m od objektu včetně přívodních vedení do objektu</a:t>
            </a:r>
            <a:r>
              <a:rPr lang="cs-CZ" sz="1800" dirty="0"/>
              <a:t>, </a:t>
            </a:r>
          </a:p>
          <a:p>
            <a:r>
              <a:rPr lang="cs-CZ" sz="1800" dirty="0"/>
              <a:t>e) </a:t>
            </a:r>
            <a:r>
              <a:rPr lang="cs-CZ" sz="1800" b="1" dirty="0"/>
              <a:t>vypínání elektráren, rozvoden a transformoven pro distribuci a přenosovou síť může být provedeno jen v největším nebezpečí </a:t>
            </a:r>
            <a:r>
              <a:rPr lang="cs-CZ" sz="1800" dirty="0"/>
              <a:t>(při záchraně osob v bezprostředním ohrožení života, zdraví nebo majetku osob), a to pověřenou osobou a na příkaz dispečera rozvodné sítě, </a:t>
            </a:r>
          </a:p>
          <a:p>
            <a:r>
              <a:rPr lang="cs-CZ" sz="1800" dirty="0"/>
              <a:t>f) </a:t>
            </a:r>
            <a:r>
              <a:rPr lang="cs-CZ" sz="1800" b="1" dirty="0"/>
              <a:t>vedení </a:t>
            </a:r>
            <a:r>
              <a:rPr lang="cs-CZ" sz="1800" b="1" dirty="0" err="1"/>
              <a:t>vn</a:t>
            </a:r>
            <a:r>
              <a:rPr lang="cs-CZ" sz="1800" b="1" dirty="0"/>
              <a:t> vypíná pověřený pracovník rozvodné sítě nebo pověřená osoba s příslušnou elektrotechnickou kvalifikací v obci nebo v podniku</a:t>
            </a:r>
            <a:r>
              <a:rPr lang="cs-CZ" sz="1800" dirty="0"/>
              <a:t>; přívod </a:t>
            </a:r>
            <a:r>
              <a:rPr lang="cs-CZ" sz="1800" dirty="0" err="1"/>
              <a:t>vn</a:t>
            </a:r>
            <a:r>
              <a:rPr lang="cs-CZ" sz="1800" dirty="0"/>
              <a:t> pro obec, nebo přípojku </a:t>
            </a:r>
            <a:r>
              <a:rPr lang="cs-CZ" sz="1800" dirty="0" err="1"/>
              <a:t>vn</a:t>
            </a:r>
            <a:r>
              <a:rPr lang="cs-CZ" sz="1800" dirty="0"/>
              <a:t> pro podnik může vypnout příslušným úsekovým spínačem pověřený pracovník rozvodné sítě nebo jím pověřená osoba s příslušnou elektrotechnickou kvalifikací. Úsekový spínač ve vypnuté poloze musí vypínající osoba zjistit vlastním zámkem. Vypínání napájecího vedení </a:t>
            </a:r>
            <a:r>
              <a:rPr lang="cs-CZ" sz="1800" dirty="0" err="1"/>
              <a:t>vn</a:t>
            </a:r>
            <a:r>
              <a:rPr lang="cs-CZ" sz="1800" dirty="0"/>
              <a:t> provádí pověřený pracovník na příkaz dispečera rozvodné sítě, </a:t>
            </a:r>
          </a:p>
          <a:p>
            <a:r>
              <a:rPr lang="cs-CZ" sz="1800" dirty="0"/>
              <a:t>g) </a:t>
            </a:r>
            <a:r>
              <a:rPr lang="cs-CZ" sz="1800" b="1" dirty="0"/>
              <a:t>vypínání vedení přenosové soustavy (</a:t>
            </a:r>
            <a:r>
              <a:rPr lang="cs-CZ" sz="1800" b="1" dirty="0" err="1"/>
              <a:t>zvn</a:t>
            </a:r>
            <a:r>
              <a:rPr lang="cs-CZ" sz="1800" b="1" dirty="0"/>
              <a:t>, </a:t>
            </a:r>
            <a:r>
              <a:rPr lang="cs-CZ" sz="1800" b="1" dirty="0" err="1"/>
              <a:t>uvn</a:t>
            </a:r>
            <a:r>
              <a:rPr lang="cs-CZ" sz="1800" b="1" dirty="0"/>
              <a:t>) provádí zásadně pověřený zaměstnanec </a:t>
            </a:r>
            <a:r>
              <a:rPr lang="cs-CZ" sz="1800" dirty="0"/>
              <a:t>organizace provozující přenosovou soustavu na příkaz jejího dispečera, </a:t>
            </a:r>
          </a:p>
          <a:p>
            <a:r>
              <a:rPr lang="cs-CZ" sz="1800" dirty="0"/>
              <a:t>h) </a:t>
            </a:r>
            <a:r>
              <a:rPr lang="cs-CZ" sz="1800" b="1" dirty="0"/>
              <a:t>u </a:t>
            </a:r>
            <a:r>
              <a:rPr lang="cs-CZ" sz="1800" b="1" dirty="0" err="1"/>
              <a:t>fotovoltaických</a:t>
            </a:r>
            <a:r>
              <a:rPr lang="cs-CZ" sz="1800" b="1" dirty="0"/>
              <a:t> systémů může být umístěn, zpravidla v hlavním rozvaděči, technický list s označení místa, kde je hlavní odpojovač </a:t>
            </a:r>
            <a:r>
              <a:rPr lang="cs-CZ" sz="1800" b="1" dirty="0" err="1"/>
              <a:t>fotovoltaického</a:t>
            </a:r>
            <a:r>
              <a:rPr lang="cs-CZ" sz="1800" b="1" dirty="0"/>
              <a:t> systému od rozvodové soustavy</a:t>
            </a:r>
            <a:r>
              <a:rPr lang="cs-CZ" sz="1800" dirty="0"/>
              <a:t>, popis jeho ovládání a schéma rozvodů elektrické energie v objektu; hašení </a:t>
            </a:r>
            <a:r>
              <a:rPr lang="cs-CZ" sz="1800" dirty="0" err="1"/>
              <a:t>fotovoltaického</a:t>
            </a:r>
            <a:r>
              <a:rPr lang="cs-CZ" sz="1800" dirty="0"/>
              <a:t> systému je řešeno </a:t>
            </a:r>
            <a:r>
              <a:rPr lang="cs-CZ" sz="1800" i="1" dirty="0"/>
              <a:t>v metodických listech Bojového řádu jednotek požární ochrany (č. 47/P, č. 48/P, č. 49/P). </a:t>
            </a:r>
            <a:endParaRPr lang="cs-CZ" sz="1800" dirty="0"/>
          </a:p>
          <a:p>
            <a:pPr marL="0" indent="0">
              <a:buNone/>
            </a:pPr>
            <a:r>
              <a:rPr lang="cs-CZ" sz="1800" b="1" dirty="0" smtClean="0">
                <a:solidFill>
                  <a:srgbClr val="FF0000"/>
                </a:solidFill>
              </a:rPr>
              <a:t>Není-li </a:t>
            </a:r>
            <a:r>
              <a:rPr lang="cs-CZ" sz="1800" b="1" dirty="0">
                <a:solidFill>
                  <a:srgbClr val="FF0000"/>
                </a:solidFill>
              </a:rPr>
              <a:t>možné elektrický proud vypnout, musí být o této skutečnosti vyrozuměn velitel zásahu. </a:t>
            </a:r>
          </a:p>
          <a:p>
            <a:pPr marL="0" indent="0">
              <a:buNone/>
            </a:pPr>
            <a:endParaRPr lang="cs-CZ" sz="1800" dirty="0"/>
          </a:p>
        </p:txBody>
      </p:sp>
    </p:spTree>
    <p:extLst>
      <p:ext uri="{BB962C8B-B14F-4D97-AF65-F5344CB8AC3E}">
        <p14:creationId xmlns:p14="http://schemas.microsoft.com/office/powerpoint/2010/main" val="3895950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600" b="1" dirty="0"/>
              <a:t>Omezení vstupu do prostoru ochranného pásma </a:t>
            </a:r>
            <a:endParaRPr lang="cs-CZ" sz="1600" dirty="0"/>
          </a:p>
          <a:p>
            <a:pPr marL="0" indent="0">
              <a:buNone/>
            </a:pPr>
            <a:r>
              <a:rPr lang="cs-CZ" sz="1600" b="1" dirty="0" smtClean="0">
                <a:solidFill>
                  <a:srgbClr val="FF0000"/>
                </a:solidFill>
              </a:rPr>
              <a:t>Je </a:t>
            </a:r>
            <a:r>
              <a:rPr lang="cs-CZ" sz="1600" b="1" dirty="0">
                <a:solidFill>
                  <a:srgbClr val="FF0000"/>
                </a:solidFill>
              </a:rPr>
              <a:t>zakázáno pracovat s plným (kompaktním) proudem vody do vzdálenosti 30 m od neizolovaného venkovního elektrického vedení pod napětím vyšším než 400 V. </a:t>
            </a:r>
            <a:r>
              <a:rPr lang="cs-CZ" sz="1600" dirty="0"/>
              <a:t>Při záchranných pracích musí být udržována bezpečná vzdálenost od elektrického zařízení uvedená v tabulce č. 3. </a:t>
            </a:r>
          </a:p>
          <a:p>
            <a:pPr marL="0" indent="0">
              <a:buNone/>
            </a:pPr>
            <a:r>
              <a:rPr lang="cs-CZ" sz="1600" b="1" dirty="0" smtClean="0"/>
              <a:t>Ochranné </a:t>
            </a:r>
            <a:r>
              <a:rPr lang="cs-CZ" sz="1600" b="1" dirty="0"/>
              <a:t>pásmo - prostor určený pro zajištění spolehlivého provozu výrobních a rozvodných zařízení a k ochraně života, zdraví a majetku osob. </a:t>
            </a:r>
            <a:r>
              <a:rPr lang="cs-CZ" sz="1600" dirty="0"/>
              <a:t>Ochranné pásmo je vymezeno svislými rovinami vedenými po obou stranách vedení ve vodorovné vzdálenosti měřené kolmo na vedení. Ochranné pásmo se nevztahuje na venkovní vedení nízkého napětí (</a:t>
            </a:r>
            <a:r>
              <a:rPr lang="cs-CZ" sz="1600" dirty="0" err="1"/>
              <a:t>nn</a:t>
            </a:r>
            <a:r>
              <a:rPr lang="cs-CZ" sz="1600" dirty="0"/>
              <a:t>). </a:t>
            </a:r>
          </a:p>
          <a:p>
            <a:endParaRPr lang="cs-CZ"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56345"/>
            <a:ext cx="7128792" cy="434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218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800" b="1" dirty="0" smtClean="0">
                <a:solidFill>
                  <a:srgbClr val="0070C0"/>
                </a:solidFill>
              </a:rPr>
              <a:t>Omezení </a:t>
            </a:r>
            <a:r>
              <a:rPr lang="cs-CZ" sz="1800" b="1" dirty="0">
                <a:solidFill>
                  <a:srgbClr val="0070C0"/>
                </a:solidFill>
              </a:rPr>
              <a:t>pobytu v prostoru ochranného pásma nebo v blízkosti elektrického vedení: </a:t>
            </a:r>
          </a:p>
          <a:p>
            <a:r>
              <a:rPr lang="cs-CZ" sz="1800" b="1" dirty="0">
                <a:solidFill>
                  <a:srgbClr val="0070C0"/>
                </a:solidFill>
              </a:rPr>
              <a:t>a) v ochranném pásmu elektrického vedení a stanic je zakázáno provádět činnosti ohrožující spolehlivost a bezpečnost jejich provozu nebo životy, zdraví a majetek osob, </a:t>
            </a:r>
          </a:p>
          <a:p>
            <a:r>
              <a:rPr lang="cs-CZ" sz="1800" b="1" dirty="0">
                <a:solidFill>
                  <a:srgbClr val="0070C0"/>
                </a:solidFill>
              </a:rPr>
              <a:t>b) v ochranném pásmu podzemního vedení je zakázáno přejíždět vedení mechanizmy celkové hmotnosti nad 3 tuny, provádět zemní práce lze jen se souhlasem provozovatele, </a:t>
            </a:r>
          </a:p>
          <a:p>
            <a:r>
              <a:rPr lang="cs-CZ" sz="1800" b="1" dirty="0">
                <a:solidFill>
                  <a:srgbClr val="0070C0"/>
                </a:solidFill>
              </a:rPr>
              <a:t>c) při práci v ochranném pásmu elektrického vedení je nutné zajistit elektrostatický svod vodivých částí požární techniky (např. řetězy), </a:t>
            </a:r>
          </a:p>
          <a:p>
            <a:r>
              <a:rPr lang="cs-CZ" sz="1800" b="1" dirty="0">
                <a:solidFill>
                  <a:srgbClr val="0070C0"/>
                </a:solidFill>
              </a:rPr>
              <a:t>d) zdržovat se s požární technikou pod vedením s napětím 220 až 400 </a:t>
            </a:r>
            <a:r>
              <a:rPr lang="cs-CZ" sz="1800" b="1" dirty="0" err="1">
                <a:solidFill>
                  <a:srgbClr val="0070C0"/>
                </a:solidFill>
              </a:rPr>
              <a:t>kV</a:t>
            </a:r>
            <a:r>
              <a:rPr lang="cs-CZ" sz="1800" b="1" dirty="0">
                <a:solidFill>
                  <a:srgbClr val="0070C0"/>
                </a:solidFill>
              </a:rPr>
              <a:t> jen nezbytně nutnou dobu a pohybovat se pokud možno kolmo na vedení (nebezpečí indukce napětí na požární technice), </a:t>
            </a:r>
          </a:p>
          <a:p>
            <a:r>
              <a:rPr lang="cs-CZ" sz="1800" b="1" dirty="0">
                <a:solidFill>
                  <a:srgbClr val="0070C0"/>
                </a:solidFill>
              </a:rPr>
              <a:t>e) nepřibližovat se k přetrženým vodičům spadlým na zem (nebezpečí tzv. krokového napětí) a nedotýkat se jich; k přetrženému elektrickému vedení </a:t>
            </a:r>
            <a:r>
              <a:rPr lang="cs-CZ" sz="1800" b="1" dirty="0" err="1">
                <a:solidFill>
                  <a:srgbClr val="0070C0"/>
                </a:solidFill>
              </a:rPr>
              <a:t>vn</a:t>
            </a:r>
            <a:r>
              <a:rPr lang="cs-CZ" sz="1800" b="1" dirty="0">
                <a:solidFill>
                  <a:srgbClr val="0070C0"/>
                </a:solidFill>
              </a:rPr>
              <a:t> a </a:t>
            </a:r>
            <a:r>
              <a:rPr lang="cs-CZ" sz="1800" b="1" dirty="0" err="1">
                <a:solidFill>
                  <a:srgbClr val="0070C0"/>
                </a:solidFill>
              </a:rPr>
              <a:t>vvn</a:t>
            </a:r>
            <a:r>
              <a:rPr lang="cs-CZ" sz="1800" b="1" dirty="0">
                <a:solidFill>
                  <a:srgbClr val="0070C0"/>
                </a:solidFill>
              </a:rPr>
              <a:t> ležícímu na zemi pod napětím musí být zamezen přístup do vzdálenosti 30 m, u vedení </a:t>
            </a:r>
            <a:r>
              <a:rPr lang="cs-CZ" sz="1800" b="1" dirty="0" err="1">
                <a:solidFill>
                  <a:srgbClr val="0070C0"/>
                </a:solidFill>
              </a:rPr>
              <a:t>zvn</a:t>
            </a:r>
            <a:r>
              <a:rPr lang="cs-CZ" sz="1800" b="1" dirty="0">
                <a:solidFill>
                  <a:srgbClr val="0070C0"/>
                </a:solidFill>
              </a:rPr>
              <a:t> alespoň 100 m; tuto vzdálenost je nutno dodržet i od kovových předmětů, kterých se přetržený vodič dotýká nebo může dotýkat, a to až do té doby, než je vedení prokazatelně vypnuto, </a:t>
            </a:r>
          </a:p>
          <a:p>
            <a:r>
              <a:rPr lang="cs-CZ" sz="1800" b="1" dirty="0">
                <a:solidFill>
                  <a:srgbClr val="0070C0"/>
                </a:solidFill>
              </a:rPr>
              <a:t>f) v případě hašení se </a:t>
            </a:r>
            <a:r>
              <a:rPr lang="cs-CZ" sz="1800" b="1" dirty="0" err="1">
                <a:solidFill>
                  <a:srgbClr val="0070C0"/>
                </a:solidFill>
              </a:rPr>
              <a:t>odstupové</a:t>
            </a:r>
            <a:r>
              <a:rPr lang="cs-CZ" sz="1800" b="1" dirty="0">
                <a:solidFill>
                  <a:srgbClr val="0070C0"/>
                </a:solidFill>
              </a:rPr>
              <a:t> vzdálenosti </a:t>
            </a:r>
            <a:r>
              <a:rPr lang="cs-CZ" sz="1800" b="1" dirty="0" err="1">
                <a:solidFill>
                  <a:srgbClr val="0070C0"/>
                </a:solidFill>
              </a:rPr>
              <a:t>lmin</a:t>
            </a:r>
            <a:r>
              <a:rPr lang="cs-CZ" sz="1800" b="1" dirty="0">
                <a:solidFill>
                  <a:srgbClr val="0070C0"/>
                </a:solidFill>
              </a:rPr>
              <a:t> pro odstavení požární techniky uvedené v tabulce č. 3 navyšují o 4 m, 3 </a:t>
            </a:r>
          </a:p>
          <a:p>
            <a:r>
              <a:rPr lang="cs-CZ" sz="1800" b="1" dirty="0">
                <a:solidFill>
                  <a:srgbClr val="0070C0"/>
                </a:solidFill>
              </a:rPr>
              <a:t>g) při pracích nebo pobytu v blízkosti elektrického zařízení se nesmějí pracovníci bez elektrotechnické kvalifikace přiblížit tělem, ani předmětem k nekrytým částem elektrického zařízení (bez izolace) pod napětím, viz bezpečná vzdálenost </a:t>
            </a:r>
            <a:r>
              <a:rPr lang="cs-CZ" sz="1800" b="1" dirty="0" err="1">
                <a:solidFill>
                  <a:srgbClr val="0070C0"/>
                </a:solidFill>
              </a:rPr>
              <a:t>Dv</a:t>
            </a:r>
            <a:r>
              <a:rPr lang="cs-CZ" sz="1800" b="1" dirty="0">
                <a:solidFill>
                  <a:srgbClr val="0070C0"/>
                </a:solidFill>
              </a:rPr>
              <a:t> dle tabulky č. 4. Vzdálenost vyšší než je hodnota DV je bezpečná vzdálenost. Osoby </a:t>
            </a:r>
            <a:r>
              <a:rPr lang="cs-CZ" sz="1800" b="1" dirty="0" smtClean="0">
                <a:solidFill>
                  <a:srgbClr val="0070C0"/>
                </a:solidFill>
              </a:rPr>
              <a:t>bez </a:t>
            </a:r>
            <a:r>
              <a:rPr lang="cs-CZ" sz="1800" b="1" dirty="0">
                <a:solidFill>
                  <a:srgbClr val="0070C0"/>
                </a:solidFill>
              </a:rPr>
              <a:t>elektrotechnické kvalifikace nesmí vzdálenost DV zkrátit. Provozovatel elektrického zařízení může v případě potřeby tyto vzdálenosti navýšit. </a:t>
            </a:r>
          </a:p>
          <a:p>
            <a:pPr marL="0" indent="0">
              <a:buNone/>
            </a:pPr>
            <a:endParaRPr lang="cs-CZ" sz="1800" dirty="0"/>
          </a:p>
        </p:txBody>
      </p:sp>
    </p:spTree>
    <p:extLst>
      <p:ext uri="{BB962C8B-B14F-4D97-AF65-F5344CB8AC3E}">
        <p14:creationId xmlns:p14="http://schemas.microsoft.com/office/powerpoint/2010/main" val="773108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20000"/>
          </a:bodyPr>
          <a:lstStyle/>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smtClean="0"/>
          </a:p>
          <a:p>
            <a:pPr marL="0" indent="0">
              <a:buNone/>
            </a:pPr>
            <a:endParaRPr lang="cs-CZ" sz="1800" b="1" dirty="0" smtClean="0"/>
          </a:p>
          <a:p>
            <a:pPr marL="0" indent="0" algn="ctr">
              <a:buNone/>
            </a:pPr>
            <a:r>
              <a:rPr lang="cs-CZ" sz="1800" b="1" dirty="0" smtClean="0"/>
              <a:t>Použití </a:t>
            </a:r>
            <a:r>
              <a:rPr lang="cs-CZ" sz="1800" b="1" dirty="0"/>
              <a:t>vhodného hasiva </a:t>
            </a:r>
            <a:endParaRPr lang="cs-CZ" sz="1800" dirty="0"/>
          </a:p>
          <a:p>
            <a:pPr marL="0" indent="0">
              <a:buNone/>
            </a:pPr>
            <a:r>
              <a:rPr lang="cs-CZ" sz="1800" b="1" dirty="0" smtClean="0">
                <a:solidFill>
                  <a:srgbClr val="FF0000"/>
                </a:solidFill>
              </a:rPr>
              <a:t>U </a:t>
            </a:r>
            <a:r>
              <a:rPr lang="cs-CZ" sz="1800" b="1" dirty="0">
                <a:solidFill>
                  <a:srgbClr val="FF0000"/>
                </a:solidFill>
              </a:rPr>
              <a:t>elektrického zařízení, kde nebylo bezpečně zajištěno vypnutí elektrického proudu, nebo není-li elektrické zařízení možno vypnout, lze v případě bezprostředního ohrožení životů osob, zvířat a jiných významných hodnot požárem hasit vhodným nevodivým hasivem, nebo hašení vodou elektrických zařízení a vedení pod napětím do 400 V, za dodržení zde daných postupů. </a:t>
            </a:r>
          </a:p>
          <a:p>
            <a:pPr marL="0" indent="0">
              <a:buNone/>
            </a:pPr>
            <a:r>
              <a:rPr lang="cs-CZ" sz="1800" b="1" dirty="0" smtClean="0">
                <a:solidFill>
                  <a:srgbClr val="0070C0"/>
                </a:solidFill>
              </a:rPr>
              <a:t>Použití </a:t>
            </a:r>
            <a:r>
              <a:rPr lang="cs-CZ" sz="1800" b="1" dirty="0">
                <a:solidFill>
                  <a:srgbClr val="0070C0"/>
                </a:solidFill>
              </a:rPr>
              <a:t>vhodných hasebních prostředků: </a:t>
            </a:r>
          </a:p>
          <a:p>
            <a:r>
              <a:rPr lang="cs-CZ" sz="1800" b="1" dirty="0">
                <a:solidFill>
                  <a:srgbClr val="0070C0"/>
                </a:solidFill>
              </a:rPr>
              <a:t>a) zařízení pod nebezpečným elektrickým napětím nehasíme vodou ani pěnou, pokud není stanoveno jinak, </a:t>
            </a:r>
          </a:p>
          <a:p>
            <a:r>
              <a:rPr lang="cs-CZ" sz="1800" b="1" dirty="0">
                <a:solidFill>
                  <a:srgbClr val="0070C0"/>
                </a:solidFill>
              </a:rPr>
              <a:t>b) hasební látka na zařízení pod elektrickým napětím musí odpovídat danému napětí, jeho dodávka na plochu hašení musí vycházet z bezpečné vzdálenosti, tzn. z prostoru mimo ochranné pásmo. </a:t>
            </a:r>
          </a:p>
          <a:p>
            <a:pPr marL="0" indent="0">
              <a:buNone/>
            </a:pPr>
            <a:r>
              <a:rPr lang="pl-PL" sz="1800" b="1" dirty="0" smtClean="0">
                <a:solidFill>
                  <a:srgbClr val="00B050"/>
                </a:solidFill>
              </a:rPr>
              <a:t>Ochranné </a:t>
            </a:r>
            <a:r>
              <a:rPr lang="pl-PL" sz="1800" b="1" dirty="0">
                <a:solidFill>
                  <a:srgbClr val="00B050"/>
                </a:solidFill>
              </a:rPr>
              <a:t>prostředky a další zařízení: </a:t>
            </a:r>
          </a:p>
          <a:p>
            <a:r>
              <a:rPr lang="cs-CZ" sz="1800" b="1" dirty="0">
                <a:solidFill>
                  <a:srgbClr val="00B050"/>
                </a:solidFill>
              </a:rPr>
              <a:t>a) ochranné prostředky hasiče, </a:t>
            </a:r>
          </a:p>
          <a:p>
            <a:r>
              <a:rPr lang="cs-CZ" sz="1800" b="1" dirty="0">
                <a:solidFill>
                  <a:srgbClr val="00B050"/>
                </a:solidFill>
              </a:rPr>
              <a:t>b) nářadí a ochranné pomůcky pro vypnutí nebo přerušení elektrického proudu (izolované kleště, rukavice apod.), </a:t>
            </a:r>
          </a:p>
          <a:p>
            <a:r>
              <a:rPr lang="cs-CZ" sz="1800" b="1" dirty="0">
                <a:solidFill>
                  <a:srgbClr val="00B050"/>
                </a:solidFill>
              </a:rPr>
              <a:t>c) vyprošťovací hák pro případ vyproštění osob zasažených elektrickým proudem. </a:t>
            </a:r>
          </a:p>
          <a:p>
            <a:endParaRPr lang="cs-CZ"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5242917" cy="243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434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fontScale="90000"/>
          </a:bodyPr>
          <a:lstStyle/>
          <a:p>
            <a:r>
              <a:rPr lang="cs-CZ" sz="2400" dirty="0"/>
              <a:t/>
            </a:r>
            <a:br>
              <a:rPr lang="cs-CZ" sz="2400" dirty="0"/>
            </a:br>
            <a:r>
              <a:rPr lang="cs-CZ" sz="2400" dirty="0"/>
              <a:t> </a:t>
            </a:r>
            <a:r>
              <a:rPr lang="cs-CZ" sz="2400" b="1" dirty="0"/>
              <a:t>Nebezpečí utonutí </a:t>
            </a:r>
            <a:r>
              <a:rPr lang="cs-CZ" sz="2400" dirty="0"/>
              <a:t>	</a:t>
            </a:r>
            <a:br>
              <a:rPr lang="cs-CZ" sz="2400" dirty="0"/>
            </a:b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fontScale="92500" lnSpcReduction="20000"/>
          </a:bodyPr>
          <a:lstStyle/>
          <a:p>
            <a:pPr marL="0" indent="0" algn="ctr">
              <a:buNone/>
            </a:pPr>
            <a:r>
              <a:rPr lang="cs-CZ" sz="2400" b="1" dirty="0"/>
              <a:t>Charakteristika</a:t>
            </a:r>
            <a:endParaRPr lang="cs-CZ" sz="2300" b="1" i="1" dirty="0" smtClean="0">
              <a:solidFill>
                <a:srgbClr val="FF0000"/>
              </a:solidFill>
            </a:endParaRPr>
          </a:p>
          <a:p>
            <a:pPr marL="0" indent="0">
              <a:buNone/>
            </a:pPr>
            <a:r>
              <a:rPr lang="cs-CZ" sz="2300" b="1" i="1" dirty="0" smtClean="0">
                <a:solidFill>
                  <a:srgbClr val="FF0000"/>
                </a:solidFill>
              </a:rPr>
              <a:t>Nebezpečí </a:t>
            </a:r>
            <a:r>
              <a:rPr lang="cs-CZ" sz="2300" b="1" i="1" dirty="0">
                <a:solidFill>
                  <a:srgbClr val="FF0000"/>
                </a:solidFill>
              </a:rPr>
              <a:t>utonutí hrozí při zásazích jednotek, které souvisí se záchrannými a zabezpečovacími pracemi na vodní hladině i pod vodou při povodních, záplavách a jiných mimořádných událostech. </a:t>
            </a:r>
          </a:p>
          <a:p>
            <a:pPr marL="0" indent="0">
              <a:buNone/>
            </a:pPr>
            <a:r>
              <a:rPr lang="cs-CZ" sz="2300" b="1" dirty="0" smtClean="0">
                <a:solidFill>
                  <a:srgbClr val="0070C0"/>
                </a:solidFill>
              </a:rPr>
              <a:t>Utonutí </a:t>
            </a:r>
            <a:r>
              <a:rPr lang="cs-CZ" sz="2300" b="1" dirty="0">
                <a:solidFill>
                  <a:srgbClr val="0070C0"/>
                </a:solidFill>
              </a:rPr>
              <a:t>je definováno jako smrt udušením z nedostatku vzduchu</a:t>
            </a:r>
            <a:r>
              <a:rPr lang="cs-CZ" sz="2300" dirty="0"/>
              <a:t>, zatímco tonutí označuje stav, kdy osoba tuto příhodu třeba i dočasně přežije. </a:t>
            </a:r>
          </a:p>
          <a:p>
            <a:pPr marL="0" indent="0">
              <a:buNone/>
            </a:pPr>
            <a:r>
              <a:rPr lang="cs-CZ" sz="2300" b="1" dirty="0" smtClean="0">
                <a:solidFill>
                  <a:srgbClr val="0070C0"/>
                </a:solidFill>
              </a:rPr>
              <a:t>Při </a:t>
            </a:r>
            <a:r>
              <a:rPr lang="cs-CZ" sz="2300" b="1" dirty="0">
                <a:solidFill>
                  <a:srgbClr val="0070C0"/>
                </a:solidFill>
              </a:rPr>
              <a:t>utonutí dojde k nadechnutí většího množství vody do plic a následné ztrátě vědomí z nedostatku kyslíku</a:t>
            </a:r>
            <a:r>
              <a:rPr lang="cs-CZ" sz="2300" dirty="0"/>
              <a:t>. K tomuto případu dochází převážně pod hladinou. </a:t>
            </a:r>
          </a:p>
          <a:p>
            <a:pPr marL="0" indent="0" algn="ctr">
              <a:buNone/>
            </a:pPr>
            <a:r>
              <a:rPr lang="cs-CZ" sz="2400" b="1" dirty="0"/>
              <a:t>Předpokládaný výskyt</a:t>
            </a:r>
            <a:endParaRPr lang="cs-CZ" sz="2300" dirty="0"/>
          </a:p>
          <a:p>
            <a:pPr marL="0" indent="0">
              <a:buNone/>
            </a:pPr>
            <a:r>
              <a:rPr lang="cs-CZ" sz="2300" b="1" dirty="0" smtClean="0">
                <a:solidFill>
                  <a:srgbClr val="FF0000"/>
                </a:solidFill>
              </a:rPr>
              <a:t>Objektivními </a:t>
            </a:r>
            <a:r>
              <a:rPr lang="cs-CZ" sz="2300" b="1" dirty="0">
                <a:solidFill>
                  <a:srgbClr val="FF0000"/>
                </a:solidFill>
              </a:rPr>
              <a:t>příčinami nebezpečí utonutí pro hasiče jsou:</a:t>
            </a:r>
            <a:r>
              <a:rPr lang="cs-CZ" sz="2300" dirty="0"/>
              <a:t> </a:t>
            </a:r>
          </a:p>
          <a:p>
            <a:pPr marL="0" indent="0">
              <a:buNone/>
            </a:pPr>
            <a:r>
              <a:rPr lang="cs-CZ" sz="2300" dirty="0"/>
              <a:t>a) </a:t>
            </a:r>
            <a:r>
              <a:rPr lang="cs-CZ" sz="2300" b="1" dirty="0">
                <a:solidFill>
                  <a:srgbClr val="FF0000"/>
                </a:solidFill>
              </a:rPr>
              <a:t>vodní terén </a:t>
            </a:r>
            <a:r>
              <a:rPr lang="cs-CZ" sz="2300" dirty="0"/>
              <a:t>(např. množství vody, tvar, sklon koryta, stav břehu), </a:t>
            </a:r>
          </a:p>
          <a:p>
            <a:pPr marL="0" indent="0">
              <a:buNone/>
            </a:pPr>
            <a:r>
              <a:rPr lang="cs-CZ" sz="2300" dirty="0"/>
              <a:t>b) </a:t>
            </a:r>
            <a:r>
              <a:rPr lang="cs-CZ" sz="2300" b="1" dirty="0">
                <a:solidFill>
                  <a:srgbClr val="FF0000"/>
                </a:solidFill>
              </a:rPr>
              <a:t>překážky plynulé plavby </a:t>
            </a:r>
            <a:r>
              <a:rPr lang="cs-CZ" sz="2300" dirty="0"/>
              <a:t>(např. konstrukce pod vodní hladinou, kameny, balvany, padlé kmeny stromů), </a:t>
            </a:r>
          </a:p>
          <a:p>
            <a:pPr marL="0" indent="0">
              <a:buNone/>
            </a:pPr>
            <a:r>
              <a:rPr lang="cs-CZ" sz="2300" dirty="0"/>
              <a:t>c) </a:t>
            </a:r>
            <a:r>
              <a:rPr lang="cs-CZ" sz="2300" b="1" dirty="0">
                <a:solidFill>
                  <a:srgbClr val="FF0000"/>
                </a:solidFill>
              </a:rPr>
              <a:t>charakteristické nebezpečí pro určité druhy toků </a:t>
            </a:r>
            <a:r>
              <a:rPr lang="cs-CZ" sz="2300" dirty="0"/>
              <a:t>(např. jezy, víry), </a:t>
            </a:r>
          </a:p>
          <a:p>
            <a:pPr marL="0" indent="0">
              <a:buNone/>
            </a:pPr>
            <a:r>
              <a:rPr lang="cs-CZ" sz="2300" dirty="0"/>
              <a:t>d) </a:t>
            </a:r>
            <a:r>
              <a:rPr lang="cs-CZ" sz="2300" b="1" dirty="0">
                <a:solidFill>
                  <a:srgbClr val="FF0000"/>
                </a:solidFill>
              </a:rPr>
              <a:t>povětrnostní a klimatické podmínky </a:t>
            </a:r>
            <a:r>
              <a:rPr lang="cs-CZ" sz="2300" dirty="0"/>
              <a:t>(např. bouře, déšť, chlad, vichřice), </a:t>
            </a:r>
          </a:p>
          <a:p>
            <a:pPr marL="0" indent="0">
              <a:buNone/>
            </a:pPr>
            <a:r>
              <a:rPr lang="cs-CZ" sz="2300" dirty="0"/>
              <a:t>e) </a:t>
            </a:r>
            <a:r>
              <a:rPr lang="cs-CZ" sz="2300" b="1" dirty="0">
                <a:solidFill>
                  <a:srgbClr val="FF0000"/>
                </a:solidFill>
              </a:rPr>
              <a:t>nedostatky vyplývající z výstroje, výzbroje a dalšího vybavení </a:t>
            </a:r>
          </a:p>
          <a:p>
            <a:pPr lvl="1"/>
            <a:r>
              <a:rPr lang="cs-CZ" sz="2300" dirty="0"/>
              <a:t>i) </a:t>
            </a:r>
            <a:r>
              <a:rPr lang="cs-CZ" sz="2300" b="1" dirty="0">
                <a:solidFill>
                  <a:srgbClr val="FF0000"/>
                </a:solidFill>
              </a:rPr>
              <a:t>nevhodná plavidla pro daný vodní tok</a:t>
            </a:r>
            <a:r>
              <a:rPr lang="cs-CZ" sz="2300" dirty="0"/>
              <a:t>, nezabezpečená proti potopení, bez úchytů nebo poškozená, </a:t>
            </a:r>
          </a:p>
          <a:p>
            <a:pPr lvl="1"/>
            <a:r>
              <a:rPr lang="cs-CZ" sz="2300" dirty="0" err="1"/>
              <a:t>ii</a:t>
            </a:r>
            <a:r>
              <a:rPr lang="cs-CZ" sz="2300" dirty="0"/>
              <a:t>) </a:t>
            </a:r>
            <a:r>
              <a:rPr lang="cs-CZ" sz="2300" b="1" dirty="0">
                <a:solidFill>
                  <a:srgbClr val="FF0000"/>
                </a:solidFill>
              </a:rPr>
              <a:t>nevhodné nebo žádné plovací vesty, </a:t>
            </a:r>
            <a:r>
              <a:rPr lang="cs-CZ" sz="2300" dirty="0"/>
              <a:t>nevhodné oblečení a výstroj. </a:t>
            </a:r>
          </a:p>
          <a:p>
            <a:endParaRPr lang="cs-CZ" sz="1800" dirty="0"/>
          </a:p>
        </p:txBody>
      </p:sp>
    </p:spTree>
    <p:extLst>
      <p:ext uri="{BB962C8B-B14F-4D97-AF65-F5344CB8AC3E}">
        <p14:creationId xmlns:p14="http://schemas.microsoft.com/office/powerpoint/2010/main" val="352369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endParaRPr lang="cs-CZ" sz="1800" dirty="0"/>
          </a:p>
          <a:p>
            <a:pPr marL="0" indent="0">
              <a:buNone/>
            </a:pPr>
            <a:r>
              <a:rPr lang="cs-CZ" sz="1800" dirty="0"/>
              <a:t> </a:t>
            </a:r>
          </a:p>
          <a:p>
            <a:pPr marL="0" indent="0">
              <a:buNone/>
            </a:pPr>
            <a:r>
              <a:rPr lang="cs-CZ" sz="1800" b="1" dirty="0">
                <a:solidFill>
                  <a:srgbClr val="00B050"/>
                </a:solidFill>
              </a:rPr>
              <a:t>Subjektivními příčinami nebezpečí utonutí pro hasiče jsou: </a:t>
            </a:r>
          </a:p>
          <a:p>
            <a:r>
              <a:rPr lang="cs-CZ" sz="1800" b="1" dirty="0">
                <a:solidFill>
                  <a:srgbClr val="00B050"/>
                </a:solidFill>
              </a:rPr>
              <a:t>a) nedostatečné schopnosti plavání, </a:t>
            </a:r>
          </a:p>
          <a:p>
            <a:r>
              <a:rPr lang="cs-CZ" sz="1800" b="1" dirty="0">
                <a:solidFill>
                  <a:srgbClr val="00B050"/>
                </a:solidFill>
              </a:rPr>
              <a:t>b) nedostatečné zkušenosti a nebo přehnané sebevědomí při práci na vodě, </a:t>
            </a:r>
          </a:p>
          <a:p>
            <a:r>
              <a:rPr lang="cs-CZ" sz="1800" b="1" dirty="0">
                <a:solidFill>
                  <a:srgbClr val="00B050"/>
                </a:solidFill>
              </a:rPr>
              <a:t>c) špatný fyzický nebo psychický stav (např. nemoc, únava, vyčerpání, podchlazení). </a:t>
            </a:r>
          </a:p>
          <a:p>
            <a:endParaRPr lang="cs-CZ" sz="1800" dirty="0"/>
          </a:p>
          <a:p>
            <a:pPr marL="0" indent="0">
              <a:buNone/>
            </a:pPr>
            <a:r>
              <a:rPr lang="cs-CZ" sz="1800" b="1" dirty="0">
                <a:solidFill>
                  <a:srgbClr val="0070C0"/>
                </a:solidFill>
              </a:rPr>
              <a:t>Nebezpečí utonutí hrozí zejména v objektech a místech, kde se vyskytuje </a:t>
            </a:r>
          </a:p>
          <a:p>
            <a:r>
              <a:rPr lang="cs-CZ" sz="1800" b="1" dirty="0">
                <a:solidFill>
                  <a:srgbClr val="0070C0"/>
                </a:solidFill>
              </a:rPr>
              <a:t>a) stojatá povrchová voda, např. rybníky, jezera, pískovny, slepá ramena řek, tůně, zatopená území, doky loděnic, bazény a nádrže, </a:t>
            </a:r>
          </a:p>
          <a:p>
            <a:r>
              <a:rPr lang="cs-CZ" sz="1800" b="1" dirty="0">
                <a:solidFill>
                  <a:srgbClr val="0070C0"/>
                </a:solidFill>
              </a:rPr>
              <a:t>b) proudící povrchová voda, např. potoky, řeky, stoky, plavební kanály a komory, přílivová vlna při záplavách, </a:t>
            </a:r>
          </a:p>
          <a:p>
            <a:r>
              <a:rPr lang="cs-CZ" sz="1800" b="1" dirty="0">
                <a:solidFill>
                  <a:srgbClr val="0070C0"/>
                </a:solidFill>
              </a:rPr>
              <a:t>c) povrchová i podzemní kanalizace, jímky a zaplavené výkopy, studny, </a:t>
            </a:r>
          </a:p>
          <a:p>
            <a:r>
              <a:rPr lang="cs-CZ" sz="1800" b="1" dirty="0">
                <a:solidFill>
                  <a:srgbClr val="0070C0"/>
                </a:solidFill>
              </a:rPr>
              <a:t>d) nádrže různých kapalin. </a:t>
            </a:r>
          </a:p>
          <a:p>
            <a:endParaRPr lang="cs-CZ" sz="1800" dirty="0"/>
          </a:p>
          <a:p>
            <a:r>
              <a:rPr lang="cs-CZ" sz="1800" b="1" dirty="0">
                <a:solidFill>
                  <a:srgbClr val="FF0000"/>
                </a:solidFill>
              </a:rPr>
              <a:t>Nebezpečí utonutí hrozí zejména v případě pádu hasiče do vody nebo jiných tekutin (převrácení plavidla, utržení břehu toku, pád do nádrží kapalin při zásahu) a při ztrátě schopnosti plavat (křeč, těžká výstroj). </a:t>
            </a:r>
          </a:p>
          <a:p>
            <a:endParaRPr lang="cs-CZ" sz="1800" dirty="0"/>
          </a:p>
        </p:txBody>
      </p:sp>
    </p:spTree>
    <p:extLst>
      <p:ext uri="{BB962C8B-B14F-4D97-AF65-F5344CB8AC3E}">
        <p14:creationId xmlns:p14="http://schemas.microsoft.com/office/powerpoint/2010/main" val="1440268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lnSpcReduction="10000"/>
          </a:bodyPr>
          <a:lstStyle/>
          <a:p>
            <a:pPr marL="0" indent="0">
              <a:buNone/>
            </a:pPr>
            <a:r>
              <a:rPr lang="cs-CZ" sz="1600" b="1" dirty="0"/>
              <a:t>Jedná se zejména o zásahy při:</a:t>
            </a:r>
          </a:p>
          <a:p>
            <a:r>
              <a:rPr lang="cs-CZ" sz="1600" dirty="0"/>
              <a:t>a) </a:t>
            </a:r>
            <a:r>
              <a:rPr lang="cs-CZ" sz="1600" b="1" dirty="0"/>
              <a:t>hlídkové činnosti na člunech </a:t>
            </a:r>
            <a:r>
              <a:rPr lang="cs-CZ" sz="1600" dirty="0"/>
              <a:t>(zejména v letních měsících v rekreačních oblastech),</a:t>
            </a:r>
          </a:p>
          <a:p>
            <a:r>
              <a:rPr lang="cs-CZ" sz="1600" dirty="0"/>
              <a:t>b) </a:t>
            </a:r>
            <a:r>
              <a:rPr lang="cs-CZ" sz="1600" b="1" dirty="0"/>
              <a:t>uvolňování toku při předcházení záplavám a povodním</a:t>
            </a:r>
            <a:r>
              <a:rPr lang="cs-CZ" sz="1600" dirty="0"/>
              <a:t>,</a:t>
            </a:r>
          </a:p>
          <a:p>
            <a:r>
              <a:rPr lang="cs-CZ" sz="1600" dirty="0"/>
              <a:t>c) </a:t>
            </a:r>
            <a:r>
              <a:rPr lang="cs-CZ" sz="1600" b="1" dirty="0"/>
              <a:t>pátracích vyhledávacích akcích</a:t>
            </a:r>
          </a:p>
          <a:p>
            <a:pPr marL="0" indent="0">
              <a:buNone/>
            </a:pPr>
            <a:r>
              <a:rPr lang="cs-CZ" sz="1600" dirty="0" smtClean="0"/>
              <a:t>	i</a:t>
            </a:r>
            <a:r>
              <a:rPr lang="cs-CZ" sz="1600" dirty="0"/>
              <a:t>) vyhledávání utonulých osob,</a:t>
            </a:r>
          </a:p>
          <a:p>
            <a:pPr marL="0" indent="0">
              <a:buNone/>
            </a:pPr>
            <a:r>
              <a:rPr lang="cs-CZ" sz="1600" dirty="0" smtClean="0"/>
              <a:t>	</a:t>
            </a:r>
            <a:r>
              <a:rPr lang="cs-CZ" sz="1600" dirty="0" err="1" smtClean="0"/>
              <a:t>ii</a:t>
            </a:r>
            <a:r>
              <a:rPr lang="cs-CZ" sz="1600" dirty="0"/>
              <a:t>) vyhledávání předmětů, prostředků a zařízení pod vodní hladinou, v toku a </a:t>
            </a:r>
            <a:r>
              <a:rPr lang="cs-CZ" sz="1600" dirty="0" smtClean="0"/>
              <a:t>jejich vyproštění</a:t>
            </a:r>
            <a:r>
              <a:rPr lang="cs-CZ" sz="1600" dirty="0"/>
              <a:t>,</a:t>
            </a:r>
          </a:p>
          <a:p>
            <a:r>
              <a:rPr lang="cs-CZ" sz="1600" dirty="0"/>
              <a:t>d) </a:t>
            </a:r>
            <a:r>
              <a:rPr lang="cs-CZ" sz="1600" b="1" dirty="0"/>
              <a:t>záchranných pracích při povodních, záplavách a živelních pohromách</a:t>
            </a:r>
          </a:p>
          <a:p>
            <a:pPr marL="0" indent="0">
              <a:buNone/>
            </a:pPr>
            <a:r>
              <a:rPr lang="cs-CZ" sz="1600" dirty="0" smtClean="0"/>
              <a:t>	i</a:t>
            </a:r>
            <a:r>
              <a:rPr lang="cs-CZ" sz="1600" dirty="0"/>
              <a:t>) záchrana a evakuace postižených osob,</a:t>
            </a:r>
          </a:p>
          <a:p>
            <a:pPr marL="0" indent="0">
              <a:buNone/>
            </a:pPr>
            <a:r>
              <a:rPr lang="cs-CZ" sz="1600" dirty="0" smtClean="0"/>
              <a:t>	</a:t>
            </a:r>
            <a:r>
              <a:rPr lang="cs-CZ" sz="1600" dirty="0" err="1" smtClean="0"/>
              <a:t>ii</a:t>
            </a:r>
            <a:r>
              <a:rPr lang="cs-CZ" sz="1600" dirty="0"/>
              <a:t>) záchrana a evakuace zvířat a majetku,</a:t>
            </a:r>
          </a:p>
          <a:p>
            <a:pPr marL="0" indent="0">
              <a:buNone/>
            </a:pPr>
            <a:r>
              <a:rPr lang="cs-CZ" sz="1600" dirty="0" smtClean="0"/>
              <a:t>	</a:t>
            </a:r>
            <a:r>
              <a:rPr lang="cs-CZ" sz="1600" dirty="0" err="1" smtClean="0"/>
              <a:t>iii</a:t>
            </a:r>
            <a:r>
              <a:rPr lang="cs-CZ" sz="1600" dirty="0"/>
              <a:t>) zmírňování povodňových škod a zajištění základní péče (zásobování, </a:t>
            </a:r>
            <a:r>
              <a:rPr lang="cs-CZ" sz="1600" dirty="0" smtClean="0"/>
              <a:t>přeprava) obyvatele 	postiženého  území</a:t>
            </a:r>
            <a:r>
              <a:rPr lang="cs-CZ" sz="1600" dirty="0"/>
              <a:t>,</a:t>
            </a:r>
          </a:p>
          <a:p>
            <a:pPr marL="0" indent="0">
              <a:buNone/>
            </a:pPr>
            <a:r>
              <a:rPr lang="cs-CZ" sz="1600" dirty="0" smtClean="0"/>
              <a:t>	</a:t>
            </a:r>
            <a:r>
              <a:rPr lang="cs-CZ" sz="1600" dirty="0" err="1" smtClean="0"/>
              <a:t>iv</a:t>
            </a:r>
            <a:r>
              <a:rPr lang="cs-CZ" sz="1600" dirty="0"/>
              <a:t>) čerpací práce,</a:t>
            </a:r>
          </a:p>
          <a:p>
            <a:r>
              <a:rPr lang="it-IT" sz="1600" dirty="0"/>
              <a:t>e) </a:t>
            </a:r>
            <a:r>
              <a:rPr lang="it-IT" sz="1600" b="1" dirty="0"/>
              <a:t>ztrátě stability a nehody plavidel</a:t>
            </a:r>
            <a:r>
              <a:rPr lang="it-IT" sz="1600" dirty="0"/>
              <a:t>,</a:t>
            </a:r>
          </a:p>
          <a:p>
            <a:r>
              <a:rPr lang="cs-CZ" sz="1600" dirty="0"/>
              <a:t>f) </a:t>
            </a:r>
            <a:r>
              <a:rPr lang="cs-CZ" sz="1600" b="1" dirty="0"/>
              <a:t>únicích látek znečisťujících vodu a jejich likvidaci,</a:t>
            </a:r>
          </a:p>
          <a:p>
            <a:r>
              <a:rPr lang="cs-CZ" sz="1600" dirty="0"/>
              <a:t>g) </a:t>
            </a:r>
            <a:r>
              <a:rPr lang="cs-CZ" sz="1600" b="1" dirty="0"/>
              <a:t>haváriích vodních děl a při zabezpečovacích pracích vodních děl</a:t>
            </a:r>
            <a:r>
              <a:rPr lang="cs-CZ" sz="1600" dirty="0"/>
              <a:t> (ve </a:t>
            </a:r>
            <a:r>
              <a:rPr lang="cs-CZ" sz="1600" dirty="0" smtClean="0"/>
              <a:t>spolupráci s </a:t>
            </a:r>
            <a:r>
              <a:rPr lang="cs-CZ" sz="1600" dirty="0"/>
              <a:t>jinými organizacemi na vodních dílech, zařízeních a tocích),</a:t>
            </a:r>
          </a:p>
          <a:p>
            <a:r>
              <a:rPr lang="cs-CZ" sz="1600" dirty="0"/>
              <a:t>h) </a:t>
            </a:r>
            <a:r>
              <a:rPr lang="cs-CZ" sz="1600" b="1" dirty="0"/>
              <a:t>zásazích, kde jsou studně, výkopy a příkopy naplněné vodou </a:t>
            </a:r>
            <a:r>
              <a:rPr lang="cs-CZ" sz="1600" dirty="0"/>
              <a:t>nebo </a:t>
            </a:r>
            <a:r>
              <a:rPr lang="cs-CZ" sz="1600" dirty="0" smtClean="0"/>
              <a:t>nádrže s </a:t>
            </a:r>
            <a:r>
              <a:rPr lang="cs-CZ" sz="1600" dirty="0"/>
              <a:t>kapalinami,</a:t>
            </a:r>
          </a:p>
          <a:p>
            <a:r>
              <a:rPr lang="cs-CZ" sz="1600" dirty="0"/>
              <a:t>i) </a:t>
            </a:r>
            <a:r>
              <a:rPr lang="cs-CZ" sz="1600" b="1" dirty="0"/>
              <a:t>požárech plavidel, </a:t>
            </a:r>
            <a:r>
              <a:rPr lang="cs-CZ" sz="1600" dirty="0"/>
              <a:t>vodních děl a zařízení včetně terénu podle břehů,</a:t>
            </a:r>
          </a:p>
          <a:p>
            <a:r>
              <a:rPr lang="cs-CZ" sz="1600" dirty="0"/>
              <a:t>j) </a:t>
            </a:r>
            <a:r>
              <a:rPr lang="cs-CZ" sz="1600" b="1" dirty="0"/>
              <a:t>potápěčské činnosti</a:t>
            </a:r>
            <a:r>
              <a:rPr lang="cs-CZ" sz="1600" dirty="0"/>
              <a:t>,</a:t>
            </a:r>
          </a:p>
          <a:p>
            <a:r>
              <a:rPr lang="cs-CZ" sz="1600" dirty="0"/>
              <a:t>k) </a:t>
            </a:r>
            <a:r>
              <a:rPr lang="cs-CZ" sz="1600" b="1" dirty="0"/>
              <a:t>práci na zamrzlé vodní hladině</a:t>
            </a:r>
          </a:p>
          <a:p>
            <a:r>
              <a:rPr lang="cs-CZ" sz="1600" dirty="0"/>
              <a:t>i) </a:t>
            </a:r>
            <a:r>
              <a:rPr lang="cs-CZ" sz="1600" b="1" dirty="0"/>
              <a:t>odstraňování ledových hrází a bariér</a:t>
            </a:r>
            <a:r>
              <a:rPr lang="cs-CZ" sz="1600" dirty="0"/>
              <a:t>,</a:t>
            </a:r>
          </a:p>
          <a:p>
            <a:pPr marL="0" indent="0">
              <a:buNone/>
            </a:pPr>
            <a:r>
              <a:rPr lang="cs-CZ" sz="1600" dirty="0" smtClean="0"/>
              <a:t>	</a:t>
            </a:r>
            <a:r>
              <a:rPr lang="cs-CZ" sz="1600" dirty="0" err="1" smtClean="0"/>
              <a:t>ii</a:t>
            </a:r>
            <a:r>
              <a:rPr lang="cs-CZ" sz="1600" dirty="0"/>
              <a:t>) uvolňování toku při odchodu ledů,</a:t>
            </a:r>
          </a:p>
          <a:p>
            <a:pPr marL="0" indent="0">
              <a:buNone/>
            </a:pPr>
            <a:r>
              <a:rPr lang="cs-CZ" sz="1600" dirty="0" smtClean="0"/>
              <a:t>	</a:t>
            </a:r>
            <a:r>
              <a:rPr lang="cs-CZ" sz="1600" dirty="0" err="1" smtClean="0"/>
              <a:t>iii</a:t>
            </a:r>
            <a:r>
              <a:rPr lang="cs-CZ" sz="1600" dirty="0"/>
              <a:t>) prosekávání otvorů do zamrzlé hladiny,</a:t>
            </a:r>
          </a:p>
          <a:p>
            <a:pPr marL="0" indent="0">
              <a:buNone/>
            </a:pPr>
            <a:r>
              <a:rPr lang="cs-CZ" sz="1600" dirty="0" smtClean="0"/>
              <a:t>	</a:t>
            </a:r>
            <a:r>
              <a:rPr lang="cs-CZ" sz="1600" dirty="0" err="1" smtClean="0"/>
              <a:t>iv</a:t>
            </a:r>
            <a:r>
              <a:rPr lang="cs-CZ" sz="1600" dirty="0"/>
              <a:t>) záchrana tonoucích při proboření ledu</a:t>
            </a:r>
            <a:r>
              <a:rPr lang="cs-CZ" sz="1600" dirty="0" smtClean="0"/>
              <a:t>,</a:t>
            </a:r>
          </a:p>
          <a:p>
            <a:pPr marL="0" indent="0">
              <a:buNone/>
            </a:pPr>
            <a:r>
              <a:rPr lang="cs-CZ" sz="1600" dirty="0" smtClean="0"/>
              <a:t>	v</a:t>
            </a:r>
            <a:r>
              <a:rPr lang="cs-CZ" sz="1600" dirty="0"/>
              <a:t>) vyprošťování zamrzlých předmětů, zařízení a zvířat.</a:t>
            </a:r>
          </a:p>
        </p:txBody>
      </p:sp>
    </p:spTree>
    <p:extLst>
      <p:ext uri="{BB962C8B-B14F-4D97-AF65-F5344CB8AC3E}">
        <p14:creationId xmlns:p14="http://schemas.microsoft.com/office/powerpoint/2010/main" val="18252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2087" y="116632"/>
            <a:ext cx="6219825" cy="6624736"/>
          </a:xfrm>
          <a:prstGeom prst="rect">
            <a:avLst/>
          </a:prstGeom>
          <a:solidFill>
            <a:srgbClr val="FFFFCC"/>
          </a:solidFill>
          <a:ln>
            <a:noFill/>
          </a:ln>
        </p:spPr>
      </p:pic>
    </p:spTree>
    <p:extLst>
      <p:ext uri="{BB962C8B-B14F-4D97-AF65-F5344CB8AC3E}">
        <p14:creationId xmlns:p14="http://schemas.microsoft.com/office/powerpoint/2010/main" val="2780665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55000" lnSpcReduction="20000"/>
          </a:bodyPr>
          <a:lstStyle/>
          <a:p>
            <a:pPr marL="0" indent="0" algn="ctr">
              <a:buNone/>
            </a:pPr>
            <a:r>
              <a:rPr lang="cs-CZ" b="1" dirty="0"/>
              <a:t>Ochrana</a:t>
            </a:r>
            <a:endParaRPr lang="cs-CZ" b="1" dirty="0" smtClean="0">
              <a:solidFill>
                <a:srgbClr val="FF0000"/>
              </a:solidFill>
            </a:endParaRPr>
          </a:p>
          <a:p>
            <a:pPr marL="0" indent="0">
              <a:buNone/>
            </a:pPr>
            <a:endParaRPr lang="cs-CZ" b="1" dirty="0">
              <a:solidFill>
                <a:srgbClr val="FF0000"/>
              </a:solidFill>
            </a:endParaRPr>
          </a:p>
          <a:p>
            <a:pPr marL="0" indent="0">
              <a:buNone/>
            </a:pPr>
            <a:r>
              <a:rPr lang="cs-CZ" b="1" dirty="0" smtClean="0">
                <a:solidFill>
                  <a:srgbClr val="FF0000"/>
                </a:solidFill>
              </a:rPr>
              <a:t>Z </a:t>
            </a:r>
            <a:r>
              <a:rPr lang="cs-CZ" b="1" dirty="0">
                <a:solidFill>
                  <a:srgbClr val="FF0000"/>
                </a:solidFill>
              </a:rPr>
              <a:t>hlediska taktiky jednotek při zásahu spočívá ochrana života a zdraví hasičů před utonutím zejména: </a:t>
            </a:r>
          </a:p>
          <a:p>
            <a:r>
              <a:rPr lang="pt-BR" b="1" dirty="0">
                <a:solidFill>
                  <a:srgbClr val="FF0000"/>
                </a:solidFill>
              </a:rPr>
              <a:t>a) v nepřeceňování sil a nepodceňování situace a rizik, </a:t>
            </a:r>
          </a:p>
          <a:p>
            <a:r>
              <a:rPr lang="cs-CZ" b="1" dirty="0">
                <a:solidFill>
                  <a:srgbClr val="FF0000"/>
                </a:solidFill>
              </a:rPr>
              <a:t>b) ve znalosti vodního díla, toku a ve využití informací správce toku nebo místních občanů, </a:t>
            </a:r>
          </a:p>
          <a:p>
            <a:r>
              <a:rPr lang="cs-CZ" b="1" dirty="0">
                <a:solidFill>
                  <a:srgbClr val="FF0000"/>
                </a:solidFill>
              </a:rPr>
              <a:t>c) v jištění zasahujících hasičů (např. nepřetržitým spojením velitele zásahu a plavidla, věcnými prostředky pro práci ve výškách), </a:t>
            </a:r>
          </a:p>
          <a:p>
            <a:r>
              <a:rPr lang="cs-CZ" b="1" dirty="0">
                <a:solidFill>
                  <a:srgbClr val="FF0000"/>
                </a:solidFill>
              </a:rPr>
              <a:t>d) ve znalostech materiálního a technického vybavení a jejich takticko-technických možností, </a:t>
            </a:r>
          </a:p>
          <a:p>
            <a:r>
              <a:rPr lang="cs-CZ" b="1" dirty="0">
                <a:solidFill>
                  <a:srgbClr val="FF0000"/>
                </a:solidFill>
              </a:rPr>
              <a:t>e) v určení bezpečnostních opatření</a:t>
            </a:r>
            <a:r>
              <a:rPr lang="cs-CZ" dirty="0"/>
              <a:t>, která vyplývají z </a:t>
            </a:r>
          </a:p>
          <a:p>
            <a:pPr lvl="1"/>
            <a:r>
              <a:rPr lang="cs-CZ" dirty="0"/>
              <a:t>i) hloubky vody a rychlosti proudu vody, </a:t>
            </a:r>
          </a:p>
          <a:p>
            <a:pPr lvl="1"/>
            <a:r>
              <a:rPr lang="pl-PL" dirty="0"/>
              <a:t>ii) druhu objektu a místa zásahu, </a:t>
            </a:r>
          </a:p>
          <a:p>
            <a:pPr lvl="1"/>
            <a:r>
              <a:rPr lang="cs-CZ" dirty="0" err="1"/>
              <a:t>iii</a:t>
            </a:r>
            <a:r>
              <a:rPr lang="cs-CZ" dirty="0"/>
              <a:t>) doby a místa konání práce a meteorologických poměrů, </a:t>
            </a:r>
          </a:p>
          <a:p>
            <a:pPr lvl="1"/>
            <a:r>
              <a:rPr lang="cs-CZ" dirty="0" err="1"/>
              <a:t>iv</a:t>
            </a:r>
            <a:r>
              <a:rPr lang="cs-CZ" dirty="0"/>
              <a:t>) typu použité záchranářské techniky, počtu zasahujících plavidel, počtu hasičů provádějících zásah a počtu zachraňovaných. </a:t>
            </a:r>
          </a:p>
          <a:p>
            <a:endParaRPr lang="cs-CZ" dirty="0"/>
          </a:p>
          <a:p>
            <a:pPr marL="0" indent="0">
              <a:buNone/>
            </a:pPr>
            <a:r>
              <a:rPr lang="pl-PL" b="1" dirty="0" smtClean="0">
                <a:solidFill>
                  <a:srgbClr val="00B050"/>
                </a:solidFill>
              </a:rPr>
              <a:t>Ochranné </a:t>
            </a:r>
            <a:r>
              <a:rPr lang="pl-PL" b="1" dirty="0">
                <a:solidFill>
                  <a:srgbClr val="00B050"/>
                </a:solidFill>
              </a:rPr>
              <a:t>prostředky a další zařízení: </a:t>
            </a:r>
          </a:p>
          <a:p>
            <a:r>
              <a:rPr lang="cs-CZ" b="1" dirty="0">
                <a:solidFill>
                  <a:srgbClr val="00B050"/>
                </a:solidFill>
              </a:rPr>
              <a:t>a) ochranné prostředky hasiče, </a:t>
            </a:r>
          </a:p>
          <a:p>
            <a:r>
              <a:rPr lang="cs-CZ" b="1" dirty="0">
                <a:solidFill>
                  <a:srgbClr val="00B050"/>
                </a:solidFill>
              </a:rPr>
              <a:t>b) lodní výzbroj, </a:t>
            </a:r>
          </a:p>
          <a:p>
            <a:r>
              <a:rPr lang="cs-CZ" b="1" dirty="0">
                <a:solidFill>
                  <a:srgbClr val="00B050"/>
                </a:solidFill>
              </a:rPr>
              <a:t>c) věcné prostředky pro práci ve výškách, </a:t>
            </a:r>
          </a:p>
          <a:p>
            <a:r>
              <a:rPr lang="cs-CZ" b="1" dirty="0">
                <a:solidFill>
                  <a:srgbClr val="00B050"/>
                </a:solidFill>
              </a:rPr>
              <a:t>d) vodící lana, </a:t>
            </a:r>
          </a:p>
          <a:p>
            <a:r>
              <a:rPr lang="cs-CZ" b="1" dirty="0">
                <a:solidFill>
                  <a:srgbClr val="00B050"/>
                </a:solidFill>
              </a:rPr>
              <a:t>e) potápěčská výstroj, obleky proti chladu, </a:t>
            </a:r>
          </a:p>
          <a:p>
            <a:r>
              <a:rPr lang="cs-CZ" b="1" dirty="0">
                <a:solidFill>
                  <a:srgbClr val="00B050"/>
                </a:solidFill>
              </a:rPr>
              <a:t>f) záchranné prostředky pro práci na vodě (např. záchranný kruh, záchranný balon, tyč s hákem a poutkem, lehký trhací hák, plovací záchranná vesta, požárnický pás, plovoucí lana, karabiny, nůž, sekera, svítilna, bóje). </a:t>
            </a:r>
          </a:p>
          <a:p>
            <a:endParaRPr lang="cs-CZ" sz="1800" dirty="0"/>
          </a:p>
        </p:txBody>
      </p:sp>
    </p:spTree>
    <p:extLst>
      <p:ext uri="{BB962C8B-B14F-4D97-AF65-F5344CB8AC3E}">
        <p14:creationId xmlns:p14="http://schemas.microsoft.com/office/powerpoint/2010/main" val="3328299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fontScale="90000"/>
          </a:bodyPr>
          <a:lstStyle/>
          <a:p>
            <a:r>
              <a:rPr lang="cs-CZ" sz="2400" dirty="0"/>
              <a:t/>
            </a:r>
            <a:br>
              <a:rPr lang="cs-CZ" sz="2400" dirty="0"/>
            </a:br>
            <a:r>
              <a:rPr lang="cs-CZ" sz="2400" dirty="0"/>
              <a:t> </a:t>
            </a:r>
            <a:r>
              <a:rPr lang="cs-CZ" sz="2400" b="1" dirty="0"/>
              <a:t>Nebezpečí výbuchu </a:t>
            </a:r>
            <a:r>
              <a:rPr lang="cs-CZ" sz="2400" dirty="0"/>
              <a:t>	</a:t>
            </a:r>
            <a:br>
              <a:rPr lang="cs-CZ" sz="2400" dirty="0"/>
            </a:b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a:bodyPr>
          <a:lstStyle/>
          <a:p>
            <a:pPr marL="0" indent="0" algn="ctr">
              <a:buNone/>
            </a:pPr>
            <a:r>
              <a:rPr lang="cs-CZ" sz="1800" b="1" dirty="0"/>
              <a:t>Charakteristika</a:t>
            </a:r>
            <a:endParaRPr lang="cs-CZ" sz="1800" b="1" dirty="0" smtClean="0">
              <a:solidFill>
                <a:srgbClr val="FF0000"/>
              </a:solidFill>
            </a:endParaRPr>
          </a:p>
          <a:p>
            <a:pPr marL="0" indent="0">
              <a:buNone/>
            </a:pPr>
            <a:r>
              <a:rPr lang="cs-CZ" sz="1800" b="1" dirty="0" smtClean="0">
                <a:solidFill>
                  <a:srgbClr val="FF0000"/>
                </a:solidFill>
              </a:rPr>
              <a:t>Podle </a:t>
            </a:r>
            <a:r>
              <a:rPr lang="cs-CZ" sz="1800" b="1" dirty="0">
                <a:solidFill>
                  <a:srgbClr val="FF0000"/>
                </a:solidFill>
              </a:rPr>
              <a:t>podstaty vzniku rozeznáváme výbuch fyzikální a chemický</a:t>
            </a:r>
            <a:r>
              <a:rPr lang="cs-CZ" sz="1800" dirty="0"/>
              <a:t>. Tímto metodickým listem není řešena problematika výbušných látek a pyrotechnických směsí. </a:t>
            </a:r>
          </a:p>
          <a:p>
            <a:pPr marL="0" indent="0">
              <a:buNone/>
            </a:pPr>
            <a:r>
              <a:rPr lang="cs-CZ" sz="1800" b="1" i="1" dirty="0" smtClean="0">
                <a:solidFill>
                  <a:srgbClr val="FF0000"/>
                </a:solidFill>
              </a:rPr>
              <a:t>Fyzikální </a:t>
            </a:r>
            <a:r>
              <a:rPr lang="cs-CZ" sz="1800" b="1" i="1" dirty="0">
                <a:solidFill>
                  <a:srgbClr val="FF0000"/>
                </a:solidFill>
              </a:rPr>
              <a:t>výbuch je způsoben změnou fyzikálních parametrů nad povolenou mez, která má za následek zvýšení tlaku uvnitř zařízení na takovou míru, že dojde k destrukci tohoto zařízení </a:t>
            </a:r>
            <a:r>
              <a:rPr lang="cs-CZ" sz="1800" dirty="0"/>
              <a:t>(např. parní kotle, tlakové zásobníky a lahve s plyny, uzavřené nádrže a nádoby s hořlavými kapalinami, spreje, potrubí produktovodů). </a:t>
            </a:r>
          </a:p>
          <a:p>
            <a:pPr marL="0" indent="0">
              <a:buNone/>
            </a:pPr>
            <a:r>
              <a:rPr lang="cs-CZ" sz="1800" b="1" i="1" dirty="0" smtClean="0">
                <a:solidFill>
                  <a:srgbClr val="FF0000"/>
                </a:solidFill>
              </a:rPr>
              <a:t>Chemický </a:t>
            </a:r>
            <a:r>
              <a:rPr lang="cs-CZ" sz="1800" b="1" i="1" dirty="0">
                <a:solidFill>
                  <a:srgbClr val="FF0000"/>
                </a:solidFill>
              </a:rPr>
              <a:t>výbuch je rychle probíhající hoření směsi hořlavé látky s kyslíkem, vzduchem nebo jiným oxidovadlem (např. chlor) provázené rychlým vznikem zplodin hoření nebo tepelného rozkladu a prudkým nárůstem jejich tlaku.</a:t>
            </a:r>
            <a:r>
              <a:rPr lang="cs-CZ" sz="1800" dirty="0"/>
              <a:t> Chemickým výbuchem může být explozivní rozklad látky. Podmínkou chemického výbuchu je přítomnost hořlavé látky, oxidačního prostředku a iniciační zdroj. Hořlavá látka musí být v určitém množství mezi dolní a horní mezí výbušnosti. </a:t>
            </a:r>
          </a:p>
          <a:p>
            <a:pPr marL="0" indent="0">
              <a:buNone/>
            </a:pPr>
            <a:endParaRPr lang="cs-CZ" sz="1800" dirty="0"/>
          </a:p>
          <a:p>
            <a:pPr marL="0" indent="0">
              <a:buNone/>
            </a:pPr>
            <a:r>
              <a:rPr lang="cs-CZ" sz="1800" b="1" dirty="0" smtClean="0">
                <a:solidFill>
                  <a:srgbClr val="0070C0"/>
                </a:solidFill>
              </a:rPr>
              <a:t>Výbušnou </a:t>
            </a:r>
            <a:r>
              <a:rPr lang="cs-CZ" sz="1800" b="1" dirty="0">
                <a:solidFill>
                  <a:srgbClr val="0070C0"/>
                </a:solidFill>
              </a:rPr>
              <a:t>směs mohou vytvořit zejména: </a:t>
            </a:r>
          </a:p>
          <a:p>
            <a:r>
              <a:rPr lang="cs-CZ" sz="1800" b="1" dirty="0">
                <a:solidFill>
                  <a:srgbClr val="0070C0"/>
                </a:solidFill>
              </a:rPr>
              <a:t>a) plyny (např. acetylen, topné plyny, oxid uhelnatý), </a:t>
            </a:r>
          </a:p>
          <a:p>
            <a:r>
              <a:rPr lang="cs-CZ" sz="1800" b="1" dirty="0">
                <a:solidFill>
                  <a:srgbClr val="0070C0"/>
                </a:solidFill>
              </a:rPr>
              <a:t>b) páry hořlavých kapalin (např. benzin, ředidla, barvy), </a:t>
            </a:r>
          </a:p>
          <a:p>
            <a:r>
              <a:rPr lang="cs-CZ" sz="1800" b="1" dirty="0">
                <a:solidFill>
                  <a:srgbClr val="0070C0"/>
                </a:solidFill>
              </a:rPr>
              <a:t>c) prachy (např. dřevný, uhelný, moučný, cukerný, hliníkový prach), </a:t>
            </a:r>
          </a:p>
          <a:p>
            <a:r>
              <a:rPr lang="cs-CZ" sz="1800" b="1" dirty="0">
                <a:solidFill>
                  <a:srgbClr val="0070C0"/>
                </a:solidFill>
              </a:rPr>
              <a:t>d) hybridní směsi (plyn s prachem). </a:t>
            </a:r>
          </a:p>
          <a:p>
            <a:endParaRPr lang="cs-CZ" sz="1800" dirty="0"/>
          </a:p>
        </p:txBody>
      </p:sp>
    </p:spTree>
    <p:extLst>
      <p:ext uri="{BB962C8B-B14F-4D97-AF65-F5344CB8AC3E}">
        <p14:creationId xmlns:p14="http://schemas.microsoft.com/office/powerpoint/2010/main" val="301545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endParaRPr lang="cs-CZ" sz="1600" dirty="0" smtClean="0"/>
          </a:p>
          <a:p>
            <a:pPr marL="0" indent="0">
              <a:buNone/>
            </a:pPr>
            <a:r>
              <a:rPr lang="cs-CZ" sz="1600" dirty="0" smtClean="0"/>
              <a:t>Výbuch </a:t>
            </a:r>
            <a:r>
              <a:rPr lang="cs-CZ" sz="1600" dirty="0"/>
              <a:t>je zpravidla charakterizován následujícími projevy:</a:t>
            </a:r>
          </a:p>
          <a:p>
            <a:r>
              <a:rPr lang="cs-CZ" sz="1600" dirty="0"/>
              <a:t>a) hluk,</a:t>
            </a:r>
          </a:p>
          <a:p>
            <a:r>
              <a:rPr lang="cs-CZ" sz="1600" dirty="0"/>
              <a:t>b) tlakový ráz (vlna),</a:t>
            </a:r>
          </a:p>
          <a:p>
            <a:r>
              <a:rPr lang="cs-CZ" sz="1600" dirty="0"/>
              <a:t>c) odlétávající mechanické části ze zařízení a okolních konstrukcí,</a:t>
            </a:r>
          </a:p>
          <a:p>
            <a:r>
              <a:rPr lang="pt-BR" sz="1600" dirty="0"/>
              <a:t>d) sálavé teplo a žíhavé plameny,</a:t>
            </a:r>
          </a:p>
          <a:p>
            <a:r>
              <a:rPr lang="cs-CZ" sz="1600" dirty="0"/>
              <a:t>e) zplodiny hoření nebo tepelného rozkladu,</a:t>
            </a:r>
          </a:p>
          <a:p>
            <a:r>
              <a:rPr lang="cs-CZ" sz="1600" dirty="0"/>
              <a:t>f) světelný efekt.</a:t>
            </a:r>
          </a:p>
          <a:p>
            <a:pPr marL="0" indent="0">
              <a:buNone/>
            </a:pPr>
            <a:endParaRPr lang="cs-CZ" sz="1600" dirty="0" smtClean="0"/>
          </a:p>
          <a:p>
            <a:pPr marL="0" indent="0">
              <a:buNone/>
            </a:pPr>
            <a:r>
              <a:rPr lang="cs-CZ" sz="1600" b="1" dirty="0" smtClean="0"/>
              <a:t>Následkem </a:t>
            </a:r>
            <a:r>
              <a:rPr lang="cs-CZ" sz="1600" b="1" dirty="0"/>
              <a:t>výbuchu může dojít k:</a:t>
            </a:r>
          </a:p>
          <a:p>
            <a:r>
              <a:rPr lang="cs-CZ" sz="1600" dirty="0"/>
              <a:t>a) </a:t>
            </a:r>
            <a:r>
              <a:rPr lang="cs-CZ" sz="1600" b="1" dirty="0"/>
              <a:t>narušení konstrukcí</a:t>
            </a:r>
            <a:r>
              <a:rPr lang="cs-CZ" sz="1600" dirty="0"/>
              <a:t>,</a:t>
            </a:r>
          </a:p>
          <a:p>
            <a:r>
              <a:rPr lang="cs-CZ" sz="1600" dirty="0"/>
              <a:t>b) </a:t>
            </a:r>
            <a:r>
              <a:rPr lang="cs-CZ" sz="1600" b="1" dirty="0"/>
              <a:t>mechanickému poškození </a:t>
            </a:r>
            <a:r>
              <a:rPr lang="cs-CZ" sz="1600" dirty="0"/>
              <a:t>nebo destrukci zařízení, konstrukcí, budov,</a:t>
            </a:r>
          </a:p>
          <a:p>
            <a:r>
              <a:rPr lang="cs-CZ" sz="1600" dirty="0"/>
              <a:t>c) </a:t>
            </a:r>
            <a:r>
              <a:rPr lang="cs-CZ" sz="1600" b="1" dirty="0"/>
              <a:t>usmrcení a poranění osob do značné vzdálenosti </a:t>
            </a:r>
            <a:r>
              <a:rPr lang="cs-CZ" sz="1600" dirty="0"/>
              <a:t>(např. ztráta vědomí, </a:t>
            </a:r>
            <a:r>
              <a:rPr lang="cs-CZ" sz="1600" dirty="0" smtClean="0"/>
              <a:t>poškození sluchu </a:t>
            </a:r>
            <a:r>
              <a:rPr lang="cs-CZ" sz="1600" dirty="0"/>
              <a:t>osob),</a:t>
            </a:r>
          </a:p>
          <a:p>
            <a:r>
              <a:rPr lang="pl-PL" sz="1600" dirty="0"/>
              <a:t>d) </a:t>
            </a:r>
            <a:r>
              <a:rPr lang="pl-PL" sz="1600" b="1" dirty="0"/>
              <a:t>vzniku paniky a ztráty orientace osob</a:t>
            </a:r>
            <a:r>
              <a:rPr lang="pl-PL" sz="1600" dirty="0"/>
              <a:t>,</a:t>
            </a:r>
          </a:p>
          <a:p>
            <a:r>
              <a:rPr lang="cs-CZ" sz="1600" dirty="0"/>
              <a:t>e) </a:t>
            </a:r>
            <a:r>
              <a:rPr lang="cs-CZ" sz="1600" b="1" dirty="0"/>
              <a:t>zasažení nebo poškození nástupních ploch</a:t>
            </a:r>
            <a:r>
              <a:rPr lang="cs-CZ" sz="1600" dirty="0"/>
              <a:t>, zásahových a únikových cest,</a:t>
            </a:r>
          </a:p>
          <a:p>
            <a:r>
              <a:rPr lang="cs-CZ" sz="1600" dirty="0"/>
              <a:t>f) </a:t>
            </a:r>
            <a:r>
              <a:rPr lang="cs-CZ" sz="1600" b="1" dirty="0"/>
              <a:t>poškození požární techniky</a:t>
            </a:r>
            <a:r>
              <a:rPr lang="cs-CZ" sz="1600" dirty="0"/>
              <a:t>, věcných prostředků a zařízení požární ochrany,</a:t>
            </a:r>
          </a:p>
          <a:p>
            <a:r>
              <a:rPr lang="cs-CZ" sz="1600" dirty="0"/>
              <a:t>g) </a:t>
            </a:r>
            <a:r>
              <a:rPr lang="cs-CZ" sz="1600" b="1" dirty="0"/>
              <a:t>vzniku, rozšíření nebo i uhašení požáru</a:t>
            </a:r>
            <a:r>
              <a:rPr lang="cs-CZ" sz="1600" dirty="0"/>
              <a:t>,</a:t>
            </a:r>
          </a:p>
          <a:p>
            <a:r>
              <a:rPr lang="cs-CZ" sz="1600" dirty="0"/>
              <a:t>h) </a:t>
            </a:r>
            <a:r>
              <a:rPr lang="cs-CZ" sz="1600" b="1" dirty="0"/>
              <a:t>k uvolnění toxických látek nebo zplodin hoření</a:t>
            </a:r>
            <a:r>
              <a:rPr lang="cs-CZ" sz="1600" dirty="0"/>
              <a:t>, úniku pevných látek, kapalin a </a:t>
            </a:r>
            <a:r>
              <a:rPr lang="cs-CZ" sz="1600" dirty="0" smtClean="0"/>
              <a:t>plynů z </a:t>
            </a:r>
            <a:r>
              <a:rPr lang="cs-CZ" sz="1600" dirty="0"/>
              <a:t>technologického zařízení (např. nádrže, produktovody, mlýny drtiče apod.),</a:t>
            </a:r>
          </a:p>
          <a:p>
            <a:r>
              <a:rPr lang="cs-CZ" sz="1600" dirty="0"/>
              <a:t>i) </a:t>
            </a:r>
            <a:r>
              <a:rPr lang="cs-CZ" sz="1600" b="1" dirty="0"/>
              <a:t>zničení nebo poškození inženýrských sítí</a:t>
            </a:r>
            <a:r>
              <a:rPr lang="cs-CZ" sz="1600" dirty="0"/>
              <a:t>, produktovodů a vedení technologických </a:t>
            </a:r>
            <a:r>
              <a:rPr lang="cs-CZ" sz="1600" dirty="0" smtClean="0"/>
              <a:t>médii (např</a:t>
            </a:r>
            <a:r>
              <a:rPr lang="cs-CZ" sz="1600" dirty="0"/>
              <a:t>. elektrické energie, vody, solanky, páry apod.),</a:t>
            </a:r>
          </a:p>
          <a:p>
            <a:r>
              <a:rPr lang="cs-CZ" sz="1600" dirty="0"/>
              <a:t>j) </a:t>
            </a:r>
            <a:r>
              <a:rPr lang="cs-CZ" sz="1600" b="1" dirty="0"/>
              <a:t>postupným výbuchům dalších zařízení a vzniku, tzv. „domino efektu“.</a:t>
            </a:r>
          </a:p>
          <a:p>
            <a:pPr marL="0" indent="0">
              <a:buNone/>
            </a:pPr>
            <a:endParaRPr lang="cs-CZ" sz="1600" dirty="0"/>
          </a:p>
        </p:txBody>
      </p:sp>
    </p:spTree>
    <p:extLst>
      <p:ext uri="{BB962C8B-B14F-4D97-AF65-F5344CB8AC3E}">
        <p14:creationId xmlns:p14="http://schemas.microsoft.com/office/powerpoint/2010/main" val="885937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1600" dirty="0" smtClean="0"/>
          </a:p>
          <a:p>
            <a:pPr marL="0" indent="0" algn="ctr">
              <a:buNone/>
            </a:pPr>
            <a:r>
              <a:rPr lang="cs-CZ" sz="1800" b="1" dirty="0" smtClean="0"/>
              <a:t>Předpokládaný </a:t>
            </a:r>
            <a:r>
              <a:rPr lang="cs-CZ" sz="1800" b="1" dirty="0"/>
              <a:t>výskyt</a:t>
            </a:r>
          </a:p>
          <a:p>
            <a:pPr marL="0" indent="0">
              <a:buNone/>
            </a:pPr>
            <a:r>
              <a:rPr lang="cs-CZ" sz="1600" dirty="0" smtClean="0"/>
              <a:t>Výbuch </a:t>
            </a:r>
            <a:r>
              <a:rPr lang="cs-CZ" sz="1600" dirty="0"/>
              <a:t>lze očekávat zejména v objektech, kde:</a:t>
            </a:r>
          </a:p>
          <a:p>
            <a:r>
              <a:rPr lang="cs-CZ" sz="1600" dirty="0"/>
              <a:t>a) </a:t>
            </a:r>
            <a:r>
              <a:rPr lang="cs-CZ" sz="1600" b="1" dirty="0"/>
              <a:t>se skladují, vyrábí, zpracovávají a vznikají látky schopné výbuchu </a:t>
            </a:r>
            <a:r>
              <a:rPr lang="cs-CZ" sz="1600" dirty="0"/>
              <a:t>(např. </a:t>
            </a:r>
            <a:r>
              <a:rPr lang="cs-CZ" sz="1600" dirty="0" smtClean="0"/>
              <a:t>hořlavé plyny</a:t>
            </a:r>
            <a:r>
              <a:rPr lang="cs-CZ" sz="1600" dirty="0"/>
              <a:t>, hořlavé kapaliny, hořlavé prachy, látky reagující s vodou),</a:t>
            </a:r>
          </a:p>
          <a:p>
            <a:r>
              <a:rPr lang="cs-CZ" sz="1600" dirty="0"/>
              <a:t>b) </a:t>
            </a:r>
            <a:r>
              <a:rPr lang="cs-CZ" sz="1600" b="1" dirty="0"/>
              <a:t>se provozují technologická zařízení s obsahem látek schopných výbuchu,</a:t>
            </a:r>
          </a:p>
          <a:p>
            <a:r>
              <a:rPr lang="cs-CZ" sz="1600" dirty="0"/>
              <a:t>c) </a:t>
            </a:r>
            <a:r>
              <a:rPr lang="cs-CZ" sz="1600" b="1" dirty="0"/>
              <a:t>se přepravují nebo unikají nebezpečné látky,</a:t>
            </a:r>
          </a:p>
          <a:p>
            <a:r>
              <a:rPr lang="cs-CZ" sz="1600" dirty="0"/>
              <a:t>d) </a:t>
            </a:r>
            <a:r>
              <a:rPr lang="cs-CZ" sz="1600" b="1" dirty="0"/>
              <a:t>se používají hořlavé kapaliny při vyšších teplotách,</a:t>
            </a:r>
          </a:p>
          <a:p>
            <a:r>
              <a:rPr lang="cs-CZ" sz="1600" dirty="0"/>
              <a:t>e) </a:t>
            </a:r>
            <a:r>
              <a:rPr lang="cs-CZ" sz="1600" b="1" dirty="0"/>
              <a:t>probíhá nedokonalé hoření</a:t>
            </a:r>
            <a:r>
              <a:rPr lang="cs-CZ" sz="1600" dirty="0"/>
              <a:t>, chemický nebo tepelný rozklad látek (např. sklepy, </a:t>
            </a:r>
            <a:r>
              <a:rPr lang="cs-CZ" sz="1600" dirty="0" smtClean="0"/>
              <a:t>sila, kolektory</a:t>
            </a:r>
            <a:r>
              <a:rPr lang="cs-CZ" sz="1600" dirty="0"/>
              <a:t>),</a:t>
            </a:r>
          </a:p>
          <a:p>
            <a:r>
              <a:rPr lang="cs-CZ" sz="1600" dirty="0"/>
              <a:t>f) </a:t>
            </a:r>
            <a:r>
              <a:rPr lang="cs-CZ" sz="1600" b="1" dirty="0"/>
              <a:t>jsou zařízení provozovaná s přetlakem </a:t>
            </a:r>
            <a:r>
              <a:rPr lang="cs-CZ" sz="1600" dirty="0"/>
              <a:t>nebo tam, kde přetlak může vzniknout </a:t>
            </a:r>
            <a:r>
              <a:rPr lang="cs-CZ" sz="1600" dirty="0" smtClean="0"/>
              <a:t>nebo narůstat</a:t>
            </a:r>
            <a:r>
              <a:rPr lang="cs-CZ" sz="1600" dirty="0"/>
              <a:t>, např. ohřevem zařízení,</a:t>
            </a:r>
          </a:p>
          <a:p>
            <a:r>
              <a:rPr lang="cs-CZ" sz="1600" dirty="0"/>
              <a:t>g) </a:t>
            </a:r>
            <a:r>
              <a:rPr lang="cs-CZ" sz="1600" b="1" dirty="0"/>
              <a:t>prostory s výskytem zdrojů vysokého napětí </a:t>
            </a:r>
            <a:r>
              <a:rPr lang="cs-CZ" sz="1600" dirty="0"/>
              <a:t>(nádraží, rozvodny apod.),</a:t>
            </a:r>
          </a:p>
          <a:p>
            <a:r>
              <a:rPr lang="cs-CZ" sz="1600" dirty="0"/>
              <a:t>h) </a:t>
            </a:r>
            <a:r>
              <a:rPr lang="cs-CZ" sz="1600" b="1" dirty="0"/>
              <a:t>varny drog,</a:t>
            </a:r>
          </a:p>
          <a:p>
            <a:r>
              <a:rPr lang="cs-CZ" sz="1600" dirty="0"/>
              <a:t>i) </a:t>
            </a:r>
            <a:r>
              <a:rPr lang="cs-CZ" sz="1600" b="1" dirty="0"/>
              <a:t>v prostoru tzv. výfukových stěn nebo ploch nebo jiných prvků </a:t>
            </a:r>
            <a:r>
              <a:rPr lang="cs-CZ" sz="1600" b="1" dirty="0" err="1"/>
              <a:t>protivýbuchové</a:t>
            </a:r>
            <a:r>
              <a:rPr lang="cs-CZ" sz="1600" b="1" dirty="0"/>
              <a:t> </a:t>
            </a:r>
            <a:r>
              <a:rPr lang="cs-CZ" sz="1600" b="1" dirty="0" smtClean="0"/>
              <a:t>ochrany technologií</a:t>
            </a:r>
            <a:r>
              <a:rPr lang="cs-CZ" sz="1600" b="1" dirty="0"/>
              <a:t>, které umožňují rychlý pokles tlaku</a:t>
            </a:r>
            <a:r>
              <a:rPr lang="cs-CZ" sz="1600" b="1" dirty="0" smtClean="0"/>
              <a:t>.</a:t>
            </a:r>
          </a:p>
          <a:p>
            <a:pPr marL="0" indent="0" algn="ctr">
              <a:buNone/>
            </a:pPr>
            <a:r>
              <a:rPr lang="cs-CZ" sz="1800" b="1" dirty="0"/>
              <a:t>Ochrana</a:t>
            </a:r>
          </a:p>
          <a:p>
            <a:pPr marL="0" indent="0">
              <a:buNone/>
            </a:pPr>
            <a:r>
              <a:rPr lang="cs-CZ" sz="1600" b="1" dirty="0">
                <a:solidFill>
                  <a:srgbClr val="FF0000"/>
                </a:solidFill>
              </a:rPr>
              <a:t>K ochraně před výbuchem se používají taktické zásady pro zásah na nebezpečnou látku. Ochrana životů a zdraví hasičů spočívá zejména v: </a:t>
            </a:r>
          </a:p>
          <a:p>
            <a:pPr marL="0" indent="0">
              <a:buNone/>
            </a:pPr>
            <a:r>
              <a:rPr lang="cs-CZ" sz="1600" b="1" dirty="0">
                <a:solidFill>
                  <a:srgbClr val="FF0000"/>
                </a:solidFill>
              </a:rPr>
              <a:t>          a) znalosti a využívání pevných konstrukcí, členitosti terénu;  </a:t>
            </a:r>
          </a:p>
          <a:p>
            <a:pPr marL="457200" lvl="1" indent="0">
              <a:buNone/>
            </a:pPr>
            <a:r>
              <a:rPr lang="cs-CZ" sz="1600" b="1" dirty="0">
                <a:solidFill>
                  <a:srgbClr val="FF0000"/>
                </a:solidFill>
              </a:rPr>
              <a:t>b) využití informací z dokumentace zdolávání požárů a od přizvaných odborníků,  </a:t>
            </a:r>
          </a:p>
          <a:p>
            <a:pPr marL="457200" lvl="1" indent="0">
              <a:buNone/>
            </a:pPr>
            <a:r>
              <a:rPr lang="cs-CZ" sz="1600" b="1" dirty="0">
                <a:solidFill>
                  <a:srgbClr val="FF0000"/>
                </a:solidFill>
              </a:rPr>
              <a:t>c) volbě vhodného směru nasazení sil a prostředků s ohledem na nebezpečí destrukce </a:t>
            </a:r>
          </a:p>
          <a:p>
            <a:pPr marL="457200" lvl="1" indent="0">
              <a:buNone/>
            </a:pPr>
            <a:r>
              <a:rPr lang="cs-CZ" sz="1600" b="1" dirty="0">
                <a:solidFill>
                  <a:srgbClr val="FF0000"/>
                </a:solidFill>
              </a:rPr>
              <a:t>d) nasazení jen nezbytně nutného počtu hasičů do prostoru ohroženého výbuchem; </a:t>
            </a:r>
          </a:p>
          <a:p>
            <a:pPr marL="457200" lvl="1" indent="0">
              <a:buNone/>
            </a:pPr>
            <a:r>
              <a:rPr lang="cs-CZ" sz="1600" b="1" dirty="0">
                <a:solidFill>
                  <a:srgbClr val="FF0000"/>
                </a:solidFill>
              </a:rPr>
              <a:t>e) zachovávání ostražitosti při otevírání, např. dveří a oken uzavřených prostorů </a:t>
            </a:r>
          </a:p>
          <a:p>
            <a:endParaRPr lang="cs-CZ" sz="1600" b="1" dirty="0"/>
          </a:p>
        </p:txBody>
      </p:sp>
    </p:spTree>
    <p:extLst>
      <p:ext uri="{BB962C8B-B14F-4D97-AF65-F5344CB8AC3E}">
        <p14:creationId xmlns:p14="http://schemas.microsoft.com/office/powerpoint/2010/main" val="1653052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2068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Autofit/>
          </a:bodyPr>
          <a:lstStyle/>
          <a:p>
            <a:pPr marL="0" indent="0" algn="ctr">
              <a:buNone/>
            </a:pPr>
            <a:r>
              <a:rPr lang="cs-CZ" sz="1400" b="1" dirty="0" smtClean="0"/>
              <a:t> </a:t>
            </a:r>
            <a:endParaRPr lang="cs-CZ" sz="1400" dirty="0"/>
          </a:p>
          <a:p>
            <a:pPr marL="0" indent="0">
              <a:buNone/>
            </a:pPr>
            <a:r>
              <a:rPr lang="cs-CZ" sz="1400" b="1" dirty="0" smtClean="0">
                <a:solidFill>
                  <a:srgbClr val="FF0000"/>
                </a:solidFill>
              </a:rPr>
              <a:t> </a:t>
            </a:r>
          </a:p>
          <a:p>
            <a:pPr marL="457200" lvl="1" indent="0">
              <a:buNone/>
            </a:pPr>
            <a:r>
              <a:rPr lang="cs-CZ" sz="1600" b="1" dirty="0" smtClean="0">
                <a:solidFill>
                  <a:srgbClr val="FF0000"/>
                </a:solidFill>
              </a:rPr>
              <a:t>f</a:t>
            </a:r>
            <a:r>
              <a:rPr lang="cs-CZ" sz="1600" b="1" dirty="0">
                <a:solidFill>
                  <a:srgbClr val="FF0000"/>
                </a:solidFill>
              </a:rPr>
              <a:t>) odstavení požární techniky v dostatečné vzdálenosti </a:t>
            </a:r>
            <a:endParaRPr lang="cs-CZ" sz="1600" b="1" dirty="0" smtClean="0">
              <a:solidFill>
                <a:srgbClr val="FF0000"/>
              </a:solidFill>
            </a:endParaRPr>
          </a:p>
          <a:p>
            <a:pPr marL="457200" lvl="1" indent="0">
              <a:buNone/>
            </a:pPr>
            <a:r>
              <a:rPr lang="cs-CZ" sz="1600" b="1" dirty="0" smtClean="0">
                <a:solidFill>
                  <a:srgbClr val="FF0000"/>
                </a:solidFill>
              </a:rPr>
              <a:t>g</a:t>
            </a:r>
            <a:r>
              <a:rPr lang="cs-CZ" sz="1600" b="1" dirty="0">
                <a:solidFill>
                  <a:srgbClr val="FF0000"/>
                </a:solidFill>
              </a:rPr>
              <a:t>) ve vzájemném jištění hasičů, informovanosti o situaci nebo průběhu události, </a:t>
            </a:r>
          </a:p>
          <a:p>
            <a:pPr marL="457200" lvl="1" indent="0">
              <a:buNone/>
            </a:pPr>
            <a:r>
              <a:rPr lang="cs-CZ" sz="1600" b="1" dirty="0">
                <a:solidFill>
                  <a:srgbClr val="FF0000"/>
                </a:solidFill>
              </a:rPr>
              <a:t>h) měření koncentrací plynů a par během zásahu; </a:t>
            </a:r>
            <a:endParaRPr lang="cs-CZ" sz="1600" b="1" dirty="0" smtClean="0">
              <a:solidFill>
                <a:srgbClr val="FF0000"/>
              </a:solidFill>
            </a:endParaRPr>
          </a:p>
          <a:p>
            <a:pPr marL="457200" lvl="1" indent="0">
              <a:buNone/>
            </a:pPr>
            <a:r>
              <a:rPr lang="cs-CZ" sz="1600" b="1" dirty="0" smtClean="0">
                <a:solidFill>
                  <a:srgbClr val="FF0000"/>
                </a:solidFill>
              </a:rPr>
              <a:t>i</a:t>
            </a:r>
            <a:r>
              <a:rPr lang="cs-CZ" sz="1600" b="1" dirty="0">
                <a:solidFill>
                  <a:srgbClr val="FF0000"/>
                </a:solidFill>
              </a:rPr>
              <a:t>) hašení nebo ochlazování z úkrytu a větší vzdálenosti, </a:t>
            </a:r>
          </a:p>
          <a:p>
            <a:pPr marL="457200" lvl="1" indent="0">
              <a:buNone/>
            </a:pPr>
            <a:r>
              <a:rPr lang="cs-CZ" sz="1600" b="1" dirty="0">
                <a:solidFill>
                  <a:srgbClr val="FF0000"/>
                </a:solidFill>
              </a:rPr>
              <a:t>j) ochlazování zařízení pracující s přetlakem (tlakové lahve, nádrže) a zařízení v nichž může vzniknout vnějšími účinky přetlak (např. vystavené tepelným účinkům), </a:t>
            </a:r>
          </a:p>
          <a:p>
            <a:pPr marL="457200" lvl="1" indent="0">
              <a:buNone/>
            </a:pPr>
            <a:r>
              <a:rPr lang="cs-CZ" sz="1600" b="1" dirty="0">
                <a:solidFill>
                  <a:srgbClr val="FF0000"/>
                </a:solidFill>
              </a:rPr>
              <a:t>k) použití vodní clony pro srážení úniku ve vodě se rozpouštějících plynů a par, </a:t>
            </a:r>
          </a:p>
          <a:p>
            <a:pPr marL="457200" lvl="1" indent="0">
              <a:buNone/>
            </a:pPr>
            <a:r>
              <a:rPr lang="cs-CZ" sz="1600" b="1" dirty="0">
                <a:solidFill>
                  <a:srgbClr val="FF0000"/>
                </a:solidFill>
              </a:rPr>
              <a:t>l) využití stabilních a dálkově ovládaných proudnic pro ochlazování, </a:t>
            </a:r>
          </a:p>
          <a:p>
            <a:pPr marL="457200" lvl="1" indent="0">
              <a:buNone/>
            </a:pPr>
            <a:r>
              <a:rPr lang="cs-CZ" sz="1600" b="1" dirty="0">
                <a:solidFill>
                  <a:srgbClr val="FF0000"/>
                </a:solidFill>
              </a:rPr>
              <a:t>m) zamezení rozvíření hořlavých prachů, </a:t>
            </a:r>
          </a:p>
          <a:p>
            <a:pPr marL="0" indent="0">
              <a:buNone/>
            </a:pPr>
            <a:r>
              <a:rPr lang="cs-CZ" sz="1600" b="1" dirty="0" smtClean="0">
                <a:solidFill>
                  <a:srgbClr val="FF0000"/>
                </a:solidFill>
              </a:rPr>
              <a:t>          n</a:t>
            </a:r>
            <a:r>
              <a:rPr lang="cs-CZ" sz="1600" b="1" dirty="0">
                <a:solidFill>
                  <a:srgbClr val="FF0000"/>
                </a:solidFill>
              </a:rPr>
              <a:t>) snížení koncentrací plynů a par v prostorech </a:t>
            </a:r>
            <a:endParaRPr lang="cs-CZ" sz="1600" b="1" dirty="0" smtClean="0">
              <a:solidFill>
                <a:srgbClr val="FF0000"/>
              </a:solidFill>
            </a:endParaRPr>
          </a:p>
          <a:p>
            <a:pPr marL="0" indent="0">
              <a:buNone/>
            </a:pPr>
            <a:r>
              <a:rPr lang="cs-CZ" sz="1600" b="1" dirty="0">
                <a:solidFill>
                  <a:srgbClr val="FF0000"/>
                </a:solidFill>
              </a:rPr>
              <a:t> </a:t>
            </a:r>
            <a:r>
              <a:rPr lang="cs-CZ" sz="1600" b="1" dirty="0" smtClean="0">
                <a:solidFill>
                  <a:srgbClr val="FF0000"/>
                </a:solidFill>
              </a:rPr>
              <a:t>         o</a:t>
            </a:r>
            <a:r>
              <a:rPr lang="cs-CZ" sz="1600" b="1" dirty="0">
                <a:solidFill>
                  <a:srgbClr val="FF0000"/>
                </a:solidFill>
              </a:rPr>
              <a:t>) snížení odparu hořlavé kapaliny pokrytím její hladiny pěnou, ochlazováním, ředěním apod., </a:t>
            </a:r>
          </a:p>
          <a:p>
            <a:pPr marL="0" indent="0">
              <a:buNone/>
            </a:pPr>
            <a:r>
              <a:rPr lang="cs-CZ" sz="1600" b="1" dirty="0" smtClean="0">
                <a:solidFill>
                  <a:srgbClr val="FF0000"/>
                </a:solidFill>
              </a:rPr>
              <a:t>          p</a:t>
            </a:r>
            <a:r>
              <a:rPr lang="cs-CZ" sz="1600" b="1" dirty="0">
                <a:solidFill>
                  <a:srgbClr val="FF0000"/>
                </a:solidFill>
              </a:rPr>
              <a:t>) vyloučení možných iniciačních zdrojů výbuchu, </a:t>
            </a:r>
          </a:p>
          <a:p>
            <a:pPr marL="0" indent="0">
              <a:buNone/>
            </a:pPr>
            <a:r>
              <a:rPr lang="cs-CZ" sz="1600" b="1" dirty="0" smtClean="0">
                <a:solidFill>
                  <a:srgbClr val="FF0000"/>
                </a:solidFill>
              </a:rPr>
              <a:t>          q</a:t>
            </a:r>
            <a:r>
              <a:rPr lang="cs-CZ" sz="1600" b="1" dirty="0">
                <a:solidFill>
                  <a:srgbClr val="FF0000"/>
                </a:solidFill>
              </a:rPr>
              <a:t>) nehašení hořícího plynu unikajícího z potrubí a armatur, pokud nelze zastavit jeho únik, </a:t>
            </a:r>
          </a:p>
          <a:p>
            <a:pPr marL="0" indent="0">
              <a:buNone/>
            </a:pPr>
            <a:r>
              <a:rPr lang="cs-CZ" sz="1600" b="1" dirty="0" smtClean="0">
                <a:solidFill>
                  <a:srgbClr val="FF0000"/>
                </a:solidFill>
              </a:rPr>
              <a:t>          r</a:t>
            </a:r>
            <a:r>
              <a:rPr lang="cs-CZ" sz="1600" b="1" dirty="0">
                <a:solidFill>
                  <a:srgbClr val="FF0000"/>
                </a:solidFill>
              </a:rPr>
              <a:t>) sledování poškození (stabilita a celistvost) stavebních konstrukcí </a:t>
            </a:r>
            <a:endParaRPr lang="cs-CZ" sz="1600" b="1" dirty="0" smtClean="0">
              <a:solidFill>
                <a:srgbClr val="FF0000"/>
              </a:solidFill>
            </a:endParaRPr>
          </a:p>
          <a:p>
            <a:pPr marL="0" indent="0">
              <a:buNone/>
            </a:pPr>
            <a:endParaRPr lang="cs-CZ" sz="1600" b="1" dirty="0" smtClean="0">
              <a:solidFill>
                <a:srgbClr val="FF0000"/>
              </a:solidFill>
            </a:endParaRPr>
          </a:p>
          <a:p>
            <a:pPr marL="0" indent="0">
              <a:buNone/>
            </a:pPr>
            <a:r>
              <a:rPr lang="pl-PL" sz="1600" b="1" dirty="0" smtClean="0">
                <a:solidFill>
                  <a:srgbClr val="00B050"/>
                </a:solidFill>
              </a:rPr>
              <a:t>Ochranné </a:t>
            </a:r>
            <a:r>
              <a:rPr lang="pl-PL" sz="1600" b="1" dirty="0">
                <a:solidFill>
                  <a:srgbClr val="00B050"/>
                </a:solidFill>
              </a:rPr>
              <a:t>prostředky a další zařízení: </a:t>
            </a:r>
          </a:p>
          <a:p>
            <a:r>
              <a:rPr lang="cs-CZ" sz="1600" b="1" dirty="0">
                <a:solidFill>
                  <a:srgbClr val="00B050"/>
                </a:solidFill>
              </a:rPr>
              <a:t>a) ochranné prostředky hasiče, </a:t>
            </a:r>
          </a:p>
          <a:p>
            <a:r>
              <a:rPr lang="cs-CZ" sz="1600" b="1" dirty="0">
                <a:solidFill>
                  <a:srgbClr val="00B050"/>
                </a:solidFill>
              </a:rPr>
              <a:t>b) detekční technika a </a:t>
            </a:r>
            <a:r>
              <a:rPr lang="cs-CZ" sz="1600" b="1" dirty="0" err="1">
                <a:solidFill>
                  <a:srgbClr val="00B050"/>
                </a:solidFill>
              </a:rPr>
              <a:t>explozimetry</a:t>
            </a:r>
            <a:r>
              <a:rPr lang="cs-CZ" sz="1600" b="1" dirty="0">
                <a:solidFill>
                  <a:srgbClr val="00B050"/>
                </a:solidFill>
              </a:rPr>
              <a:t>, </a:t>
            </a:r>
          </a:p>
          <a:p>
            <a:r>
              <a:rPr lang="cs-CZ" sz="1600" b="1" dirty="0">
                <a:solidFill>
                  <a:srgbClr val="00B050"/>
                </a:solidFill>
              </a:rPr>
              <a:t>c) použití požární techniky a věcných prostředků s ohledem na nebezpečí inicializace výbuchu. </a:t>
            </a:r>
          </a:p>
          <a:p>
            <a:pPr marL="0" indent="0">
              <a:buNone/>
            </a:pPr>
            <a:endParaRPr lang="cs-CZ" sz="1400" dirty="0"/>
          </a:p>
        </p:txBody>
      </p:sp>
    </p:spTree>
    <p:extLst>
      <p:ext uri="{BB962C8B-B14F-4D97-AF65-F5344CB8AC3E}">
        <p14:creationId xmlns:p14="http://schemas.microsoft.com/office/powerpoint/2010/main" val="2785340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688382"/>
          </a:xfrm>
        </p:spPr>
        <p:txBody>
          <a:bodyPr/>
          <a:lstStyle/>
          <a:p>
            <a:endParaRPr lang="cs-CZ" dirty="0"/>
          </a:p>
        </p:txBody>
      </p:sp>
      <p:sp>
        <p:nvSpPr>
          <p:cNvPr id="3" name="Zástupný symbol pro obsah 2"/>
          <p:cNvSpPr>
            <a:spLocks noGrp="1"/>
          </p:cNvSpPr>
          <p:nvPr>
            <p:ph sz="quarter" idx="4294967295"/>
          </p:nvPr>
        </p:nvSpPr>
        <p:spPr>
          <a:xfrm>
            <a:off x="0" y="2688382"/>
            <a:ext cx="9144000" cy="4169618"/>
          </a:xfrm>
          <a:prstGeom prst="rect">
            <a:avLst/>
          </a:prstGeom>
        </p:spPr>
        <p:txBody>
          <a:bodyPr>
            <a:normAutofit/>
          </a:bodyPr>
          <a:lstStyle/>
          <a:p>
            <a:pPr marL="0" indent="0">
              <a:buNone/>
            </a:pPr>
            <a:endParaRPr lang="cs-CZ" sz="2000" b="1" dirty="0" smtClean="0"/>
          </a:p>
          <a:p>
            <a:pPr marL="0" indent="0">
              <a:buNone/>
            </a:pPr>
            <a:endParaRPr lang="cs-CZ" sz="2000" b="1" dirty="0" smtClean="0"/>
          </a:p>
          <a:p>
            <a:pPr marL="0" indent="0" algn="ctr">
              <a:buNone/>
            </a:pPr>
            <a:r>
              <a:rPr lang="cs-CZ" sz="2000" b="1" dirty="0" smtClean="0">
                <a:solidFill>
                  <a:srgbClr val="FF0000"/>
                </a:solidFill>
              </a:rPr>
              <a:t>A</a:t>
            </a:r>
            <a:r>
              <a:rPr lang="cs-CZ" sz="2000" b="1" dirty="0">
                <a:solidFill>
                  <a:srgbClr val="FF0000"/>
                </a:solidFill>
              </a:rPr>
              <a:t>. Sběr volně uhynulého ptactva v </a:t>
            </a:r>
            <a:r>
              <a:rPr lang="cs-CZ" sz="2000" b="1" dirty="0" smtClean="0">
                <a:solidFill>
                  <a:srgbClr val="FF0000"/>
                </a:solidFill>
              </a:rPr>
              <a:t>přírodě</a:t>
            </a:r>
          </a:p>
          <a:p>
            <a:endParaRPr lang="cs-CZ" sz="2000" b="1" dirty="0"/>
          </a:p>
          <a:p>
            <a:r>
              <a:rPr lang="cs-CZ" sz="2000" b="1" dirty="0"/>
              <a:t>Sběr volně uhynulého ptactva s podezřením na chřipku ptáků se týká zejména ptáků </a:t>
            </a:r>
            <a:r>
              <a:rPr lang="cs-CZ" sz="2000" b="1" dirty="0" smtClean="0"/>
              <a:t>vrubozobých</a:t>
            </a:r>
            <a:r>
              <a:rPr lang="cs-CZ" sz="2000" dirty="0" smtClean="0"/>
              <a:t>, přičemž </a:t>
            </a:r>
            <a:r>
              <a:rPr lang="cs-CZ" sz="2000" dirty="0"/>
              <a:t>u uhynulé husy nebo labutě se sběr týká každého uhynulého kusu, u ostatní vrubozobých </a:t>
            </a:r>
            <a:r>
              <a:rPr lang="cs-CZ" sz="2000" dirty="0" smtClean="0"/>
              <a:t>ptáků v </a:t>
            </a:r>
            <a:r>
              <a:rPr lang="cs-CZ" sz="2000" dirty="0"/>
              <a:t>počtu větším než 5 uhynulých kusů. (Společným znakem všech vrubozobých ptáků jsou vroubkované </a:t>
            </a:r>
            <a:r>
              <a:rPr lang="cs-CZ" sz="2000" dirty="0" smtClean="0"/>
              <a:t>okraje zobáku </a:t>
            </a:r>
            <a:r>
              <a:rPr lang="cs-CZ" sz="2000" dirty="0"/>
              <a:t>a prsty spojující plovací blána - </a:t>
            </a:r>
            <a:r>
              <a:rPr lang="cs-CZ" sz="2000" b="1" dirty="0"/>
              <a:t>vodní ptactvo</a:t>
            </a:r>
            <a:r>
              <a:rPr lang="cs-CZ" sz="20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340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Autofit/>
          </a:bodyPr>
          <a:lstStyle/>
          <a:p>
            <a:pPr marL="457200" indent="-457200" algn="ctr">
              <a:buAutoNum type="arabicPeriod"/>
            </a:pPr>
            <a:r>
              <a:rPr lang="cs-CZ" sz="2400" b="1" dirty="0" smtClean="0">
                <a:solidFill>
                  <a:srgbClr val="FF0000"/>
                </a:solidFill>
              </a:rPr>
              <a:t>Postup </a:t>
            </a:r>
            <a:r>
              <a:rPr lang="cs-CZ" sz="2400" b="1" dirty="0">
                <a:solidFill>
                  <a:srgbClr val="FF0000"/>
                </a:solidFill>
              </a:rPr>
              <a:t>pro sběr volně uhynulého </a:t>
            </a:r>
            <a:r>
              <a:rPr lang="cs-CZ" sz="2400" b="1" dirty="0" smtClean="0">
                <a:solidFill>
                  <a:srgbClr val="FF0000"/>
                </a:solidFill>
              </a:rPr>
              <a:t>ptactva</a:t>
            </a:r>
          </a:p>
          <a:p>
            <a:pPr marL="0" indent="0">
              <a:buNone/>
            </a:pPr>
            <a:endParaRPr lang="cs-CZ" sz="2000" b="1" dirty="0"/>
          </a:p>
          <a:p>
            <a:r>
              <a:rPr lang="cs-CZ" sz="1800" dirty="0"/>
              <a:t>a) </a:t>
            </a:r>
            <a:r>
              <a:rPr lang="cs-CZ" sz="1800" b="1" dirty="0"/>
              <a:t>Dožádat přes KOPIS na místo události přítomnost zástupce KVS nebo veterinárního </a:t>
            </a:r>
            <a:r>
              <a:rPr lang="cs-CZ" sz="1800" b="1" dirty="0" smtClean="0"/>
              <a:t>lékaře</a:t>
            </a:r>
            <a:r>
              <a:rPr lang="cs-CZ" sz="1800" dirty="0" smtClean="0"/>
              <a:t>(viz </a:t>
            </a:r>
            <a:r>
              <a:rPr lang="cs-CZ" sz="1800" dirty="0"/>
              <a:t>seznam spojení na krajské veterinární správy na www.svscr.cz) nebo jej informovat a </a:t>
            </a:r>
            <a:r>
              <a:rPr lang="cs-CZ" sz="1800" dirty="0" smtClean="0"/>
              <a:t>postupovat dle </a:t>
            </a:r>
            <a:r>
              <a:rPr lang="cs-CZ" sz="1800" dirty="0"/>
              <a:t>dohodnutého postupu s ním – sběr, zajištění ptáků pro další vyšetření (orgány veterinární </a:t>
            </a:r>
            <a:r>
              <a:rPr lang="cs-CZ" sz="1800" dirty="0" smtClean="0"/>
              <a:t>správy mohou </a:t>
            </a:r>
            <a:r>
              <a:rPr lang="cs-CZ" sz="1800" dirty="0"/>
              <a:t>rozhodnout o organizaci sběru uhynulých ptáků speciálním sanačním podnikem).</a:t>
            </a:r>
          </a:p>
          <a:p>
            <a:r>
              <a:rPr lang="cs-CZ" sz="1800" dirty="0"/>
              <a:t>b) </a:t>
            </a:r>
            <a:r>
              <a:rPr lang="cs-CZ" sz="1800" b="1" dirty="0"/>
              <a:t>Pokud je uhynulý pták v nepřístupném místě, po dohodě s KVS jednotka PO ptáka vyprostí za </a:t>
            </a:r>
            <a:r>
              <a:rPr lang="cs-CZ" sz="1800" b="1" dirty="0" smtClean="0"/>
              <a:t>použití osobních </a:t>
            </a:r>
            <a:r>
              <a:rPr lang="cs-CZ" sz="1800" b="1" dirty="0"/>
              <a:t>ochranných prostředků (OOP).</a:t>
            </a:r>
          </a:p>
          <a:p>
            <a:r>
              <a:rPr lang="cs-CZ" sz="1800" dirty="0"/>
              <a:t>c) </a:t>
            </a:r>
            <a:r>
              <a:rPr lang="cs-CZ" sz="1800" b="1" dirty="0"/>
              <a:t>Při sběru uhynulého ptáka se stanoví nebezpečná zóna 10 m od uhynulého ptáka. Jištění </a:t>
            </a:r>
            <a:r>
              <a:rPr lang="cs-CZ" sz="1800" b="1" dirty="0" smtClean="0"/>
              <a:t>hasičů v </a:t>
            </a:r>
            <a:r>
              <a:rPr lang="cs-CZ" sz="1800" b="1" dirty="0"/>
              <a:t>nebezpečné zóně se pro účely této činnosti neprovádí </a:t>
            </a:r>
            <a:r>
              <a:rPr lang="cs-CZ" sz="1800" dirty="0"/>
              <a:t>(stanoveno odlišně od Bojového </a:t>
            </a:r>
            <a:r>
              <a:rPr lang="cs-CZ" sz="1800" dirty="0" smtClean="0"/>
              <a:t>řádu jednotek </a:t>
            </a:r>
            <a:r>
              <a:rPr lang="cs-CZ" sz="1800" dirty="0"/>
              <a:t>PO – taktické postupy zásahu). V přehledných situacích pro zásah může sběr provést </a:t>
            </a:r>
            <a:r>
              <a:rPr lang="cs-CZ" sz="1800" dirty="0" smtClean="0"/>
              <a:t>jen jeden </a:t>
            </a:r>
            <a:r>
              <a:rPr lang="cs-CZ" sz="1800" dirty="0"/>
              <a:t>hasič. Sběr je výhodné provést např. mechanickými kleštěmi, lopatkou, které lze dezinfikovat.</a:t>
            </a:r>
          </a:p>
          <a:p>
            <a:r>
              <a:rPr lang="cs-CZ" sz="1800" dirty="0"/>
              <a:t>d) </a:t>
            </a:r>
            <a:r>
              <a:rPr lang="cs-CZ" sz="1800" b="1" dirty="0"/>
              <a:t>Nástupní prostor pro zásah a dekontaminační stanoviště je nutné stanovit mimo místa </a:t>
            </a:r>
            <a:r>
              <a:rPr lang="cs-CZ" sz="1800" b="1" dirty="0" smtClean="0"/>
              <a:t>znečištěná trusem </a:t>
            </a:r>
            <a:r>
              <a:rPr lang="cs-CZ" sz="1800" b="1" dirty="0"/>
              <a:t>ptáků a mimo výběhy drůbeže.</a:t>
            </a:r>
          </a:p>
          <a:p>
            <a:r>
              <a:rPr lang="cs-CZ" sz="1800" dirty="0"/>
              <a:t>e) </a:t>
            </a:r>
            <a:r>
              <a:rPr lang="cs-CZ" sz="1800" b="1" dirty="0"/>
              <a:t>Uhynulý pták (</a:t>
            </a:r>
            <a:r>
              <a:rPr lang="cs-CZ" sz="1800" b="1" dirty="0" err="1"/>
              <a:t>kadáver</a:t>
            </a:r>
            <a:r>
              <a:rPr lang="cs-CZ" sz="1800" b="1" dirty="0"/>
              <a:t>) se uloží do dvou samostatně uzavřených polyethylenových pytlů,</a:t>
            </a:r>
            <a:r>
              <a:rPr lang="cs-CZ" sz="1800" dirty="0"/>
              <a:t> </a:t>
            </a:r>
            <a:r>
              <a:rPr lang="cs-CZ" sz="1800" dirty="0" smtClean="0"/>
              <a:t>před vložením </a:t>
            </a:r>
            <a:r>
              <a:rPr lang="cs-CZ" sz="1800" dirty="0"/>
              <a:t>do dalšího pevného transportního obalu se povrch vnějšího pytle dezinfikuje a podle </a:t>
            </a:r>
            <a:r>
              <a:rPr lang="cs-CZ" sz="1800" dirty="0" smtClean="0"/>
              <a:t>pokynů krajské </a:t>
            </a:r>
            <a:r>
              <a:rPr lang="cs-CZ" sz="1800" dirty="0"/>
              <a:t>veterinární správy předá k vyšetření nebo k likvidaci.</a:t>
            </a:r>
          </a:p>
          <a:p>
            <a:r>
              <a:rPr lang="cs-CZ" sz="2000" b="1" dirty="0" smtClean="0"/>
              <a:t> </a:t>
            </a:r>
            <a:endParaRPr lang="cs-CZ" sz="2000" dirty="0"/>
          </a:p>
        </p:txBody>
      </p:sp>
    </p:spTree>
    <p:extLst>
      <p:ext uri="{BB962C8B-B14F-4D97-AF65-F5344CB8AC3E}">
        <p14:creationId xmlns:p14="http://schemas.microsoft.com/office/powerpoint/2010/main" val="15803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a:bodyPr>
          <a:lstStyle/>
          <a:p>
            <a:pPr marL="0" indent="0" algn="ctr">
              <a:buNone/>
            </a:pPr>
            <a:r>
              <a:rPr lang="cs-CZ" sz="2400" b="1" dirty="0">
                <a:solidFill>
                  <a:srgbClr val="FF0000"/>
                </a:solidFill>
              </a:rPr>
              <a:t>2. Prostředky pro ukládání uhynulého ptactva s podezřením na chřipku </a:t>
            </a:r>
            <a:r>
              <a:rPr lang="cs-CZ" sz="2400" b="1" dirty="0" smtClean="0">
                <a:solidFill>
                  <a:srgbClr val="FF0000"/>
                </a:solidFill>
              </a:rPr>
              <a:t>ptáků</a:t>
            </a:r>
          </a:p>
          <a:p>
            <a:pPr marL="0" indent="0" algn="ctr">
              <a:buNone/>
            </a:pPr>
            <a:endParaRPr lang="cs-CZ" sz="2400" b="1" dirty="0"/>
          </a:p>
          <a:p>
            <a:r>
              <a:rPr lang="cs-CZ" sz="2000" dirty="0"/>
              <a:t>a) Polyethylenové pytle - neprůhledné, silnější v tloušťce min. 200 </a:t>
            </a:r>
            <a:r>
              <a:rPr lang="el-GR" sz="2000" dirty="0"/>
              <a:t>μ</a:t>
            </a:r>
            <a:r>
              <a:rPr lang="cs-CZ" sz="2000" dirty="0"/>
              <a:t>m. Je nutné vždy použít dva </a:t>
            </a:r>
            <a:r>
              <a:rPr lang="cs-CZ" sz="2000" dirty="0" smtClean="0"/>
              <a:t>pytle, které </a:t>
            </a:r>
            <a:r>
              <a:rPr lang="cs-CZ" sz="2000" dirty="0"/>
              <a:t>se samostatně uzavřou.</a:t>
            </a:r>
          </a:p>
          <a:p>
            <a:r>
              <a:rPr lang="cs-CZ" sz="2000" dirty="0"/>
              <a:t>b) Pevný transportní obal – nerozbitná, nepropustná a plynotěsná, uzavíratelná nádoba, např. </a:t>
            </a:r>
            <a:r>
              <a:rPr lang="cs-CZ" sz="2000" dirty="0" smtClean="0"/>
              <a:t>sud. Povrch </a:t>
            </a:r>
            <a:r>
              <a:rPr lang="cs-CZ" sz="2000" dirty="0"/>
              <a:t>vnějšího pytle se před vložením do pevného transportního obalu dezinfikuje</a:t>
            </a:r>
            <a:r>
              <a:rPr lang="cs-CZ" sz="2000" dirty="0" smtClean="0"/>
              <a:t>.</a:t>
            </a:r>
          </a:p>
          <a:p>
            <a:endParaRPr lang="cs-CZ" sz="2000" dirty="0"/>
          </a:p>
          <a:p>
            <a:pPr marL="0" indent="0" algn="ctr">
              <a:buNone/>
            </a:pPr>
            <a:r>
              <a:rPr lang="cs-CZ" sz="2400" b="1" dirty="0">
                <a:solidFill>
                  <a:srgbClr val="FF0000"/>
                </a:solidFill>
              </a:rPr>
              <a:t>3. Organizace operačních skupin pro </a:t>
            </a:r>
            <a:r>
              <a:rPr lang="cs-CZ" sz="2400" b="1" dirty="0" smtClean="0">
                <a:solidFill>
                  <a:srgbClr val="FF0000"/>
                </a:solidFill>
              </a:rPr>
              <a:t>zásah</a:t>
            </a:r>
          </a:p>
          <a:p>
            <a:pPr marL="0" indent="0" algn="ctr">
              <a:buNone/>
            </a:pPr>
            <a:endParaRPr lang="cs-CZ" sz="2400" b="1" dirty="0"/>
          </a:p>
          <a:p>
            <a:r>
              <a:rPr lang="cs-CZ" sz="2000" dirty="0"/>
              <a:t>Ke sběru uhynulého ptactva ve volné přírodě a při činnostech v ohnisku nákazy je vhodné </a:t>
            </a:r>
            <a:r>
              <a:rPr lang="cs-CZ" sz="2000" dirty="0" smtClean="0"/>
              <a:t>předurčit operační </a:t>
            </a:r>
            <a:r>
              <a:rPr lang="cs-CZ" sz="2000" dirty="0"/>
              <a:t>skupiny nebo družstva tak, aby mohl být sledován cíleně zdravotní stav hasičů, byla </a:t>
            </a:r>
            <a:r>
              <a:rPr lang="cs-CZ" sz="2000" dirty="0" smtClean="0"/>
              <a:t>zachována určitá </a:t>
            </a:r>
            <a:r>
              <a:rPr lang="cs-CZ" sz="2000" dirty="0"/>
              <a:t>zručnost a praxe při nasazení a bylo je možno nahradit jinými hasiči. </a:t>
            </a:r>
            <a:endParaRPr lang="cs-CZ" sz="2000" dirty="0" smtClean="0"/>
          </a:p>
          <a:p>
            <a:r>
              <a:rPr lang="cs-CZ" sz="2000" dirty="0" smtClean="0"/>
              <a:t>Počet </a:t>
            </a:r>
            <a:r>
              <a:rPr lang="cs-CZ" sz="2000" dirty="0"/>
              <a:t>operačních skupin </a:t>
            </a:r>
            <a:r>
              <a:rPr lang="cs-CZ" sz="2000" dirty="0" smtClean="0"/>
              <a:t>stanoví </a:t>
            </a:r>
            <a:r>
              <a:rPr lang="pl-PL" sz="2000" dirty="0" smtClean="0"/>
              <a:t>HZS </a:t>
            </a:r>
            <a:r>
              <a:rPr lang="pl-PL" sz="2000" dirty="0"/>
              <a:t>kraje, doporučuje se je zřídit na každé stanici typu C.</a:t>
            </a:r>
            <a:endParaRPr lang="cs-CZ" sz="2000" dirty="0"/>
          </a:p>
        </p:txBody>
      </p:sp>
    </p:spTree>
    <p:extLst>
      <p:ext uri="{BB962C8B-B14F-4D97-AF65-F5344CB8AC3E}">
        <p14:creationId xmlns:p14="http://schemas.microsoft.com/office/powerpoint/2010/main" val="2376136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a:bodyPr>
          <a:lstStyle/>
          <a:p>
            <a:pPr marL="0" indent="0" algn="ctr">
              <a:buNone/>
            </a:pPr>
            <a:r>
              <a:rPr lang="cs-CZ" sz="2400" b="1" dirty="0">
                <a:solidFill>
                  <a:srgbClr val="FF0000"/>
                </a:solidFill>
              </a:rPr>
              <a:t>4. Průvodka k sběru uhynulého ptáka</a:t>
            </a:r>
          </a:p>
          <a:p>
            <a:r>
              <a:rPr lang="cs-CZ" sz="1800" b="1" dirty="0"/>
              <a:t>Pokud je </a:t>
            </a:r>
            <a:r>
              <a:rPr lang="cs-CZ" sz="1800" b="1" dirty="0" err="1"/>
              <a:t>kadáver</a:t>
            </a:r>
            <a:r>
              <a:rPr lang="cs-CZ" sz="1800" b="1" dirty="0"/>
              <a:t> určen k dalšímu vyšetření, je třeba vyplnit dvě průvodky k sběru uhynulého ptáka</a:t>
            </a:r>
            <a:r>
              <a:rPr lang="cs-CZ" sz="1800" dirty="0" smtClean="0"/>
              <a:t>, (</a:t>
            </a:r>
            <a:r>
              <a:rPr lang="cs-CZ" sz="1800" dirty="0"/>
              <a:t>viz níže). Jedna se uloží do pevného transportního obalu, druhá se předá na místě učeném </a:t>
            </a:r>
            <a:r>
              <a:rPr lang="cs-CZ" sz="1800" dirty="0" smtClean="0"/>
              <a:t>orgánem veterinární </a:t>
            </a:r>
            <a:r>
              <a:rPr lang="cs-CZ" sz="1800" dirty="0"/>
              <a:t>správy.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94" y="1340768"/>
            <a:ext cx="7658100" cy="535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51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lgn="ctr">
              <a:buNone/>
            </a:pPr>
            <a:r>
              <a:rPr lang="cs-CZ" sz="2400" b="1" dirty="0">
                <a:solidFill>
                  <a:srgbClr val="FF0000"/>
                </a:solidFill>
              </a:rPr>
              <a:t>B. Likvidace nakaženého chovu – činnost v ohnisku </a:t>
            </a:r>
            <a:r>
              <a:rPr lang="cs-CZ" sz="2400" b="1" dirty="0" smtClean="0">
                <a:solidFill>
                  <a:srgbClr val="FF0000"/>
                </a:solidFill>
              </a:rPr>
              <a:t>nákazy</a:t>
            </a:r>
          </a:p>
          <a:p>
            <a:pPr marL="0" indent="0" algn="ctr">
              <a:buNone/>
            </a:pPr>
            <a:endParaRPr lang="cs-CZ" sz="2400" b="1" dirty="0">
              <a:solidFill>
                <a:srgbClr val="FF0000"/>
              </a:solidFill>
            </a:endParaRPr>
          </a:p>
          <a:p>
            <a:pPr marL="0" indent="0">
              <a:buNone/>
            </a:pPr>
            <a:r>
              <a:rPr lang="cs-CZ" sz="2000" b="1" dirty="0"/>
              <a:t>1. Jednotky PO při likvidaci nakaženého chovu zabezpečují</a:t>
            </a:r>
          </a:p>
          <a:p>
            <a:r>
              <a:rPr lang="cs-CZ" sz="2000" dirty="0"/>
              <a:t>a) Podpůrné práce pro orgány veterinární správy v chovných objektech drůbeže označené jako </a:t>
            </a:r>
            <a:r>
              <a:rPr lang="cs-CZ" sz="2000" dirty="0" smtClean="0"/>
              <a:t>ohniska nákazy </a:t>
            </a:r>
            <a:r>
              <a:rPr lang="cs-CZ" sz="2000" dirty="0"/>
              <a:t>nebo určených k usmrcení chované drůbeže nebo ostatních ptáků držených v zajetí.</a:t>
            </a:r>
          </a:p>
          <a:p>
            <a:r>
              <a:rPr lang="cs-CZ" sz="2000" dirty="0"/>
              <a:t>b) Zajištění činnosti stanovišť dekontaminace (dezinfekce) osob a techniky v místech </a:t>
            </a:r>
            <a:r>
              <a:rPr lang="cs-CZ" sz="2000" dirty="0" smtClean="0"/>
              <a:t>výstupu z </a:t>
            </a:r>
            <a:r>
              <a:rPr lang="cs-CZ" sz="2000" dirty="0"/>
              <a:t>ochranných zón kolem ohnisek nákazy, popř. zajištění náhradních oděvů po dezinfekci.</a:t>
            </a:r>
          </a:p>
          <a:p>
            <a:r>
              <a:rPr lang="cs-CZ" sz="2000" dirty="0"/>
              <a:t>c) Zajištění a provoz prostředků pro osvětlení místa zásahu.</a:t>
            </a:r>
          </a:p>
          <a:p>
            <a:r>
              <a:rPr lang="cs-CZ" sz="2000" dirty="0"/>
              <a:t>d) Zajištění vytyčovacích prostředků k označení kontaminovaného místa a vstupu a </a:t>
            </a:r>
            <a:r>
              <a:rPr lang="cs-CZ" sz="2000" dirty="0" smtClean="0"/>
              <a:t>výstupu do </a:t>
            </a:r>
            <a:r>
              <a:rPr lang="cs-CZ" sz="2000" dirty="0"/>
              <a:t>ochranné zóny.</a:t>
            </a:r>
          </a:p>
          <a:p>
            <a:r>
              <a:rPr lang="cs-CZ" sz="2000" dirty="0"/>
              <a:t>e) Podíl na dodávkách vody pro dezinfekci a pomoc při závěrečné dezinfekci.</a:t>
            </a:r>
          </a:p>
          <a:p>
            <a:r>
              <a:rPr lang="cs-CZ" sz="2000" dirty="0"/>
              <a:t>f) Součinnost při přípravě haly k zaplynování, utěsnění haly, zaplynování haly a bezpečné </a:t>
            </a:r>
            <a:r>
              <a:rPr lang="cs-CZ" sz="2000" dirty="0" smtClean="0"/>
              <a:t>odvětrání haly.1</a:t>
            </a:r>
            <a:endParaRPr lang="cs-CZ" sz="2000" dirty="0"/>
          </a:p>
          <a:p>
            <a:r>
              <a:rPr lang="cs-CZ" sz="2000" dirty="0"/>
              <a:t>g) Ve spolupráci s orgány veterinární správy měření koncentrace plynu použitého k utrácení (CO2 </a:t>
            </a:r>
            <a:r>
              <a:rPr lang="cs-CZ" sz="2000" dirty="0" smtClean="0"/>
              <a:t>nebo CO</a:t>
            </a:r>
            <a:r>
              <a:rPr lang="cs-CZ" sz="2000" dirty="0"/>
              <a:t>) v hale a monitorování koncentrace těchto plynů v okolí haly.</a:t>
            </a:r>
          </a:p>
          <a:p>
            <a:pPr marL="0" indent="0">
              <a:buNone/>
            </a:pPr>
            <a:endParaRPr lang="cs-CZ" sz="1800" dirty="0" smtClean="0"/>
          </a:p>
          <a:p>
            <a:pPr marL="0" indent="0">
              <a:buNone/>
            </a:pPr>
            <a:endParaRPr lang="cs-CZ" sz="1800" dirty="0"/>
          </a:p>
          <a:p>
            <a:pPr marL="0" indent="0">
              <a:buNone/>
            </a:pPr>
            <a:r>
              <a:rPr lang="cs-CZ" sz="1600" dirty="0"/>
              <a:t>1 Zajistí chovatel, v případě nedostatečné kapacity HZS ČR</a:t>
            </a:r>
            <a:endParaRPr lang="cs-CZ" sz="1600" dirty="0" smtClean="0"/>
          </a:p>
          <a:p>
            <a:pPr marL="0" indent="0">
              <a:buNone/>
            </a:pPr>
            <a:endParaRPr lang="cs-CZ" sz="1800" dirty="0"/>
          </a:p>
        </p:txBody>
      </p:sp>
    </p:spTree>
    <p:extLst>
      <p:ext uri="{BB962C8B-B14F-4D97-AF65-F5344CB8AC3E}">
        <p14:creationId xmlns:p14="http://schemas.microsoft.com/office/powerpoint/2010/main" val="358671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0"/>
            <a:ext cx="5657850"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17032"/>
            <a:ext cx="378142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539552" y="2690336"/>
            <a:ext cx="8136904" cy="1200329"/>
          </a:xfrm>
          <a:prstGeom prst="rect">
            <a:avLst/>
          </a:prstGeom>
        </p:spPr>
        <p:txBody>
          <a:bodyPr wrap="square">
            <a:spAutoFit/>
          </a:bodyPr>
          <a:lstStyle/>
          <a:p>
            <a:endParaRPr lang="cs-CZ" dirty="0"/>
          </a:p>
          <a:p>
            <a:r>
              <a:rPr lang="cs-CZ" dirty="0"/>
              <a:t>d) má-li hasič pravou paži předpaženou a levou upaženou, znamená to „Stůj“ pro</a:t>
            </a:r>
          </a:p>
          <a:p>
            <a:r>
              <a:rPr lang="cs-CZ" dirty="0"/>
              <a:t>řidiče přijíždějícího směrem k zádům a pravému boku hasiče a „Volno“ pro řidiče</a:t>
            </a:r>
          </a:p>
          <a:p>
            <a:r>
              <a:rPr lang="cs-CZ" dirty="0"/>
              <a:t>přijíždějícího směrem k levému boku hasiče.</a:t>
            </a:r>
          </a:p>
        </p:txBody>
      </p:sp>
    </p:spTree>
    <p:extLst>
      <p:ext uri="{BB962C8B-B14F-4D97-AF65-F5344CB8AC3E}">
        <p14:creationId xmlns:p14="http://schemas.microsoft.com/office/powerpoint/2010/main" val="191442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80512" cy="6858000"/>
          </a:xfrm>
          <a:prstGeom prst="rect">
            <a:avLst/>
          </a:prstGeom>
        </p:spPr>
        <p:txBody>
          <a:bodyPr>
            <a:normAutofit/>
          </a:bodyPr>
          <a:lstStyle/>
          <a:p>
            <a:endParaRPr lang="cs-CZ" sz="2000" dirty="0" smtClean="0"/>
          </a:p>
          <a:p>
            <a:endParaRPr lang="cs-CZ" sz="2000" dirty="0"/>
          </a:p>
          <a:p>
            <a:r>
              <a:rPr lang="cs-CZ" sz="2000" dirty="0" smtClean="0"/>
              <a:t>h</a:t>
            </a:r>
            <a:r>
              <a:rPr lang="cs-CZ" sz="2000" dirty="0"/>
              <a:t>) Pomocné práce při vyskladnění drůbeže ze stájí k utracení. 2</a:t>
            </a:r>
          </a:p>
          <a:p>
            <a:r>
              <a:rPr lang="cs-CZ" sz="2000" dirty="0"/>
              <a:t>i) Přemístění drůbeže do kontejneru k utracení. 2</a:t>
            </a:r>
          </a:p>
          <a:p>
            <a:r>
              <a:rPr lang="cs-CZ" sz="2000" dirty="0"/>
              <a:t>j) Odstranění </a:t>
            </a:r>
            <a:r>
              <a:rPr lang="cs-CZ" sz="2000" dirty="0" err="1"/>
              <a:t>kadáverů</a:t>
            </a:r>
            <a:r>
              <a:rPr lang="cs-CZ" sz="2000" dirty="0"/>
              <a:t> utracené drůbeže z haly. 2</a:t>
            </a:r>
          </a:p>
          <a:p>
            <a:r>
              <a:rPr lang="cs-CZ" sz="2000" dirty="0"/>
              <a:t>k) Průběžnou dezinfekci hospodářství.</a:t>
            </a:r>
            <a:r>
              <a:rPr lang="cs-CZ" sz="2000" i="1" dirty="0"/>
              <a:t>3</a:t>
            </a:r>
          </a:p>
          <a:p>
            <a:r>
              <a:rPr lang="cs-CZ" sz="2000" dirty="0"/>
              <a:t>l) Vyklizení hal po odstranění </a:t>
            </a:r>
            <a:r>
              <a:rPr lang="cs-CZ" sz="2000" dirty="0" err="1"/>
              <a:t>kadáverů</a:t>
            </a:r>
            <a:r>
              <a:rPr lang="cs-CZ" sz="2000" dirty="0"/>
              <a:t> utracené drůbeže. 2</a:t>
            </a:r>
          </a:p>
          <a:p>
            <a:r>
              <a:rPr lang="cs-CZ" sz="2000" dirty="0"/>
              <a:t>m) Úklid, mechanickou očistu a předběžnou dezinfekci. 3</a:t>
            </a:r>
          </a:p>
          <a:p>
            <a:r>
              <a:rPr lang="cs-CZ" sz="2000" dirty="0"/>
              <a:t>n) Terénní úpravy, rýhování, hloubení a navážku zeminy.</a:t>
            </a:r>
          </a:p>
          <a:p>
            <a:r>
              <a:rPr lang="pl-PL" sz="2000" dirty="0"/>
              <a:t>o) Pomocné práce v bezprostředním okolí ohniska. 3</a:t>
            </a:r>
          </a:p>
          <a:p>
            <a:r>
              <a:rPr lang="cs-CZ" sz="2000" dirty="0"/>
              <a:t>p) Zajištění vhodných nádob nebo kontejnerů k neškodnému odstranění infikovaných materiálů </a:t>
            </a:r>
            <a:r>
              <a:rPr lang="cs-CZ" sz="2000" dirty="0" smtClean="0"/>
              <a:t>kromě </a:t>
            </a:r>
            <a:r>
              <a:rPr lang="cs-CZ" sz="2000" dirty="0" err="1" smtClean="0"/>
              <a:t>kadáverů</a:t>
            </a:r>
            <a:r>
              <a:rPr lang="cs-CZ" sz="2000" dirty="0"/>
              <a:t>, pevných igelitových pytlů, popř. vhodných plynotěsných nádob na přemístění </a:t>
            </a:r>
            <a:r>
              <a:rPr lang="cs-CZ" sz="2000" dirty="0" err="1" smtClean="0"/>
              <a:t>kadáverů</a:t>
            </a:r>
            <a:r>
              <a:rPr lang="cs-CZ" sz="2000" dirty="0" smtClean="0"/>
              <a:t> do </a:t>
            </a:r>
            <a:r>
              <a:rPr lang="cs-CZ" sz="2000" dirty="0"/>
              <a:t>velkých kontejnerů při utrácení v drobných chovech. </a:t>
            </a:r>
            <a:r>
              <a:rPr lang="cs-CZ" sz="2000" dirty="0" smtClean="0"/>
              <a:t>3</a:t>
            </a:r>
          </a:p>
          <a:p>
            <a:endParaRPr lang="cs-CZ" sz="2000" dirty="0"/>
          </a:p>
          <a:p>
            <a:endParaRPr lang="cs-CZ" sz="2000" dirty="0" smtClean="0"/>
          </a:p>
          <a:p>
            <a:endParaRPr lang="cs-CZ" sz="2000" dirty="0"/>
          </a:p>
          <a:p>
            <a:pPr marL="0" indent="0">
              <a:buNone/>
            </a:pPr>
            <a:r>
              <a:rPr lang="cs-CZ" sz="1600" dirty="0"/>
              <a:t>2 Zajistí chovatel, v případě nedostatečné kapacity a nebezpečí z prodlení složky IZS na náklady chovatele</a:t>
            </a:r>
          </a:p>
          <a:p>
            <a:pPr marL="0" indent="0">
              <a:buNone/>
            </a:pPr>
            <a:r>
              <a:rPr lang="cs-CZ" sz="1600" dirty="0"/>
              <a:t>3 Zajistí chovatel, v případě nedostatečné kapacity HZS ČR na náklady chovatele.</a:t>
            </a:r>
          </a:p>
        </p:txBody>
      </p:sp>
    </p:spTree>
    <p:extLst>
      <p:ext uri="{BB962C8B-B14F-4D97-AF65-F5344CB8AC3E}">
        <p14:creationId xmlns:p14="http://schemas.microsoft.com/office/powerpoint/2010/main" val="2849154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9144"/>
            <a:ext cx="9144000" cy="6858000"/>
          </a:xfrm>
          <a:prstGeom prst="rect">
            <a:avLst/>
          </a:prstGeom>
        </p:spPr>
        <p:txBody>
          <a:bodyPr>
            <a:normAutofit lnSpcReduction="10000"/>
          </a:bodyPr>
          <a:lstStyle/>
          <a:p>
            <a:pPr marL="0" indent="0" algn="ctr">
              <a:buNone/>
            </a:pPr>
            <a:r>
              <a:rPr lang="cs-CZ" sz="2400" b="1" dirty="0"/>
              <a:t>V případě koordinace záchranných a likvidačních prací bude HZS ČR zajišťovat</a:t>
            </a:r>
          </a:p>
          <a:p>
            <a:pPr marL="0" indent="0">
              <a:buNone/>
            </a:pPr>
            <a:r>
              <a:rPr lang="cs-CZ" sz="2000" dirty="0"/>
              <a:t>· </a:t>
            </a:r>
            <a:r>
              <a:rPr lang="cs-CZ" sz="2000" b="1" dirty="0"/>
              <a:t>Funkci OPIS IZS.</a:t>
            </a:r>
          </a:p>
          <a:p>
            <a:pPr marL="0" indent="0">
              <a:buNone/>
            </a:pPr>
            <a:r>
              <a:rPr lang="cs-CZ" sz="2000" dirty="0"/>
              <a:t>· </a:t>
            </a:r>
            <a:r>
              <a:rPr lang="cs-CZ" sz="2000" b="1" dirty="0"/>
              <a:t>Velitele zásahu na místě zásahu</a:t>
            </a:r>
            <a:r>
              <a:rPr lang="cs-CZ" sz="2000" dirty="0"/>
              <a:t>, přičemž velitel zásahu bude využívat oprávnění ze </a:t>
            </a:r>
            <a:endParaRPr lang="cs-CZ" sz="2000" dirty="0" smtClean="0"/>
          </a:p>
          <a:p>
            <a:pPr marL="0" indent="0">
              <a:buNone/>
            </a:pPr>
            <a:r>
              <a:rPr lang="cs-CZ" sz="2000" dirty="0"/>
              <a:t> </a:t>
            </a:r>
            <a:r>
              <a:rPr lang="cs-CZ" sz="2000" dirty="0" smtClean="0"/>
              <a:t>  zákona č</a:t>
            </a:r>
            <a:r>
              <a:rPr lang="cs-CZ" sz="2000" dirty="0"/>
              <a:t>. 133/1985 Sb., o požární ochraně a § 19 zákona o IZS.</a:t>
            </a:r>
          </a:p>
          <a:p>
            <a:pPr marL="0" indent="0">
              <a:buNone/>
            </a:pPr>
            <a:r>
              <a:rPr lang="cs-CZ" sz="2000" dirty="0"/>
              <a:t>· </a:t>
            </a:r>
            <a:r>
              <a:rPr lang="cs-CZ" sz="2000" b="1" dirty="0"/>
              <a:t>Přepravu vzorků k potvrzení nákazy chřipky ptáků na vyžádání orgánu </a:t>
            </a:r>
            <a:r>
              <a:rPr lang="cs-CZ" sz="2000" b="1" dirty="0" smtClean="0"/>
              <a:t>veterinární</a:t>
            </a:r>
          </a:p>
          <a:p>
            <a:pPr marL="0" indent="0">
              <a:buNone/>
            </a:pPr>
            <a:r>
              <a:rPr lang="cs-CZ" sz="2000" b="1" dirty="0"/>
              <a:t> </a:t>
            </a:r>
            <a:r>
              <a:rPr lang="cs-CZ" sz="2000" b="1" dirty="0" smtClean="0"/>
              <a:t> správy vozidlem </a:t>
            </a:r>
            <a:r>
              <a:rPr lang="cs-CZ" sz="2000" b="1" dirty="0"/>
              <a:t>s právem přednostní jízdy </a:t>
            </a:r>
            <a:r>
              <a:rPr lang="cs-CZ" sz="2000" dirty="0"/>
              <a:t>do národní referenční laboratoře </a:t>
            </a:r>
            <a:r>
              <a:rPr lang="cs-CZ" sz="2000" dirty="0" smtClean="0"/>
              <a:t>Státního</a:t>
            </a:r>
          </a:p>
          <a:p>
            <a:pPr marL="0" indent="0">
              <a:buNone/>
            </a:pPr>
            <a:r>
              <a:rPr lang="cs-CZ" sz="2000" dirty="0"/>
              <a:t> </a:t>
            </a:r>
            <a:r>
              <a:rPr lang="cs-CZ" sz="2000" dirty="0" smtClean="0"/>
              <a:t> veterinárního ústavu</a:t>
            </a:r>
            <a:r>
              <a:rPr lang="cs-CZ" sz="2000" dirty="0"/>
              <a:t>.</a:t>
            </a:r>
          </a:p>
          <a:p>
            <a:pPr marL="0" indent="0">
              <a:buNone/>
            </a:pPr>
            <a:r>
              <a:rPr lang="cs-CZ" sz="2000" dirty="0"/>
              <a:t>· </a:t>
            </a:r>
            <a:r>
              <a:rPr lang="cs-CZ" sz="2000" b="1" dirty="0"/>
              <a:t>Podílet se v rámci uplatnění osobní a věcné pomoci nebo poplachových plánů IZS </a:t>
            </a:r>
            <a:endParaRPr lang="cs-CZ" sz="2000" b="1" dirty="0" smtClean="0"/>
          </a:p>
          <a:p>
            <a:pPr marL="0" indent="0">
              <a:buNone/>
            </a:pPr>
            <a:r>
              <a:rPr lang="cs-CZ" sz="2000" b="1" dirty="0"/>
              <a:t> </a:t>
            </a:r>
            <a:r>
              <a:rPr lang="cs-CZ" sz="2000" b="1" dirty="0" smtClean="0"/>
              <a:t> n</a:t>
            </a:r>
            <a:r>
              <a:rPr lang="cs-CZ" sz="2000" dirty="0" smtClean="0"/>
              <a:t>a</a:t>
            </a:r>
            <a:r>
              <a:rPr lang="cs-CZ" sz="2000" dirty="0"/>
              <a:t>:</a:t>
            </a:r>
          </a:p>
          <a:p>
            <a:pPr marL="0" indent="0">
              <a:buNone/>
            </a:pPr>
            <a:r>
              <a:rPr lang="pl-PL" sz="2000" dirty="0" smtClean="0">
                <a:solidFill>
                  <a:srgbClr val="FF0000"/>
                </a:solidFill>
              </a:rPr>
              <a:t>- dodávce </a:t>
            </a:r>
            <a:r>
              <a:rPr lang="pl-PL" sz="2000" dirty="0">
                <a:solidFill>
                  <a:srgbClr val="FF0000"/>
                </a:solidFill>
              </a:rPr>
              <a:t>vody na dezinfekci,</a:t>
            </a:r>
          </a:p>
          <a:p>
            <a:pPr marL="0" indent="0">
              <a:buNone/>
            </a:pPr>
            <a:r>
              <a:rPr lang="cs-CZ" sz="2000" dirty="0" smtClean="0">
                <a:solidFill>
                  <a:srgbClr val="FF0000"/>
                </a:solidFill>
              </a:rPr>
              <a:t>- likvidaci </a:t>
            </a:r>
            <a:r>
              <a:rPr lang="cs-CZ" sz="2000" dirty="0">
                <a:solidFill>
                  <a:srgbClr val="FF0000"/>
                </a:solidFill>
              </a:rPr>
              <a:t>utraceného chovu,</a:t>
            </a:r>
          </a:p>
          <a:p>
            <a:pPr marL="0" indent="0">
              <a:buNone/>
            </a:pPr>
            <a:r>
              <a:rPr lang="cs-CZ" sz="2000" dirty="0" smtClean="0">
                <a:solidFill>
                  <a:srgbClr val="FF0000"/>
                </a:solidFill>
              </a:rPr>
              <a:t>- nezbytných </a:t>
            </a:r>
            <a:r>
              <a:rPr lang="cs-CZ" sz="2000" dirty="0">
                <a:solidFill>
                  <a:srgbClr val="FF0000"/>
                </a:solidFill>
              </a:rPr>
              <a:t>zemních pracích</a:t>
            </a:r>
            <a:r>
              <a:rPr lang="cs-CZ" sz="2000" dirty="0" smtClean="0">
                <a:solidFill>
                  <a:srgbClr val="FF0000"/>
                </a:solidFill>
              </a:rPr>
              <a:t>,</a:t>
            </a:r>
          </a:p>
          <a:p>
            <a:pPr marL="0" indent="0">
              <a:buNone/>
            </a:pPr>
            <a:r>
              <a:rPr lang="cs-CZ" sz="2000" dirty="0" smtClean="0">
                <a:solidFill>
                  <a:srgbClr val="FF0000"/>
                </a:solidFill>
              </a:rPr>
              <a:t>- nouzovém </a:t>
            </a:r>
            <a:r>
              <a:rPr lang="cs-CZ" sz="2000" dirty="0">
                <a:solidFill>
                  <a:srgbClr val="FF0000"/>
                </a:solidFill>
              </a:rPr>
              <a:t>zásobování dotčeného obyvatelstva, pokud jsou nařízena ochranná pásma</a:t>
            </a:r>
          </a:p>
          <a:p>
            <a:pPr marL="0" indent="0">
              <a:buNone/>
            </a:pPr>
            <a:r>
              <a:rPr lang="cs-CZ" sz="2000" dirty="0" smtClean="0">
                <a:solidFill>
                  <a:srgbClr val="FF0000"/>
                </a:solidFill>
              </a:rPr>
              <a:t>  režimovými </a:t>
            </a:r>
            <a:r>
              <a:rPr lang="cs-CZ" sz="2000" dirty="0">
                <a:solidFill>
                  <a:srgbClr val="FF0000"/>
                </a:solidFill>
              </a:rPr>
              <a:t>opatřeními s karanténou,</a:t>
            </a:r>
          </a:p>
          <a:p>
            <a:pPr marL="0" indent="0">
              <a:buNone/>
            </a:pPr>
            <a:r>
              <a:rPr lang="cs-CZ" sz="2000" dirty="0" smtClean="0">
                <a:solidFill>
                  <a:srgbClr val="FF0000"/>
                </a:solidFill>
              </a:rPr>
              <a:t>- dezinfekci </a:t>
            </a:r>
            <a:r>
              <a:rPr lang="cs-CZ" sz="2000" dirty="0">
                <a:solidFill>
                  <a:srgbClr val="FF0000"/>
                </a:solidFill>
              </a:rPr>
              <a:t>osob a prostředků v dekontaminačních (dezinfekčních) stanovištích </a:t>
            </a:r>
            <a:r>
              <a:rPr lang="cs-CZ" sz="2000" dirty="0" smtClean="0">
                <a:solidFill>
                  <a:srgbClr val="FF0000"/>
                </a:solidFill>
              </a:rPr>
              <a:t>na</a:t>
            </a:r>
          </a:p>
          <a:p>
            <a:pPr marL="0" indent="0">
              <a:buNone/>
            </a:pPr>
            <a:r>
              <a:rPr lang="cs-CZ" sz="2000" dirty="0">
                <a:solidFill>
                  <a:srgbClr val="FF0000"/>
                </a:solidFill>
              </a:rPr>
              <a:t> </a:t>
            </a:r>
            <a:r>
              <a:rPr lang="cs-CZ" sz="2000" dirty="0" smtClean="0">
                <a:solidFill>
                  <a:srgbClr val="FF0000"/>
                </a:solidFill>
              </a:rPr>
              <a:t>  hranici nebezpečných </a:t>
            </a:r>
            <a:r>
              <a:rPr lang="cs-CZ" sz="2000" dirty="0">
                <a:solidFill>
                  <a:srgbClr val="FF0000"/>
                </a:solidFill>
              </a:rPr>
              <a:t>zón nebo ochranných pásem.</a:t>
            </a:r>
          </a:p>
          <a:p>
            <a:r>
              <a:rPr lang="cs-CZ" sz="2000" dirty="0"/>
              <a:t>Požadavky jednotlivých HZS krajů na síly a prostředky HZS ČR budou soustřeďovány na </a:t>
            </a:r>
            <a:r>
              <a:rPr lang="cs-CZ" sz="2000" dirty="0" smtClean="0"/>
              <a:t>OPIS GŘ </a:t>
            </a:r>
            <a:r>
              <a:rPr lang="cs-CZ" sz="2000" dirty="0"/>
              <a:t>a odtud uplatňovány v souvislosti s ústřední koordinací záchranných a likvidačních prací</a:t>
            </a:r>
            <a:r>
              <a:rPr lang="cs-CZ" sz="2000" dirty="0" smtClean="0"/>
              <a:t>. </a:t>
            </a:r>
            <a:endParaRPr lang="cs-CZ" sz="2000" dirty="0"/>
          </a:p>
        </p:txBody>
      </p:sp>
    </p:spTree>
    <p:extLst>
      <p:ext uri="{BB962C8B-B14F-4D97-AF65-F5344CB8AC3E}">
        <p14:creationId xmlns:p14="http://schemas.microsoft.com/office/powerpoint/2010/main" val="11285445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9144"/>
            <a:ext cx="9144000" cy="6858000"/>
          </a:xfrm>
          <a:prstGeom prst="rect">
            <a:avLst/>
          </a:prstGeom>
        </p:spPr>
        <p:txBody>
          <a:bodyPr>
            <a:normAutofit lnSpcReduction="10000"/>
          </a:bodyPr>
          <a:lstStyle/>
          <a:p>
            <a:pPr marL="0" indent="0" algn="ctr">
              <a:buNone/>
            </a:pPr>
            <a:r>
              <a:rPr lang="cs-CZ" sz="2400" b="1" dirty="0"/>
              <a:t>V případě koordinace záchranných a likvidačních prací bude HZS ČR zajišťovat</a:t>
            </a:r>
          </a:p>
          <a:p>
            <a:pPr marL="0" indent="0">
              <a:buNone/>
            </a:pPr>
            <a:r>
              <a:rPr lang="cs-CZ" sz="2000" dirty="0"/>
              <a:t>· </a:t>
            </a:r>
            <a:r>
              <a:rPr lang="cs-CZ" sz="2000" b="1" dirty="0"/>
              <a:t>Funkci OPIS IZS.</a:t>
            </a:r>
          </a:p>
          <a:p>
            <a:pPr marL="0" indent="0">
              <a:buNone/>
            </a:pPr>
            <a:r>
              <a:rPr lang="cs-CZ" sz="2000" dirty="0"/>
              <a:t>· </a:t>
            </a:r>
            <a:r>
              <a:rPr lang="cs-CZ" sz="2000" b="1" dirty="0"/>
              <a:t>Velitele zásahu na místě zásahu</a:t>
            </a:r>
            <a:r>
              <a:rPr lang="cs-CZ" sz="2000" dirty="0"/>
              <a:t>, přičemž velitel zásahu bude využívat oprávnění ze </a:t>
            </a:r>
            <a:endParaRPr lang="cs-CZ" sz="2000" dirty="0" smtClean="0"/>
          </a:p>
          <a:p>
            <a:pPr marL="0" indent="0">
              <a:buNone/>
            </a:pPr>
            <a:r>
              <a:rPr lang="cs-CZ" sz="2000" dirty="0"/>
              <a:t> </a:t>
            </a:r>
            <a:r>
              <a:rPr lang="cs-CZ" sz="2000" dirty="0" smtClean="0"/>
              <a:t>  zákona č</a:t>
            </a:r>
            <a:r>
              <a:rPr lang="cs-CZ" sz="2000" dirty="0"/>
              <a:t>. 133/1985 Sb., o požární ochraně a § 19 zákona o IZS.</a:t>
            </a:r>
          </a:p>
          <a:p>
            <a:pPr marL="0" indent="0">
              <a:buNone/>
            </a:pPr>
            <a:r>
              <a:rPr lang="cs-CZ" sz="2000" dirty="0"/>
              <a:t>· </a:t>
            </a:r>
            <a:r>
              <a:rPr lang="cs-CZ" sz="2000" b="1" dirty="0"/>
              <a:t>Přepravu vzorků k potvrzení nákazy chřipky ptáků na vyžádání orgánu </a:t>
            </a:r>
            <a:r>
              <a:rPr lang="cs-CZ" sz="2000" b="1" dirty="0" smtClean="0"/>
              <a:t>veterinární</a:t>
            </a:r>
          </a:p>
          <a:p>
            <a:pPr marL="0" indent="0">
              <a:buNone/>
            </a:pPr>
            <a:r>
              <a:rPr lang="cs-CZ" sz="2000" b="1" dirty="0"/>
              <a:t> </a:t>
            </a:r>
            <a:r>
              <a:rPr lang="cs-CZ" sz="2000" b="1" dirty="0" smtClean="0"/>
              <a:t> správy vozidlem </a:t>
            </a:r>
            <a:r>
              <a:rPr lang="cs-CZ" sz="2000" b="1" dirty="0"/>
              <a:t>s právem přednostní jízdy </a:t>
            </a:r>
            <a:r>
              <a:rPr lang="cs-CZ" sz="2000" dirty="0"/>
              <a:t>do národní referenční laboratoře </a:t>
            </a:r>
            <a:r>
              <a:rPr lang="cs-CZ" sz="2000" dirty="0" smtClean="0"/>
              <a:t>Státního</a:t>
            </a:r>
          </a:p>
          <a:p>
            <a:pPr marL="0" indent="0">
              <a:buNone/>
            </a:pPr>
            <a:r>
              <a:rPr lang="cs-CZ" sz="2000" dirty="0"/>
              <a:t> </a:t>
            </a:r>
            <a:r>
              <a:rPr lang="cs-CZ" sz="2000" dirty="0" smtClean="0"/>
              <a:t> veterinárního ústavu</a:t>
            </a:r>
            <a:r>
              <a:rPr lang="cs-CZ" sz="2000" dirty="0"/>
              <a:t>.</a:t>
            </a:r>
          </a:p>
          <a:p>
            <a:pPr marL="0" indent="0">
              <a:buNone/>
            </a:pPr>
            <a:r>
              <a:rPr lang="cs-CZ" sz="2000" dirty="0"/>
              <a:t>· </a:t>
            </a:r>
            <a:r>
              <a:rPr lang="cs-CZ" sz="2000" b="1" dirty="0"/>
              <a:t>Podílet se v rámci uplatnění osobní a věcné pomoci nebo poplachových plánů IZS </a:t>
            </a:r>
            <a:endParaRPr lang="cs-CZ" sz="2000" b="1" dirty="0" smtClean="0"/>
          </a:p>
          <a:p>
            <a:pPr marL="0" indent="0">
              <a:buNone/>
            </a:pPr>
            <a:r>
              <a:rPr lang="cs-CZ" sz="2000" b="1" dirty="0"/>
              <a:t> </a:t>
            </a:r>
            <a:r>
              <a:rPr lang="cs-CZ" sz="2000" b="1" dirty="0" smtClean="0"/>
              <a:t> n</a:t>
            </a:r>
            <a:r>
              <a:rPr lang="cs-CZ" sz="2000" dirty="0" smtClean="0"/>
              <a:t>a</a:t>
            </a:r>
            <a:r>
              <a:rPr lang="cs-CZ" sz="2000" dirty="0"/>
              <a:t>:</a:t>
            </a:r>
          </a:p>
          <a:p>
            <a:pPr marL="0" indent="0">
              <a:buNone/>
            </a:pPr>
            <a:r>
              <a:rPr lang="pl-PL" sz="2000" dirty="0" smtClean="0">
                <a:solidFill>
                  <a:srgbClr val="FF0000"/>
                </a:solidFill>
              </a:rPr>
              <a:t>- dodávce </a:t>
            </a:r>
            <a:r>
              <a:rPr lang="pl-PL" sz="2000" dirty="0">
                <a:solidFill>
                  <a:srgbClr val="FF0000"/>
                </a:solidFill>
              </a:rPr>
              <a:t>vody na dezinfekci,</a:t>
            </a:r>
          </a:p>
          <a:p>
            <a:pPr marL="0" indent="0">
              <a:buNone/>
            </a:pPr>
            <a:r>
              <a:rPr lang="cs-CZ" sz="2000" dirty="0" smtClean="0">
                <a:solidFill>
                  <a:srgbClr val="FF0000"/>
                </a:solidFill>
              </a:rPr>
              <a:t>- likvidaci </a:t>
            </a:r>
            <a:r>
              <a:rPr lang="cs-CZ" sz="2000" dirty="0">
                <a:solidFill>
                  <a:srgbClr val="FF0000"/>
                </a:solidFill>
              </a:rPr>
              <a:t>utraceného chovu,</a:t>
            </a:r>
          </a:p>
          <a:p>
            <a:pPr marL="0" indent="0">
              <a:buNone/>
            </a:pPr>
            <a:r>
              <a:rPr lang="cs-CZ" sz="2000" dirty="0" smtClean="0">
                <a:solidFill>
                  <a:srgbClr val="FF0000"/>
                </a:solidFill>
              </a:rPr>
              <a:t>- nezbytných </a:t>
            </a:r>
            <a:r>
              <a:rPr lang="cs-CZ" sz="2000" dirty="0">
                <a:solidFill>
                  <a:srgbClr val="FF0000"/>
                </a:solidFill>
              </a:rPr>
              <a:t>zemních pracích</a:t>
            </a:r>
            <a:r>
              <a:rPr lang="cs-CZ" sz="2000" dirty="0" smtClean="0">
                <a:solidFill>
                  <a:srgbClr val="FF0000"/>
                </a:solidFill>
              </a:rPr>
              <a:t>,</a:t>
            </a:r>
          </a:p>
          <a:p>
            <a:pPr marL="0" indent="0">
              <a:buNone/>
            </a:pPr>
            <a:r>
              <a:rPr lang="cs-CZ" sz="2000" dirty="0" smtClean="0">
                <a:solidFill>
                  <a:srgbClr val="FF0000"/>
                </a:solidFill>
              </a:rPr>
              <a:t>- nouzovém </a:t>
            </a:r>
            <a:r>
              <a:rPr lang="cs-CZ" sz="2000" dirty="0">
                <a:solidFill>
                  <a:srgbClr val="FF0000"/>
                </a:solidFill>
              </a:rPr>
              <a:t>zásobování dotčeného obyvatelstva, pokud jsou nařízena ochranná pásma</a:t>
            </a:r>
          </a:p>
          <a:p>
            <a:pPr marL="0" indent="0">
              <a:buNone/>
            </a:pPr>
            <a:r>
              <a:rPr lang="cs-CZ" sz="2000" dirty="0" smtClean="0">
                <a:solidFill>
                  <a:srgbClr val="FF0000"/>
                </a:solidFill>
              </a:rPr>
              <a:t>  režimovými </a:t>
            </a:r>
            <a:r>
              <a:rPr lang="cs-CZ" sz="2000" dirty="0">
                <a:solidFill>
                  <a:srgbClr val="FF0000"/>
                </a:solidFill>
              </a:rPr>
              <a:t>opatřeními s karanténou,</a:t>
            </a:r>
          </a:p>
          <a:p>
            <a:pPr marL="0" indent="0">
              <a:buNone/>
            </a:pPr>
            <a:r>
              <a:rPr lang="cs-CZ" sz="2000" dirty="0" smtClean="0">
                <a:solidFill>
                  <a:srgbClr val="FF0000"/>
                </a:solidFill>
              </a:rPr>
              <a:t>- dezinfekci </a:t>
            </a:r>
            <a:r>
              <a:rPr lang="cs-CZ" sz="2000" dirty="0">
                <a:solidFill>
                  <a:srgbClr val="FF0000"/>
                </a:solidFill>
              </a:rPr>
              <a:t>osob a prostředků v dekontaminačních (dezinfekčních) stanovištích </a:t>
            </a:r>
            <a:r>
              <a:rPr lang="cs-CZ" sz="2000" dirty="0" smtClean="0">
                <a:solidFill>
                  <a:srgbClr val="FF0000"/>
                </a:solidFill>
              </a:rPr>
              <a:t>na</a:t>
            </a:r>
          </a:p>
          <a:p>
            <a:pPr marL="0" indent="0">
              <a:buNone/>
            </a:pPr>
            <a:r>
              <a:rPr lang="cs-CZ" sz="2000" dirty="0">
                <a:solidFill>
                  <a:srgbClr val="FF0000"/>
                </a:solidFill>
              </a:rPr>
              <a:t> </a:t>
            </a:r>
            <a:r>
              <a:rPr lang="cs-CZ" sz="2000" dirty="0" smtClean="0">
                <a:solidFill>
                  <a:srgbClr val="FF0000"/>
                </a:solidFill>
              </a:rPr>
              <a:t>  hranici nebezpečných </a:t>
            </a:r>
            <a:r>
              <a:rPr lang="cs-CZ" sz="2000" dirty="0">
                <a:solidFill>
                  <a:srgbClr val="FF0000"/>
                </a:solidFill>
              </a:rPr>
              <a:t>zón nebo ochranných pásem.</a:t>
            </a:r>
          </a:p>
          <a:p>
            <a:r>
              <a:rPr lang="cs-CZ" sz="2000" dirty="0"/>
              <a:t>Požadavky jednotlivých HZS krajů na síly a prostředky HZS ČR budou soustřeďovány na </a:t>
            </a:r>
            <a:r>
              <a:rPr lang="cs-CZ" sz="2000" dirty="0" smtClean="0"/>
              <a:t>OPIS GŘ </a:t>
            </a:r>
            <a:r>
              <a:rPr lang="cs-CZ" sz="2000" dirty="0"/>
              <a:t>a odtud uplatňovány v souvislosti s ústřední koordinací záchranných a likvidačních prací</a:t>
            </a:r>
            <a:r>
              <a:rPr lang="cs-CZ" sz="2000" dirty="0" smtClean="0"/>
              <a:t>. </a:t>
            </a:r>
            <a:endParaRPr lang="cs-CZ" sz="2000" dirty="0"/>
          </a:p>
        </p:txBody>
      </p:sp>
    </p:spTree>
    <p:extLst>
      <p:ext uri="{BB962C8B-B14F-4D97-AF65-F5344CB8AC3E}">
        <p14:creationId xmlns:p14="http://schemas.microsoft.com/office/powerpoint/2010/main" val="1128544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lgn="ctr">
              <a:buNone/>
            </a:pPr>
            <a:r>
              <a:rPr lang="cs-CZ" sz="2400" b="1" dirty="0">
                <a:solidFill>
                  <a:srgbClr val="FF0000"/>
                </a:solidFill>
              </a:rPr>
              <a:t>6. Osobní ochranné prostředky (OOP</a:t>
            </a:r>
            <a:r>
              <a:rPr lang="cs-CZ" sz="2400" b="1" dirty="0" smtClean="0">
                <a:solidFill>
                  <a:srgbClr val="FF0000"/>
                </a:solidFill>
              </a:rPr>
              <a:t>)</a:t>
            </a:r>
          </a:p>
          <a:p>
            <a:pPr marL="0" indent="0" algn="ctr">
              <a:buNone/>
            </a:pPr>
            <a:endParaRPr lang="cs-CZ" sz="2400" b="1" dirty="0">
              <a:solidFill>
                <a:srgbClr val="FF0000"/>
              </a:solidFill>
            </a:endParaRPr>
          </a:p>
          <a:p>
            <a:r>
              <a:rPr lang="cs-CZ" sz="2000" dirty="0">
                <a:solidFill>
                  <a:srgbClr val="FF0000"/>
                </a:solidFill>
              </a:rPr>
              <a:t>Použití OOP se odvíjí v závislosti dle konkrétních prováděných činností.</a:t>
            </a:r>
          </a:p>
          <a:p>
            <a:pPr marL="0" indent="0">
              <a:buNone/>
            </a:pPr>
            <a:r>
              <a:rPr lang="cs-CZ" sz="2000" b="1" dirty="0"/>
              <a:t>a) Sběr uhynulých ptáků ve volné přírodě:</a:t>
            </a:r>
          </a:p>
          <a:p>
            <a:pPr marL="0" indent="0">
              <a:buNone/>
            </a:pPr>
            <a:r>
              <a:rPr lang="cs-CZ" sz="2000" dirty="0" smtClean="0"/>
              <a:t>- </a:t>
            </a:r>
            <a:r>
              <a:rPr lang="cs-CZ" sz="2000" dirty="0"/>
              <a:t>pracovní stejnokroj II (PS II),</a:t>
            </a:r>
          </a:p>
          <a:p>
            <a:pPr marL="0" indent="0">
              <a:buNone/>
            </a:pPr>
            <a:r>
              <a:rPr lang="cs-CZ" sz="2000" dirty="0" smtClean="0"/>
              <a:t>- </a:t>
            </a:r>
            <a:r>
              <a:rPr lang="cs-CZ" sz="2000" dirty="0"/>
              <a:t>jednorázový protichemický ochranný oděv (např. </a:t>
            </a:r>
            <a:r>
              <a:rPr lang="cs-CZ" sz="2000" dirty="0" err="1"/>
              <a:t>Tyvek</a:t>
            </a:r>
            <a:r>
              <a:rPr lang="cs-CZ" sz="2000" dirty="0"/>
              <a:t> C, </a:t>
            </a:r>
            <a:r>
              <a:rPr lang="cs-CZ" sz="2000" dirty="0" err="1"/>
              <a:t>Mikroguard</a:t>
            </a:r>
            <a:r>
              <a:rPr lang="cs-CZ" sz="2000" dirty="0"/>
              <a:t> 2500 plus),</a:t>
            </a:r>
          </a:p>
          <a:p>
            <a:pPr marL="0" indent="0">
              <a:buNone/>
            </a:pPr>
            <a:r>
              <a:rPr lang="cs-CZ" sz="2000" dirty="0" smtClean="0"/>
              <a:t>- </a:t>
            </a:r>
            <a:r>
              <a:rPr lang="cs-CZ" sz="2000" dirty="0"/>
              <a:t>pryžová holeňová obuv,</a:t>
            </a:r>
          </a:p>
          <a:p>
            <a:pPr marL="0" indent="0">
              <a:buNone/>
            </a:pPr>
            <a:r>
              <a:rPr lang="cs-CZ" sz="2000" dirty="0" smtClean="0"/>
              <a:t>- </a:t>
            </a:r>
            <a:r>
              <a:rPr lang="cs-CZ" sz="2000" dirty="0"/>
              <a:t>pryžové rukavice,</a:t>
            </a:r>
          </a:p>
          <a:p>
            <a:pPr marL="0" indent="0">
              <a:buNone/>
            </a:pPr>
            <a:r>
              <a:rPr lang="cs-CZ" sz="2000" dirty="0" smtClean="0"/>
              <a:t>- polomaska </a:t>
            </a:r>
            <a:r>
              <a:rPr lang="cs-CZ" sz="2000" dirty="0"/>
              <a:t>(respirátor) s ochrannými brýlemi nebo filtrační dýchací přístroj </a:t>
            </a:r>
            <a:endParaRPr lang="cs-CZ" sz="2000" dirty="0" smtClean="0"/>
          </a:p>
          <a:p>
            <a:pPr marL="0" indent="0">
              <a:buNone/>
            </a:pPr>
            <a:r>
              <a:rPr lang="cs-CZ" sz="2000" dirty="0"/>
              <a:t> </a:t>
            </a:r>
            <a:r>
              <a:rPr lang="cs-CZ" sz="2000" dirty="0" smtClean="0"/>
              <a:t>  (</a:t>
            </a:r>
            <a:r>
              <a:rPr lang="cs-CZ" sz="2000" dirty="0"/>
              <a:t>obličejová </a:t>
            </a:r>
            <a:r>
              <a:rPr lang="cs-CZ" sz="2000" dirty="0" smtClean="0"/>
              <a:t>maska s </a:t>
            </a:r>
            <a:r>
              <a:rPr lang="cs-CZ" sz="2000" dirty="0"/>
              <a:t>filtrem P3 nebo MOF 6</a:t>
            </a:r>
            <a:r>
              <a:rPr lang="cs-CZ" sz="2000" dirty="0" smtClean="0"/>
              <a:t>).</a:t>
            </a:r>
          </a:p>
          <a:p>
            <a:pPr marL="0" indent="0">
              <a:buNone/>
            </a:pPr>
            <a:endParaRPr lang="cs-CZ" sz="2000" dirty="0"/>
          </a:p>
          <a:p>
            <a:pPr marL="0" indent="0">
              <a:buNone/>
            </a:pPr>
            <a:r>
              <a:rPr lang="cs-CZ" sz="2000" dirty="0"/>
              <a:t>Pozn.: členové jednotek SDH obcí, kteří provádějí </a:t>
            </a:r>
            <a:r>
              <a:rPr lang="cs-CZ" sz="2000" b="1" dirty="0"/>
              <a:t>jednorázový sběr </a:t>
            </a:r>
            <a:r>
              <a:rPr lang="cs-CZ" sz="2000" dirty="0"/>
              <a:t>uhynulého zvířete na </a:t>
            </a:r>
            <a:r>
              <a:rPr lang="cs-CZ" sz="2000" dirty="0" smtClean="0"/>
              <a:t>výzvu starosty </a:t>
            </a:r>
            <a:r>
              <a:rPr lang="cs-CZ" sz="2000" dirty="0"/>
              <a:t>obce, mohou do doby, kdy </a:t>
            </a:r>
            <a:r>
              <a:rPr lang="cs-CZ" sz="2000" b="1" dirty="0"/>
              <a:t>není prokázána nákaza chřipky ptáků na území ČR </a:t>
            </a:r>
            <a:r>
              <a:rPr lang="cs-CZ" sz="2000" dirty="0"/>
              <a:t>používat </a:t>
            </a:r>
            <a:r>
              <a:rPr lang="cs-CZ" sz="2000" dirty="0" smtClean="0"/>
              <a:t>jen pracovní </a:t>
            </a:r>
            <a:r>
              <a:rPr lang="cs-CZ" sz="2000" dirty="0"/>
              <a:t>oděv (PS II) nebo jiný, nikoliv civilní, oděv. 4 Po použití u </a:t>
            </a:r>
            <a:r>
              <a:rPr lang="cs-CZ" sz="2000" dirty="0" smtClean="0"/>
              <a:t>zásahu </a:t>
            </a:r>
            <a:r>
              <a:rPr lang="cs-CZ" sz="2000" dirty="0"/>
              <a:t>nelze pracovní oděv </a:t>
            </a:r>
            <a:r>
              <a:rPr lang="cs-CZ" sz="2000" dirty="0" smtClean="0"/>
              <a:t>dále používat </a:t>
            </a:r>
            <a:r>
              <a:rPr lang="cs-CZ" sz="2000" dirty="0"/>
              <a:t>bez jeho očisty</a:t>
            </a:r>
            <a:r>
              <a:rPr lang="cs-CZ" sz="2000" dirty="0" smtClean="0"/>
              <a:t>.</a:t>
            </a:r>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r>
              <a:rPr lang="cs-CZ" sz="1600" dirty="0"/>
              <a:t>4 Stanovisko hlavního hygienika ze dne 15.3.2006 č.j. MZDR 11456/2006</a:t>
            </a:r>
          </a:p>
        </p:txBody>
      </p:sp>
    </p:spTree>
    <p:extLst>
      <p:ext uri="{BB962C8B-B14F-4D97-AF65-F5344CB8AC3E}">
        <p14:creationId xmlns:p14="http://schemas.microsoft.com/office/powerpoint/2010/main" val="2419683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buNone/>
            </a:pPr>
            <a:r>
              <a:rPr lang="cs-CZ" sz="2000" b="1" dirty="0"/>
              <a:t>b) Práce v uzavřených objektech v ohnisku nákazy při vyklizení nakažené drůbeže apod</a:t>
            </a:r>
            <a:r>
              <a:rPr lang="cs-CZ" sz="2000" b="1" dirty="0" smtClean="0"/>
              <a:t>.:</a:t>
            </a:r>
          </a:p>
          <a:p>
            <a:pPr marL="0" indent="0">
              <a:buNone/>
            </a:pPr>
            <a:endParaRPr lang="cs-CZ" sz="2000" b="1" dirty="0"/>
          </a:p>
          <a:p>
            <a:pPr marL="0" indent="0">
              <a:buNone/>
            </a:pPr>
            <a:r>
              <a:rPr lang="cs-CZ" sz="2000" dirty="0" smtClean="0"/>
              <a:t>- Jednorázový </a:t>
            </a:r>
            <a:r>
              <a:rPr lang="cs-CZ" sz="2000" dirty="0"/>
              <a:t>protichemický oděv (např. </a:t>
            </a:r>
            <a:r>
              <a:rPr lang="cs-CZ" sz="2000" dirty="0" err="1"/>
              <a:t>Tyvek</a:t>
            </a:r>
            <a:r>
              <a:rPr lang="cs-CZ" sz="2000" dirty="0"/>
              <a:t> C, </a:t>
            </a:r>
            <a:r>
              <a:rPr lang="cs-CZ" sz="2000" dirty="0" err="1"/>
              <a:t>Mikroguard</a:t>
            </a:r>
            <a:r>
              <a:rPr lang="cs-CZ" sz="2000" dirty="0"/>
              <a:t> 2500 plus), spoje u rukávů </a:t>
            </a:r>
            <a:r>
              <a:rPr lang="cs-CZ" sz="2000" dirty="0" smtClean="0"/>
              <a:t>a</a:t>
            </a:r>
          </a:p>
          <a:p>
            <a:pPr marL="0" indent="0">
              <a:buNone/>
            </a:pPr>
            <a:r>
              <a:rPr lang="cs-CZ" sz="2000" dirty="0" smtClean="0"/>
              <a:t>   nohavic je </a:t>
            </a:r>
            <a:r>
              <a:rPr lang="cs-CZ" sz="2000" dirty="0"/>
              <a:t>vhodné zatahovat samolepící páskou nebo protichemický ochranný oděv (např</a:t>
            </a:r>
            <a:r>
              <a:rPr lang="cs-CZ" sz="2000" dirty="0" smtClean="0"/>
              <a:t>.</a:t>
            </a:r>
          </a:p>
          <a:p>
            <a:pPr marL="0" indent="0">
              <a:buNone/>
            </a:pPr>
            <a:r>
              <a:rPr lang="cs-CZ" sz="2000" dirty="0" smtClean="0"/>
              <a:t>   </a:t>
            </a:r>
            <a:r>
              <a:rPr lang="cs-CZ" sz="2000" dirty="0" err="1" smtClean="0"/>
              <a:t>Sunit</a:t>
            </a:r>
            <a:r>
              <a:rPr lang="cs-CZ" sz="2000" dirty="0"/>
              <a:t>, </a:t>
            </a:r>
            <a:r>
              <a:rPr lang="cs-CZ" sz="2000" dirty="0" smtClean="0"/>
              <a:t>SOO-CO) kryjící </a:t>
            </a:r>
            <a:r>
              <a:rPr lang="cs-CZ" sz="2000" dirty="0"/>
              <a:t>jednovrstvý zásahový oděv nebo PS II</a:t>
            </a:r>
            <a:r>
              <a:rPr lang="cs-CZ" sz="2000" dirty="0" smtClean="0"/>
              <a:t>,</a:t>
            </a:r>
          </a:p>
          <a:p>
            <a:pPr marL="0" indent="0">
              <a:buNone/>
            </a:pPr>
            <a:r>
              <a:rPr lang="cs-CZ" sz="2000" dirty="0" smtClean="0"/>
              <a:t>- </a:t>
            </a:r>
            <a:r>
              <a:rPr lang="cs-CZ" sz="2000" dirty="0"/>
              <a:t>pryžová holeňová obuv,</a:t>
            </a:r>
          </a:p>
          <a:p>
            <a:pPr marL="0" indent="0">
              <a:buNone/>
            </a:pPr>
            <a:r>
              <a:rPr lang="cs-CZ" sz="2000" dirty="0" smtClean="0"/>
              <a:t>- latexové </a:t>
            </a:r>
            <a:r>
              <a:rPr lang="cs-CZ" sz="2000" dirty="0"/>
              <a:t>chirurgické rukavice v kombinaci s odolnými pryžovými rukavicemi </a:t>
            </a:r>
            <a:r>
              <a:rPr lang="cs-CZ" sz="2000" dirty="0" smtClean="0"/>
              <a:t>nebo s </a:t>
            </a:r>
          </a:p>
          <a:p>
            <a:pPr marL="0" indent="0">
              <a:buNone/>
            </a:pPr>
            <a:r>
              <a:rPr lang="cs-CZ" sz="2000" dirty="0" smtClean="0"/>
              <a:t>   protichemickými </a:t>
            </a:r>
            <a:r>
              <a:rPr lang="cs-CZ" sz="2000" dirty="0"/>
              <a:t>ochrannými rukavicemi se speciální úpravou proti protržení,</a:t>
            </a:r>
          </a:p>
          <a:p>
            <a:pPr marL="0" indent="0">
              <a:buNone/>
            </a:pPr>
            <a:r>
              <a:rPr lang="cs-CZ" sz="2000" dirty="0" smtClean="0"/>
              <a:t>- filtrační </a:t>
            </a:r>
            <a:r>
              <a:rPr lang="cs-CZ" sz="2000" dirty="0"/>
              <a:t>dýchací přístroj (obličejová maska s filtrem P3 nebo MOF 6) nebo </a:t>
            </a:r>
            <a:r>
              <a:rPr lang="cs-CZ" sz="2000" dirty="0" smtClean="0"/>
              <a:t>filtrační</a:t>
            </a:r>
          </a:p>
          <a:p>
            <a:pPr marL="0" indent="0">
              <a:buNone/>
            </a:pPr>
            <a:r>
              <a:rPr lang="cs-CZ" sz="2000" dirty="0" smtClean="0"/>
              <a:t>  polomaska FFP3 </a:t>
            </a:r>
            <a:r>
              <a:rPr lang="cs-CZ" sz="2000" dirty="0"/>
              <a:t>spolu s uzavřenými protiprašnými ochrannými brýlemi.</a:t>
            </a:r>
          </a:p>
          <a:p>
            <a:r>
              <a:rPr lang="cs-CZ" sz="2000" dirty="0"/>
              <a:t>Při použití uvedených OOP se zasahující hasič nevybavuje přilbou (povrch hlavy a krku musí být </a:t>
            </a:r>
            <a:r>
              <a:rPr lang="cs-CZ" sz="2000" dirty="0" smtClean="0"/>
              <a:t>kryt kapucí </a:t>
            </a:r>
            <a:r>
              <a:rPr lang="cs-CZ" sz="2000" dirty="0"/>
              <a:t>ochranného oděvu). V případě zásahu na vodní hladině se navíc vybavuje ochranou </a:t>
            </a:r>
            <a:r>
              <a:rPr lang="cs-CZ" sz="2000" dirty="0" smtClean="0"/>
              <a:t>plovací vestou.</a:t>
            </a:r>
          </a:p>
          <a:p>
            <a:pPr marL="0" indent="0">
              <a:buNone/>
            </a:pPr>
            <a:endParaRPr lang="cs-CZ" sz="2000" dirty="0"/>
          </a:p>
          <a:p>
            <a:pPr marL="0" indent="0">
              <a:buNone/>
            </a:pPr>
            <a:r>
              <a:rPr lang="cs-CZ" sz="2000" b="1" dirty="0"/>
              <a:t>c) Práce v uzavřených objektech v ohnisku nákazy při plynování hal, plošné dezinfekci </a:t>
            </a:r>
            <a:r>
              <a:rPr lang="cs-CZ" sz="2000" b="1" dirty="0" smtClean="0"/>
              <a:t>nebo v </a:t>
            </a:r>
            <a:r>
              <a:rPr lang="cs-CZ" sz="2000" b="1" dirty="0"/>
              <a:t>silně exponovaných místech dezinfekčními prostředky:</a:t>
            </a:r>
          </a:p>
          <a:p>
            <a:pPr marL="0" indent="0">
              <a:buNone/>
            </a:pPr>
            <a:r>
              <a:rPr lang="cs-CZ" sz="2000" dirty="0" smtClean="0"/>
              <a:t>- </a:t>
            </a:r>
            <a:r>
              <a:rPr lang="cs-CZ" sz="2000" dirty="0"/>
              <a:t>plynotěsný protichemický ochranný oděv přetlakový s izolačním </a:t>
            </a:r>
            <a:r>
              <a:rPr lang="cs-CZ" sz="2000" dirty="0" smtClean="0"/>
              <a:t>dýchacím</a:t>
            </a:r>
          </a:p>
          <a:p>
            <a:pPr marL="0" indent="0">
              <a:buNone/>
            </a:pPr>
            <a:r>
              <a:rPr lang="cs-CZ" sz="2000" dirty="0" smtClean="0"/>
              <a:t>  </a:t>
            </a:r>
            <a:r>
              <a:rPr lang="cs-CZ" sz="2000" dirty="0"/>
              <a:t>přístrojem </a:t>
            </a:r>
            <a:r>
              <a:rPr lang="cs-CZ" sz="2000" dirty="0" smtClean="0"/>
              <a:t>umístěným pod </a:t>
            </a:r>
            <a:r>
              <a:rPr lang="cs-CZ" sz="2000" dirty="0"/>
              <a:t>oděvem (typ 1a).</a:t>
            </a:r>
          </a:p>
        </p:txBody>
      </p:sp>
    </p:spTree>
    <p:extLst>
      <p:ext uri="{BB962C8B-B14F-4D97-AF65-F5344CB8AC3E}">
        <p14:creationId xmlns:p14="http://schemas.microsoft.com/office/powerpoint/2010/main" val="1307737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buNone/>
            </a:pPr>
            <a:r>
              <a:rPr lang="cs-CZ" sz="2000" b="1" dirty="0"/>
              <a:t>b) Práce v uzavřených objektech v ohnisku nákazy při vyklizení nakažené drůbeže apod</a:t>
            </a:r>
            <a:r>
              <a:rPr lang="cs-CZ" sz="2000" b="1" dirty="0" smtClean="0"/>
              <a:t>.:</a:t>
            </a:r>
          </a:p>
          <a:p>
            <a:pPr marL="0" indent="0">
              <a:buNone/>
            </a:pPr>
            <a:endParaRPr lang="cs-CZ" sz="2000" b="1" dirty="0"/>
          </a:p>
          <a:p>
            <a:pPr marL="0" indent="0">
              <a:buNone/>
            </a:pPr>
            <a:r>
              <a:rPr lang="cs-CZ" sz="2000" dirty="0" smtClean="0"/>
              <a:t>- Jednorázový </a:t>
            </a:r>
            <a:r>
              <a:rPr lang="cs-CZ" sz="2000" dirty="0"/>
              <a:t>protichemický oděv (např. </a:t>
            </a:r>
            <a:r>
              <a:rPr lang="cs-CZ" sz="2000" dirty="0" err="1"/>
              <a:t>Tyvek</a:t>
            </a:r>
            <a:r>
              <a:rPr lang="cs-CZ" sz="2000" dirty="0"/>
              <a:t> C, </a:t>
            </a:r>
            <a:r>
              <a:rPr lang="cs-CZ" sz="2000" dirty="0" err="1"/>
              <a:t>Mikroguard</a:t>
            </a:r>
            <a:r>
              <a:rPr lang="cs-CZ" sz="2000" dirty="0"/>
              <a:t> 2500 plus), spoje u rukávů </a:t>
            </a:r>
            <a:r>
              <a:rPr lang="cs-CZ" sz="2000" dirty="0" smtClean="0"/>
              <a:t>a</a:t>
            </a:r>
          </a:p>
          <a:p>
            <a:pPr marL="0" indent="0">
              <a:buNone/>
            </a:pPr>
            <a:r>
              <a:rPr lang="cs-CZ" sz="2000" dirty="0" smtClean="0"/>
              <a:t>   nohavic je </a:t>
            </a:r>
            <a:r>
              <a:rPr lang="cs-CZ" sz="2000" dirty="0"/>
              <a:t>vhodné zatahovat samolepící páskou nebo protichemický ochranný oděv (např</a:t>
            </a:r>
            <a:r>
              <a:rPr lang="cs-CZ" sz="2000" dirty="0" smtClean="0"/>
              <a:t>.</a:t>
            </a:r>
          </a:p>
          <a:p>
            <a:pPr marL="0" indent="0">
              <a:buNone/>
            </a:pPr>
            <a:r>
              <a:rPr lang="cs-CZ" sz="2000" dirty="0" smtClean="0"/>
              <a:t>   </a:t>
            </a:r>
            <a:r>
              <a:rPr lang="cs-CZ" sz="2000" dirty="0" err="1" smtClean="0"/>
              <a:t>Sunit</a:t>
            </a:r>
            <a:r>
              <a:rPr lang="cs-CZ" sz="2000" dirty="0"/>
              <a:t>, </a:t>
            </a:r>
            <a:r>
              <a:rPr lang="cs-CZ" sz="2000" dirty="0" smtClean="0"/>
              <a:t>SOO-CO) kryjící </a:t>
            </a:r>
            <a:r>
              <a:rPr lang="cs-CZ" sz="2000" dirty="0"/>
              <a:t>jednovrstvý zásahový oděv nebo PS II</a:t>
            </a:r>
            <a:r>
              <a:rPr lang="cs-CZ" sz="2000" dirty="0" smtClean="0"/>
              <a:t>,</a:t>
            </a:r>
          </a:p>
          <a:p>
            <a:pPr marL="0" indent="0">
              <a:buNone/>
            </a:pPr>
            <a:r>
              <a:rPr lang="cs-CZ" sz="2000" dirty="0" smtClean="0"/>
              <a:t>- </a:t>
            </a:r>
            <a:r>
              <a:rPr lang="cs-CZ" sz="2000" dirty="0"/>
              <a:t>pryžová holeňová obuv,</a:t>
            </a:r>
          </a:p>
          <a:p>
            <a:pPr marL="0" indent="0">
              <a:buNone/>
            </a:pPr>
            <a:r>
              <a:rPr lang="cs-CZ" sz="2000" dirty="0" smtClean="0"/>
              <a:t>- latexové </a:t>
            </a:r>
            <a:r>
              <a:rPr lang="cs-CZ" sz="2000" dirty="0"/>
              <a:t>chirurgické rukavice v kombinaci s odolnými pryžovými rukavicemi </a:t>
            </a:r>
            <a:r>
              <a:rPr lang="cs-CZ" sz="2000" dirty="0" smtClean="0"/>
              <a:t>nebo s </a:t>
            </a:r>
          </a:p>
          <a:p>
            <a:pPr marL="0" indent="0">
              <a:buNone/>
            </a:pPr>
            <a:r>
              <a:rPr lang="cs-CZ" sz="2000" dirty="0" smtClean="0"/>
              <a:t>   protichemickými </a:t>
            </a:r>
            <a:r>
              <a:rPr lang="cs-CZ" sz="2000" dirty="0"/>
              <a:t>ochrannými rukavicemi se speciální úpravou proti protržení,</a:t>
            </a:r>
          </a:p>
          <a:p>
            <a:pPr marL="0" indent="0">
              <a:buNone/>
            </a:pPr>
            <a:r>
              <a:rPr lang="cs-CZ" sz="2000" dirty="0" smtClean="0"/>
              <a:t>- filtrační </a:t>
            </a:r>
            <a:r>
              <a:rPr lang="cs-CZ" sz="2000" dirty="0"/>
              <a:t>dýchací přístroj (obličejová maska s filtrem P3 nebo MOF 6) nebo </a:t>
            </a:r>
            <a:r>
              <a:rPr lang="cs-CZ" sz="2000" dirty="0" smtClean="0"/>
              <a:t>filtrační</a:t>
            </a:r>
          </a:p>
          <a:p>
            <a:pPr marL="0" indent="0">
              <a:buNone/>
            </a:pPr>
            <a:r>
              <a:rPr lang="cs-CZ" sz="2000" dirty="0" smtClean="0"/>
              <a:t>  polomaska FFP3 </a:t>
            </a:r>
            <a:r>
              <a:rPr lang="cs-CZ" sz="2000" dirty="0"/>
              <a:t>spolu s uzavřenými protiprašnými ochrannými brýlemi.</a:t>
            </a:r>
          </a:p>
          <a:p>
            <a:r>
              <a:rPr lang="cs-CZ" sz="2000" dirty="0"/>
              <a:t>Při použití uvedených OOP se zasahující hasič nevybavuje přilbou (povrch hlavy a krku musí být </a:t>
            </a:r>
            <a:r>
              <a:rPr lang="cs-CZ" sz="2000" dirty="0" smtClean="0"/>
              <a:t>kryt kapucí </a:t>
            </a:r>
            <a:r>
              <a:rPr lang="cs-CZ" sz="2000" dirty="0"/>
              <a:t>ochranného oděvu). V případě zásahu na vodní hladině se navíc vybavuje ochranou </a:t>
            </a:r>
            <a:r>
              <a:rPr lang="cs-CZ" sz="2000" dirty="0" smtClean="0"/>
              <a:t>plovací vestou.</a:t>
            </a:r>
          </a:p>
          <a:p>
            <a:pPr marL="0" indent="0">
              <a:buNone/>
            </a:pPr>
            <a:endParaRPr lang="cs-CZ" sz="2000" dirty="0"/>
          </a:p>
          <a:p>
            <a:pPr marL="0" indent="0">
              <a:buNone/>
            </a:pPr>
            <a:r>
              <a:rPr lang="cs-CZ" sz="2000" b="1" dirty="0"/>
              <a:t>c) Práce v uzavřených objektech v ohnisku nákazy při plynování hal, plošné dezinfekci </a:t>
            </a:r>
            <a:r>
              <a:rPr lang="cs-CZ" sz="2000" b="1" dirty="0" smtClean="0"/>
              <a:t>nebo v </a:t>
            </a:r>
            <a:r>
              <a:rPr lang="cs-CZ" sz="2000" b="1" dirty="0"/>
              <a:t>silně exponovaných místech dezinfekčními prostředky:</a:t>
            </a:r>
          </a:p>
          <a:p>
            <a:pPr marL="0" indent="0">
              <a:buNone/>
            </a:pPr>
            <a:r>
              <a:rPr lang="cs-CZ" sz="2000" dirty="0" smtClean="0"/>
              <a:t>- </a:t>
            </a:r>
            <a:r>
              <a:rPr lang="cs-CZ" sz="2000" dirty="0"/>
              <a:t>plynotěsný protichemický ochranný oděv přetlakový s izolačním </a:t>
            </a:r>
            <a:r>
              <a:rPr lang="cs-CZ" sz="2000" dirty="0" smtClean="0"/>
              <a:t>dýchacím</a:t>
            </a:r>
          </a:p>
          <a:p>
            <a:pPr marL="0" indent="0">
              <a:buNone/>
            </a:pPr>
            <a:r>
              <a:rPr lang="cs-CZ" sz="2000" dirty="0" smtClean="0"/>
              <a:t>  </a:t>
            </a:r>
            <a:r>
              <a:rPr lang="cs-CZ" sz="2000" dirty="0"/>
              <a:t>přístrojem </a:t>
            </a:r>
            <a:r>
              <a:rPr lang="cs-CZ" sz="2000" dirty="0" smtClean="0"/>
              <a:t>umístěným pod </a:t>
            </a:r>
            <a:r>
              <a:rPr lang="cs-CZ" sz="2000" dirty="0"/>
              <a:t>oděvem (typ 1a).</a:t>
            </a:r>
          </a:p>
        </p:txBody>
      </p:sp>
    </p:spTree>
    <p:extLst>
      <p:ext uri="{BB962C8B-B14F-4D97-AF65-F5344CB8AC3E}">
        <p14:creationId xmlns:p14="http://schemas.microsoft.com/office/powerpoint/2010/main" val="1307737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lgn="ctr">
              <a:buNone/>
            </a:pPr>
            <a:r>
              <a:rPr lang="cs-CZ" sz="2400" b="1" dirty="0">
                <a:solidFill>
                  <a:srgbClr val="FF0000"/>
                </a:solidFill>
              </a:rPr>
              <a:t>8. Manipulace s použitými jednorázovými </a:t>
            </a:r>
            <a:r>
              <a:rPr lang="cs-CZ" sz="2400" b="1" dirty="0" smtClean="0">
                <a:solidFill>
                  <a:srgbClr val="FF0000"/>
                </a:solidFill>
              </a:rPr>
              <a:t>OOP</a:t>
            </a:r>
          </a:p>
          <a:p>
            <a:pPr marL="0" indent="0" algn="ctr">
              <a:buNone/>
            </a:pPr>
            <a:endParaRPr lang="cs-CZ" sz="2400" b="1" dirty="0">
              <a:solidFill>
                <a:srgbClr val="FF0000"/>
              </a:solidFill>
            </a:endParaRPr>
          </a:p>
          <a:p>
            <a:r>
              <a:rPr lang="cs-CZ" sz="2000" dirty="0"/>
              <a:t>a) Použité jednorázové osobní ochranné pracovní prostředky se ukládají do dvou </a:t>
            </a:r>
            <a:r>
              <a:rPr lang="cs-CZ" sz="2000" dirty="0" smtClean="0"/>
              <a:t>samostatně uzavíratelných </a:t>
            </a:r>
            <a:r>
              <a:rPr lang="cs-CZ" sz="2000" dirty="0"/>
              <a:t>polyethylenových pytlů.</a:t>
            </a:r>
          </a:p>
          <a:p>
            <a:r>
              <a:rPr lang="cs-CZ" sz="2000" dirty="0"/>
              <a:t>b) Po dezinfekci vnějšího pytle se ukládají do pevného transportního obalu, např. sudu a </a:t>
            </a:r>
            <a:r>
              <a:rPr lang="cs-CZ" sz="2000" dirty="0" smtClean="0"/>
              <a:t>budou likvidovány </a:t>
            </a:r>
            <a:r>
              <a:rPr lang="cs-CZ" sz="2000" dirty="0"/>
              <a:t>jako nebezpečný odpad v souladu se zákonem o odpadech (zákon č.185/2001 Sb. a </a:t>
            </a:r>
            <a:r>
              <a:rPr lang="cs-CZ" sz="2000" dirty="0" err="1" smtClean="0"/>
              <a:t>vyhl</a:t>
            </a:r>
            <a:r>
              <a:rPr lang="cs-CZ" sz="2000" dirty="0" smtClean="0"/>
              <a:t>. č</a:t>
            </a:r>
            <a:r>
              <a:rPr lang="cs-CZ" sz="2000" dirty="0"/>
              <a:t>. 381/2001 Sb., </a:t>
            </a:r>
            <a:r>
              <a:rPr lang="cs-CZ" sz="2000" dirty="0" err="1"/>
              <a:t>příl</a:t>
            </a:r>
            <a:r>
              <a:rPr lang="cs-CZ" sz="2000" dirty="0"/>
              <a:t>. 1, položka 18) nebo budou ponechány v místě ohniska a likvidovány </a:t>
            </a:r>
            <a:r>
              <a:rPr lang="cs-CZ" sz="2000" dirty="0" smtClean="0"/>
              <a:t>společně s </a:t>
            </a:r>
            <a:r>
              <a:rPr lang="cs-CZ" sz="2000" dirty="0" err="1"/>
              <a:t>kadávery</a:t>
            </a:r>
            <a:r>
              <a:rPr lang="cs-CZ" sz="2000" dirty="0"/>
              <a:t> a jinými kontaminovanými předměty.</a:t>
            </a:r>
          </a:p>
          <a:p>
            <a:r>
              <a:rPr lang="cs-CZ" sz="2000" dirty="0"/>
              <a:t>c) Likvidace se provádí v určených spalovnách. Informace o rozmístění těchto spaloven v </a:t>
            </a:r>
            <a:r>
              <a:rPr lang="cs-CZ" sz="2000" dirty="0" smtClean="0"/>
              <a:t>jednotlivých krajích </a:t>
            </a:r>
            <a:r>
              <a:rPr lang="cs-CZ" sz="2000" dirty="0"/>
              <a:t>podá příslušný orgán životního prostředí</a:t>
            </a:r>
            <a:r>
              <a:rPr lang="cs-CZ" sz="2000" dirty="0" smtClean="0"/>
              <a:t>.</a:t>
            </a:r>
          </a:p>
          <a:p>
            <a:pPr marL="0" indent="0" algn="ctr">
              <a:buNone/>
            </a:pPr>
            <a:r>
              <a:rPr lang="cs-CZ" sz="2400" b="1" dirty="0">
                <a:solidFill>
                  <a:srgbClr val="FF0000"/>
                </a:solidFill>
              </a:rPr>
              <a:t>9. Princip pravidelné denní </a:t>
            </a:r>
            <a:r>
              <a:rPr lang="cs-CZ" sz="2400" b="1" dirty="0" smtClean="0">
                <a:solidFill>
                  <a:srgbClr val="FF0000"/>
                </a:solidFill>
              </a:rPr>
              <a:t>sebekontroly</a:t>
            </a:r>
          </a:p>
          <a:p>
            <a:pPr marL="0" indent="0" algn="ctr">
              <a:buNone/>
            </a:pPr>
            <a:endParaRPr lang="cs-CZ" sz="2400" b="1" dirty="0">
              <a:solidFill>
                <a:srgbClr val="FF0000"/>
              </a:solidFill>
            </a:endParaRPr>
          </a:p>
          <a:p>
            <a:pPr marL="0" indent="0">
              <a:buNone/>
            </a:pPr>
            <a:r>
              <a:rPr lang="cs-CZ" sz="2000" b="1" dirty="0"/>
              <a:t>Pravidelná denní sebekontrola se provádí ještě 10 dnů po poslední expozici infekčním agens a </a:t>
            </a:r>
            <a:r>
              <a:rPr lang="cs-CZ" sz="2000" b="1" dirty="0" smtClean="0"/>
              <a:t>spočívá ve </a:t>
            </a:r>
            <a:r>
              <a:rPr lang="cs-CZ" sz="2000" b="1" dirty="0"/>
              <a:t>sledování vlastního zdravotního stavu se zvýšeným důrazem k následujícím příznakům</a:t>
            </a:r>
            <a:r>
              <a:rPr lang="cs-CZ" sz="2000" dirty="0"/>
              <a:t>:</a:t>
            </a:r>
          </a:p>
          <a:p>
            <a:r>
              <a:rPr lang="cs-CZ" sz="2000" dirty="0"/>
              <a:t>a) zvýšená teplota nad 38º C,</a:t>
            </a:r>
          </a:p>
          <a:p>
            <a:r>
              <a:rPr lang="cs-CZ" sz="2000" dirty="0"/>
              <a:t>b) kašel,</a:t>
            </a:r>
          </a:p>
          <a:p>
            <a:r>
              <a:rPr lang="cs-CZ" sz="2000" dirty="0"/>
              <a:t>c) bolest v krku,</a:t>
            </a:r>
          </a:p>
          <a:p>
            <a:r>
              <a:rPr lang="cs-CZ" sz="2000" dirty="0"/>
              <a:t>d) dýchací obtíže,</a:t>
            </a:r>
          </a:p>
          <a:p>
            <a:r>
              <a:rPr lang="cs-CZ" sz="2000" dirty="0"/>
              <a:t>e) zažívací poruchy, např. zvracení, průjem, bolesti břicha.</a:t>
            </a:r>
          </a:p>
        </p:txBody>
      </p:sp>
    </p:spTree>
    <p:extLst>
      <p:ext uri="{BB962C8B-B14F-4D97-AF65-F5344CB8AC3E}">
        <p14:creationId xmlns:p14="http://schemas.microsoft.com/office/powerpoint/2010/main" val="39512829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Technická služba</a:t>
            </a:r>
            <a:endParaRPr lang="cs-CZ" dirty="0"/>
          </a:p>
        </p:txBody>
      </p:sp>
      <p:sp>
        <p:nvSpPr>
          <p:cNvPr id="3" name="Podnadpis 2"/>
          <p:cNvSpPr>
            <a:spLocks noGrp="1"/>
          </p:cNvSpPr>
          <p:nvPr>
            <p:ph type="subTitle" idx="1"/>
          </p:nvPr>
        </p:nvSpPr>
        <p:spPr/>
        <p:txBody>
          <a:bodyPr/>
          <a:lstStyle/>
          <a:p>
            <a:r>
              <a:rPr lang="cs-CZ" dirty="0" smtClean="0"/>
              <a:t> </a:t>
            </a:r>
            <a:endParaRPr lang="cs-CZ" dirty="0"/>
          </a:p>
        </p:txBody>
      </p:sp>
    </p:spTree>
    <p:extLst>
      <p:ext uri="{BB962C8B-B14F-4D97-AF65-F5344CB8AC3E}">
        <p14:creationId xmlns:p14="http://schemas.microsoft.com/office/powerpoint/2010/main" val="2485476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33350"/>
            <a:ext cx="6429375"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2951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2000" b="1" dirty="0" smtClean="0">
              <a:solidFill>
                <a:srgbClr val="FF0000"/>
              </a:solidFill>
            </a:endParaRPr>
          </a:p>
          <a:p>
            <a:pPr marL="0" indent="0" algn="ctr">
              <a:buNone/>
            </a:pPr>
            <a:r>
              <a:rPr lang="cs-CZ" sz="2000" b="1" dirty="0" smtClean="0">
                <a:solidFill>
                  <a:srgbClr val="FF0000"/>
                </a:solidFill>
              </a:rPr>
              <a:t>C</a:t>
            </a:r>
            <a:r>
              <a:rPr lang="cs-CZ" sz="2000" b="1" dirty="0">
                <a:solidFill>
                  <a:srgbClr val="FF0000"/>
                </a:solidFill>
              </a:rPr>
              <a:t>. OSOBNÍ OCHRANNÉ PROSTŘEDKY PRO </a:t>
            </a:r>
            <a:r>
              <a:rPr lang="cs-CZ" sz="2000" b="1" dirty="0" smtClean="0">
                <a:solidFill>
                  <a:srgbClr val="FF0000"/>
                </a:solidFill>
              </a:rPr>
              <a:t>HASIČE</a:t>
            </a:r>
          </a:p>
          <a:p>
            <a:pPr marL="0" indent="0" algn="ctr">
              <a:buNone/>
            </a:pPr>
            <a:endParaRPr lang="cs-CZ" sz="2000" b="1" dirty="0">
              <a:solidFill>
                <a:srgbClr val="FF0000"/>
              </a:solidFill>
            </a:endParaRPr>
          </a:p>
          <a:p>
            <a:pPr marL="0" indent="0">
              <a:buNone/>
            </a:pPr>
            <a:r>
              <a:rPr lang="cs-CZ" sz="2000" dirty="0"/>
              <a:t>(1) </a:t>
            </a:r>
            <a:r>
              <a:rPr lang="cs-CZ" sz="2000" b="1" dirty="0"/>
              <a:t>Osobní ochranné prostředky (dále jen „OOP“) pro hasiče umožňují zabezpečit </a:t>
            </a:r>
            <a:r>
              <a:rPr lang="cs-CZ" sz="2000" b="1" dirty="0" smtClean="0"/>
              <a:t>ochranu hasiče </a:t>
            </a:r>
            <a:r>
              <a:rPr lang="cs-CZ" sz="2000" b="1" dirty="0"/>
              <a:t>před jedním nebo více zdravotními a bezpečnostními riziky.</a:t>
            </a:r>
          </a:p>
          <a:p>
            <a:pPr marL="0" indent="0">
              <a:buNone/>
            </a:pPr>
            <a:endParaRPr lang="cs-CZ" sz="2000" dirty="0" smtClean="0"/>
          </a:p>
          <a:p>
            <a:pPr marL="0" indent="0">
              <a:buNone/>
            </a:pPr>
            <a:r>
              <a:rPr lang="cs-CZ" sz="2000" dirty="0" smtClean="0"/>
              <a:t>(</a:t>
            </a:r>
            <a:r>
              <a:rPr lang="cs-CZ" sz="2000" dirty="0"/>
              <a:t>2) OOP pro hasiče se dělí na:</a:t>
            </a:r>
          </a:p>
          <a:p>
            <a:pPr marL="457200" indent="-457200">
              <a:buAutoNum type="alphaLcParenR"/>
            </a:pPr>
            <a:r>
              <a:rPr lang="cs-CZ" sz="2000" b="1" dirty="0" smtClean="0"/>
              <a:t>OOP </a:t>
            </a:r>
            <a:r>
              <a:rPr lang="cs-CZ" sz="2000" b="1" dirty="0"/>
              <a:t>ve výhradním užívání </a:t>
            </a:r>
            <a:r>
              <a:rPr lang="cs-CZ" sz="2000" dirty="0"/>
              <a:t>– zásahový oděv I, zásahový oděv II, přilba pro </a:t>
            </a:r>
            <a:r>
              <a:rPr lang="cs-CZ" sz="2000" dirty="0" smtClean="0"/>
              <a:t>hasiče,</a:t>
            </a:r>
          </a:p>
          <a:p>
            <a:pPr marL="0" indent="0">
              <a:buNone/>
            </a:pPr>
            <a:r>
              <a:rPr lang="cs-CZ" sz="2000" dirty="0" smtClean="0"/>
              <a:t>        kukla </a:t>
            </a:r>
            <a:r>
              <a:rPr lang="cs-CZ" sz="2000" dirty="0"/>
              <a:t>pro hasiče, obuv pro hasiče, rukavice pro hasiče, ochranné rukavice </a:t>
            </a:r>
            <a:r>
              <a:rPr lang="cs-CZ" sz="2000" dirty="0" smtClean="0"/>
              <a:t>proti </a:t>
            </a:r>
          </a:p>
          <a:p>
            <a:pPr marL="0" indent="0">
              <a:buNone/>
            </a:pPr>
            <a:r>
              <a:rPr lang="cs-CZ" sz="2000" dirty="0"/>
              <a:t> </a:t>
            </a:r>
            <a:r>
              <a:rPr lang="cs-CZ" sz="2000" dirty="0" smtClean="0"/>
              <a:t>       mechanickým </a:t>
            </a:r>
            <a:r>
              <a:rPr lang="cs-CZ" sz="2000" dirty="0"/>
              <a:t>rizikům, doplňky zásahového oděvu</a:t>
            </a:r>
            <a:r>
              <a:rPr lang="cs-CZ" sz="2000" dirty="0" smtClean="0"/>
              <a:t>,</a:t>
            </a:r>
          </a:p>
          <a:p>
            <a:pPr marL="0" indent="0">
              <a:buNone/>
            </a:pPr>
            <a:r>
              <a:rPr lang="cs-CZ" sz="2000" dirty="0"/>
              <a:t>b) </a:t>
            </a:r>
            <a:r>
              <a:rPr lang="cs-CZ" sz="2000" dirty="0" smtClean="0"/>
              <a:t>   </a:t>
            </a:r>
            <a:r>
              <a:rPr lang="cs-CZ" sz="2000" b="1" dirty="0" smtClean="0"/>
              <a:t>OOP </a:t>
            </a:r>
            <a:r>
              <a:rPr lang="cs-CZ" sz="2000" b="1" dirty="0"/>
              <a:t>společné </a:t>
            </a:r>
            <a:r>
              <a:rPr lang="cs-CZ" sz="2000" dirty="0"/>
              <a:t>– např. ochranné rukavice proti tepelným rizikům, oděv na </a:t>
            </a:r>
            <a:r>
              <a:rPr lang="cs-CZ" sz="2000" dirty="0" smtClean="0"/>
              <a:t>ochranu</a:t>
            </a:r>
          </a:p>
          <a:p>
            <a:pPr marL="0" indent="0">
              <a:buNone/>
            </a:pPr>
            <a:r>
              <a:rPr lang="cs-CZ" sz="2000" dirty="0" smtClean="0"/>
              <a:t>        proti chladu</a:t>
            </a:r>
            <a:r>
              <a:rPr lang="cs-CZ" sz="2000" dirty="0"/>
              <a:t>, kalhoty pro brodění, ochranný oděv proti dešti, vesta a páska </a:t>
            </a:r>
            <a:r>
              <a:rPr lang="cs-CZ" sz="2000" dirty="0" smtClean="0"/>
              <a:t>pro</a:t>
            </a:r>
          </a:p>
          <a:p>
            <a:pPr marL="0" indent="0">
              <a:buNone/>
            </a:pPr>
            <a:r>
              <a:rPr lang="cs-CZ" sz="2000" dirty="0"/>
              <a:t> </a:t>
            </a:r>
            <a:r>
              <a:rPr lang="cs-CZ" sz="2000" dirty="0" smtClean="0"/>
              <a:t>       </a:t>
            </a:r>
            <a:r>
              <a:rPr lang="cs-CZ" sz="2000" dirty="0"/>
              <a:t>označení </a:t>
            </a:r>
            <a:r>
              <a:rPr lang="cs-CZ" sz="2000" dirty="0" smtClean="0"/>
              <a:t>hasičů u </a:t>
            </a:r>
            <a:r>
              <a:rPr lang="cs-CZ" sz="2000" dirty="0"/>
              <a:t>zásahu, lékařské rukavice pro jednorázové použití, rukavice z </a:t>
            </a:r>
            <a:endParaRPr lang="cs-CZ" sz="2000" dirty="0" smtClean="0"/>
          </a:p>
          <a:p>
            <a:pPr marL="0" indent="0">
              <a:buNone/>
            </a:pPr>
            <a:r>
              <a:rPr lang="cs-CZ" sz="2000" dirty="0"/>
              <a:t> </a:t>
            </a:r>
            <a:r>
              <a:rPr lang="cs-CZ" sz="2000" dirty="0" smtClean="0"/>
              <a:t>       izolačního </a:t>
            </a:r>
            <a:r>
              <a:rPr lang="cs-CZ" sz="2000" dirty="0"/>
              <a:t>materiálu </a:t>
            </a:r>
            <a:r>
              <a:rPr lang="cs-CZ" sz="2000" dirty="0" smtClean="0"/>
              <a:t>pro práci </a:t>
            </a:r>
            <a:r>
              <a:rPr lang="cs-CZ" sz="2000" dirty="0"/>
              <a:t>pod napětím, OOP pro práci s nebezpečným </a:t>
            </a:r>
            <a:endParaRPr lang="cs-CZ" sz="2000" dirty="0" smtClean="0"/>
          </a:p>
          <a:p>
            <a:pPr marL="0" indent="0">
              <a:buNone/>
            </a:pPr>
            <a:r>
              <a:rPr lang="cs-CZ" sz="2000" dirty="0"/>
              <a:t> </a:t>
            </a:r>
            <a:r>
              <a:rPr lang="cs-CZ" sz="2000" dirty="0" smtClean="0"/>
              <a:t>       hmyzem</a:t>
            </a:r>
            <a:r>
              <a:rPr lang="cs-CZ" sz="2000" dirty="0"/>
              <a:t>, ochranné </a:t>
            </a:r>
            <a:r>
              <a:rPr lang="cs-CZ" sz="2000" dirty="0" smtClean="0"/>
              <a:t>rukavice </a:t>
            </a:r>
            <a:r>
              <a:rPr lang="pt-BR" sz="2000" dirty="0" smtClean="0"/>
              <a:t>antivibrační</a:t>
            </a:r>
            <a:r>
              <a:rPr lang="pt-BR" sz="2000" dirty="0"/>
              <a:t>, OOP pro práci s motorovou pilou</a:t>
            </a:r>
            <a:r>
              <a:rPr lang="pt-BR" sz="2000" dirty="0" smtClean="0"/>
              <a:t>.</a:t>
            </a:r>
            <a:r>
              <a:rPr lang="cs-CZ" sz="2000" dirty="0" smtClean="0"/>
              <a:t> </a:t>
            </a:r>
            <a:endParaRPr lang="cs-CZ" sz="2000" dirty="0"/>
          </a:p>
        </p:txBody>
      </p:sp>
    </p:spTree>
    <p:extLst>
      <p:ext uri="{BB962C8B-B14F-4D97-AF65-F5344CB8AC3E}">
        <p14:creationId xmlns:p14="http://schemas.microsoft.com/office/powerpoint/2010/main" val="391594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457200" y="0"/>
            <a:ext cx="8229600" cy="6858000"/>
          </a:xfrm>
          <a:solidFill>
            <a:srgbClr val="FFFFCC"/>
          </a:solidFill>
        </p:spPr>
        <p:txBody>
          <a:bodyPr>
            <a:normAutofit/>
          </a:bodyPr>
          <a:lstStyle/>
          <a:p>
            <a:pPr marL="0" indent="0" algn="ctr">
              <a:buNone/>
            </a:pPr>
            <a:r>
              <a:rPr lang="cs-CZ" sz="1600" b="1" dirty="0"/>
              <a:t>Dočasné omezení provozu</a:t>
            </a:r>
          </a:p>
          <a:p>
            <a:pPr marL="0" indent="0">
              <a:buNone/>
            </a:pPr>
            <a:r>
              <a:rPr lang="cs-CZ" sz="1600" b="1" dirty="0"/>
              <a:t>Velitel zásahu je oprávněn na místě zásahu stanovit dočasná omezení 2 včetně omezení provozu, při kterém se zastavují vozidla, omezuje se jejich vjezd nebo výjezd.</a:t>
            </a:r>
          </a:p>
          <a:p>
            <a:pPr marL="0" indent="0">
              <a:buNone/>
            </a:pPr>
            <a:endParaRPr lang="cs-CZ" sz="1600" dirty="0"/>
          </a:p>
          <a:p>
            <a:pPr marL="0" indent="0">
              <a:buNone/>
            </a:pPr>
            <a:r>
              <a:rPr lang="cs-CZ" sz="1600" dirty="0"/>
              <a:t>Pokyn k zastavení vozidla se musí dávat včas a zřetelně s ohledem na okolnosti provozu na pozemních komunikacích tak, aby řidič mohl bezpečně zastavit vozidlo a aby nedošlo k ohrožení bezpečnosti provozu.</a:t>
            </a:r>
          </a:p>
          <a:p>
            <a:pPr marL="0" indent="0">
              <a:buNone/>
            </a:pPr>
            <a:endParaRPr lang="cs-CZ" sz="1600" dirty="0"/>
          </a:p>
          <a:p>
            <a:pPr marL="0" indent="0">
              <a:buNone/>
            </a:pPr>
            <a:r>
              <a:rPr lang="cs-CZ" sz="1600" dirty="0"/>
              <a:t>Pokyn k zastavení vozidla dává hasič znamením vztyčenou paží s otevřenou dlaní nebo zastavovacím terčem a za snížené viditelnosti červeným světlem, kterým pohybuje v horním půlkruhu, stojí čelem k přijíždějícím vozidlům.</a:t>
            </a:r>
          </a:p>
          <a:p>
            <a:pPr marL="0" indent="0">
              <a:buNone/>
            </a:pPr>
            <a:endParaRPr lang="cs-CZ" sz="1600" dirty="0"/>
          </a:p>
          <a:p>
            <a:pPr marL="0" indent="0">
              <a:buNone/>
            </a:pPr>
            <a:endParaRPr lang="cs-CZ"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70104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942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fontScale="92500" lnSpcReduction="20000"/>
          </a:bodyPr>
          <a:lstStyle/>
          <a:p>
            <a:pPr marL="0" indent="0" algn="ctr">
              <a:buNone/>
            </a:pPr>
            <a:r>
              <a:rPr lang="cs-CZ" sz="2000" b="1" dirty="0" smtClean="0">
                <a:solidFill>
                  <a:srgbClr val="FF0000"/>
                </a:solidFill>
              </a:rPr>
              <a:t>Definice </a:t>
            </a:r>
            <a:r>
              <a:rPr lang="cs-CZ" sz="2000" b="1" dirty="0">
                <a:solidFill>
                  <a:srgbClr val="FF0000"/>
                </a:solidFill>
              </a:rPr>
              <a:t>vybraných OOP pro hasiče:</a:t>
            </a:r>
          </a:p>
          <a:p>
            <a:pPr marL="0" indent="0">
              <a:buNone/>
            </a:pPr>
            <a:r>
              <a:rPr lang="cs-CZ" sz="2000" dirty="0" smtClean="0"/>
              <a:t>- </a:t>
            </a:r>
            <a:r>
              <a:rPr lang="cs-CZ" sz="2000" b="1" dirty="0"/>
              <a:t>kukla pro hasiče </a:t>
            </a:r>
            <a:r>
              <a:rPr lang="cs-CZ" sz="2000" dirty="0"/>
              <a:t>je oděvní součást, navržená tak, aby chránila všechny oblasti </a:t>
            </a:r>
            <a:r>
              <a:rPr lang="cs-CZ" sz="2000" dirty="0" smtClean="0"/>
              <a:t>hlavy a </a:t>
            </a:r>
            <a:r>
              <a:rPr lang="cs-CZ" sz="2000" dirty="0"/>
              <a:t>krku, které nejsou pokryty ochranným oděvem, dýchacím přístrojem a přilbou,</a:t>
            </a:r>
          </a:p>
          <a:p>
            <a:pPr marL="0" indent="0">
              <a:buNone/>
            </a:pPr>
            <a:r>
              <a:rPr lang="cs-CZ" sz="2000" dirty="0" smtClean="0"/>
              <a:t>- </a:t>
            </a:r>
            <a:r>
              <a:rPr lang="cs-CZ" sz="2000" b="1" dirty="0"/>
              <a:t>obuv pro hasiče </a:t>
            </a:r>
            <a:r>
              <a:rPr lang="cs-CZ" sz="2000" dirty="0"/>
              <a:t>je obuv, která je určena k používání při likvidaci požárů a </a:t>
            </a:r>
            <a:r>
              <a:rPr lang="cs-CZ" sz="2000" dirty="0" smtClean="0"/>
              <a:t>dalších činnostech</a:t>
            </a:r>
            <a:r>
              <a:rPr lang="cs-CZ" sz="2000" dirty="0"/>
              <a:t>, které hasiči vykonávají,</a:t>
            </a:r>
          </a:p>
          <a:p>
            <a:pPr marL="0" indent="0">
              <a:buNone/>
            </a:pPr>
            <a:r>
              <a:rPr lang="cs-CZ" sz="2000" dirty="0" smtClean="0"/>
              <a:t>- </a:t>
            </a:r>
            <a:r>
              <a:rPr lang="cs-CZ" sz="2000" b="1" dirty="0"/>
              <a:t>oděvní součást </a:t>
            </a:r>
            <a:r>
              <a:rPr lang="cs-CZ" sz="2000" dirty="0"/>
              <a:t>je jednotlivá část oděvu, která může být tvořena jednou nebo </a:t>
            </a:r>
            <a:r>
              <a:rPr lang="cs-CZ" sz="2000" dirty="0" smtClean="0"/>
              <a:t>více vrstvami</a:t>
            </a:r>
            <a:r>
              <a:rPr lang="cs-CZ" sz="2000" dirty="0"/>
              <a:t>.</a:t>
            </a:r>
          </a:p>
          <a:p>
            <a:pPr marL="0" indent="0">
              <a:buNone/>
            </a:pPr>
            <a:r>
              <a:rPr lang="cs-CZ" sz="2000" dirty="0"/>
              <a:t>-</a:t>
            </a:r>
            <a:r>
              <a:rPr lang="cs-CZ" sz="2000" dirty="0" smtClean="0"/>
              <a:t> </a:t>
            </a:r>
            <a:r>
              <a:rPr lang="cs-CZ" sz="2000" b="1" dirty="0"/>
              <a:t>ochranný oděv </a:t>
            </a:r>
            <a:r>
              <a:rPr lang="cs-CZ" sz="2000" dirty="0"/>
              <a:t>je oděv určený k ochraně proti jednomu nebo více nebezpečím (rizikům</a:t>
            </a:r>
            <a:r>
              <a:rPr lang="cs-CZ" sz="2000" dirty="0" smtClean="0"/>
              <a:t>), převlečený </a:t>
            </a:r>
            <a:r>
              <a:rPr lang="cs-CZ" sz="2000" dirty="0"/>
              <a:t>přes spodní oděv nebo jej nahrazující,</a:t>
            </a:r>
          </a:p>
          <a:p>
            <a:pPr marL="0" indent="0">
              <a:buNone/>
            </a:pPr>
            <a:r>
              <a:rPr lang="cs-CZ" sz="2000" dirty="0" smtClean="0"/>
              <a:t>- </a:t>
            </a:r>
            <a:r>
              <a:rPr lang="cs-CZ" sz="2000" b="1" dirty="0"/>
              <a:t>přilba pro hašení ve stavbách a dalších prostorech </a:t>
            </a:r>
            <a:r>
              <a:rPr lang="cs-CZ" sz="2000" dirty="0"/>
              <a:t>je přilba pro hasiče chránící </a:t>
            </a:r>
            <a:r>
              <a:rPr lang="cs-CZ" sz="2000" dirty="0" smtClean="0"/>
              <a:t>vršek hlavy </a:t>
            </a:r>
            <a:r>
              <a:rPr lang="cs-CZ" sz="2000" dirty="0"/>
              <a:t>hlavně proti účinkům nárazu, průrazu, žáru a plamene při likvidaci </a:t>
            </a:r>
            <a:r>
              <a:rPr lang="cs-CZ" sz="2000" dirty="0" smtClean="0"/>
              <a:t>požárů </a:t>
            </a:r>
            <a:r>
              <a:rPr lang="pl-PL" sz="2000" dirty="0" smtClean="0"/>
              <a:t>v </a:t>
            </a:r>
            <a:r>
              <a:rPr lang="pl-PL" sz="2000" dirty="0"/>
              <a:t>budovách a jiných prostorách,</a:t>
            </a:r>
          </a:p>
          <a:p>
            <a:pPr marL="0" indent="0">
              <a:buNone/>
            </a:pPr>
            <a:r>
              <a:rPr lang="cs-CZ" sz="2000" dirty="0" smtClean="0"/>
              <a:t>- </a:t>
            </a:r>
            <a:r>
              <a:rPr lang="cs-CZ" sz="2000" b="1" dirty="0"/>
              <a:t>přilba pro hasiče – pro ostatní zásahy </a:t>
            </a:r>
            <a:r>
              <a:rPr lang="cs-CZ" sz="2000" dirty="0"/>
              <a:t>je přilba pro technické zásahy nebo hašení </a:t>
            </a:r>
            <a:r>
              <a:rPr lang="cs-CZ" sz="2000" dirty="0" smtClean="0"/>
              <a:t>požárů v </a:t>
            </a:r>
            <a:r>
              <a:rPr lang="cs-CZ" sz="2000" dirty="0"/>
              <a:t>otevřeném terénu,</a:t>
            </a:r>
          </a:p>
          <a:p>
            <a:pPr marL="0" indent="0">
              <a:buNone/>
            </a:pPr>
            <a:r>
              <a:rPr lang="cs-CZ" sz="2000" dirty="0"/>
              <a:t>-</a:t>
            </a:r>
            <a:r>
              <a:rPr lang="cs-CZ" sz="2000" dirty="0" smtClean="0"/>
              <a:t> </a:t>
            </a:r>
            <a:r>
              <a:rPr lang="cs-CZ" sz="2000" b="1" dirty="0"/>
              <a:t>rukavice pro hasiče </a:t>
            </a:r>
            <a:r>
              <a:rPr lang="cs-CZ" sz="2000" dirty="0"/>
              <a:t>jsou rukavice určené pro ochranu rukou při běžných </a:t>
            </a:r>
            <a:r>
              <a:rPr lang="cs-CZ" sz="2000" dirty="0" smtClean="0"/>
              <a:t>požárních zásazích</a:t>
            </a:r>
            <a:r>
              <a:rPr lang="cs-CZ" sz="2000" dirty="0"/>
              <a:t>, včetně vyhledávacích a záchranných prací. Nejsou určeny k záměrné </a:t>
            </a:r>
            <a:r>
              <a:rPr lang="cs-CZ" sz="2000" dirty="0" smtClean="0"/>
              <a:t>manipulaci s </a:t>
            </a:r>
            <a:r>
              <a:rPr lang="cs-CZ" sz="2000" dirty="0"/>
              <a:t>kapalnými chemikáliemi, ale poskytují určitou ochranu při náhodném </a:t>
            </a:r>
            <a:r>
              <a:rPr lang="cs-CZ" sz="2000" dirty="0" smtClean="0"/>
              <a:t>kontaktu s </a:t>
            </a:r>
            <a:r>
              <a:rPr lang="cs-CZ" sz="2000" dirty="0"/>
              <a:t>chemikáliemi,</a:t>
            </a:r>
          </a:p>
          <a:p>
            <a:pPr marL="0" indent="0">
              <a:buNone/>
            </a:pPr>
            <a:r>
              <a:rPr lang="cs-CZ" sz="2000" dirty="0"/>
              <a:t>-</a:t>
            </a:r>
            <a:r>
              <a:rPr lang="cs-CZ" sz="2000" dirty="0" smtClean="0"/>
              <a:t> </a:t>
            </a:r>
            <a:r>
              <a:rPr lang="cs-CZ" sz="2000" b="1" dirty="0"/>
              <a:t>rukavice proti mechanickým rizikům </a:t>
            </a:r>
            <a:r>
              <a:rPr lang="cs-CZ" sz="2000" dirty="0"/>
              <a:t>jsou rukavice proti rizikům způsobeným </a:t>
            </a:r>
            <a:r>
              <a:rPr lang="cs-CZ" sz="2000" dirty="0" smtClean="0"/>
              <a:t>oděrem, řezem </a:t>
            </a:r>
            <a:r>
              <a:rPr lang="cs-CZ" sz="2000" dirty="0"/>
              <a:t>čepelí, trháním a propíchnutím,</a:t>
            </a:r>
          </a:p>
          <a:p>
            <a:pPr marL="0" indent="0">
              <a:buNone/>
            </a:pPr>
            <a:r>
              <a:rPr lang="cs-CZ" sz="2000" dirty="0" smtClean="0"/>
              <a:t>- </a:t>
            </a:r>
            <a:r>
              <a:rPr lang="cs-CZ" sz="2000" b="1" dirty="0"/>
              <a:t>zásahový oděv I </a:t>
            </a:r>
            <a:r>
              <a:rPr lang="cs-CZ" sz="2000" dirty="0"/>
              <a:t>je ochranný oděv, který je určen k zajištění ochrany těla </a:t>
            </a:r>
            <a:r>
              <a:rPr lang="cs-CZ" sz="2000" dirty="0" smtClean="0"/>
              <a:t>hasiče, s </a:t>
            </a:r>
            <a:r>
              <a:rPr lang="cs-CZ" sz="2000" dirty="0"/>
              <a:t>výjimkou hlavy, rukou a chodidel při likvidaci požárů a doprovodných činnostech, a </a:t>
            </a:r>
            <a:r>
              <a:rPr lang="cs-CZ" sz="2000" dirty="0" smtClean="0"/>
              <a:t>to i </a:t>
            </a:r>
            <a:r>
              <a:rPr lang="cs-CZ" sz="2000" dirty="0"/>
              <a:t>v situacích, se kterými se lze setkat při likvidaci požárů v objektech,</a:t>
            </a:r>
          </a:p>
          <a:p>
            <a:pPr marL="0" indent="0">
              <a:buNone/>
            </a:pPr>
            <a:r>
              <a:rPr lang="cs-CZ" sz="2000" dirty="0" smtClean="0"/>
              <a:t>- </a:t>
            </a:r>
            <a:r>
              <a:rPr lang="cs-CZ" sz="2000" b="1" dirty="0"/>
              <a:t>zásahový oděv II </a:t>
            </a:r>
            <a:r>
              <a:rPr lang="cs-CZ" sz="2000" dirty="0"/>
              <a:t>je ochranný oděv, který je určen k zajištění ochrany těla </a:t>
            </a:r>
            <a:r>
              <a:rPr lang="cs-CZ" sz="2000" dirty="0" smtClean="0"/>
              <a:t>hasiče s </a:t>
            </a:r>
            <a:r>
              <a:rPr lang="cs-CZ" sz="2000" dirty="0"/>
              <a:t>výjimkou hlavy, rukou a chodidel při likvidaci požárů v otevřeném </a:t>
            </a:r>
            <a:r>
              <a:rPr lang="cs-CZ" sz="2000" dirty="0" smtClean="0"/>
              <a:t>terénu a </a:t>
            </a:r>
            <a:r>
              <a:rPr lang="cs-CZ" sz="2000" dirty="0"/>
              <a:t>doprovodných činnostech.</a:t>
            </a:r>
          </a:p>
        </p:txBody>
      </p:sp>
    </p:spTree>
    <p:extLst>
      <p:ext uri="{BB962C8B-B14F-4D97-AF65-F5344CB8AC3E}">
        <p14:creationId xmlns:p14="http://schemas.microsoft.com/office/powerpoint/2010/main" val="21989705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0" y="0"/>
            <a:ext cx="9144000" cy="1916832"/>
          </a:xfrm>
        </p:spPr>
        <p:txBody>
          <a:bodyPr/>
          <a:lstStyle/>
          <a:p>
            <a:endParaRPr lang="cs-CZ" dirty="0"/>
          </a:p>
        </p:txBody>
      </p:sp>
      <p:sp>
        <p:nvSpPr>
          <p:cNvPr id="5" name="Zástupný symbol pro obsah 4"/>
          <p:cNvSpPr>
            <a:spLocks noGrp="1"/>
          </p:cNvSpPr>
          <p:nvPr>
            <p:ph idx="1"/>
          </p:nvPr>
        </p:nvSpPr>
        <p:spPr>
          <a:xfrm>
            <a:off x="0" y="2505588"/>
            <a:ext cx="9144000" cy="4307788"/>
          </a:xfrm>
        </p:spPr>
        <p:txBody>
          <a:bodyPr>
            <a:normAutofit fontScale="92500" lnSpcReduction="10000"/>
          </a:bodyPr>
          <a:lstStyle/>
          <a:p>
            <a:endParaRPr lang="cs-CZ" sz="2000" dirty="0"/>
          </a:p>
          <a:p>
            <a:pPr marL="0" indent="0">
              <a:buNone/>
            </a:pPr>
            <a:r>
              <a:rPr lang="cs-CZ" sz="2000" b="1" dirty="0" smtClean="0"/>
              <a:t>Kontroly </a:t>
            </a:r>
            <a:r>
              <a:rPr lang="cs-CZ" sz="2000" b="1" dirty="0"/>
              <a:t>provozuschopnosti osobních ochranných prostředků pro hasiče se provádí nejméně v rozsahu podle této metodiky. Tímto předpisem nejsou dotčeny kontroly stanovené výrobcem odlišně nebo nad rámec této metodiky. </a:t>
            </a:r>
          </a:p>
          <a:p>
            <a:pPr marL="0" indent="0" algn="ctr">
              <a:buNone/>
            </a:pPr>
            <a:r>
              <a:rPr lang="cs-CZ" sz="2600" b="1" dirty="0"/>
              <a:t>1. Kontrola před zařazením k jednotce </a:t>
            </a:r>
            <a:endParaRPr lang="cs-CZ" sz="2600" dirty="0"/>
          </a:p>
          <a:p>
            <a:pPr marL="0" indent="0">
              <a:buNone/>
            </a:pPr>
            <a:r>
              <a:rPr lang="cs-CZ" sz="2000" dirty="0" smtClean="0"/>
              <a:t>Provádí </a:t>
            </a:r>
            <a:r>
              <a:rPr lang="cs-CZ" sz="2000" dirty="0"/>
              <a:t>se odborná kontrola prohlídkou a zkouškou funkčnosti nejméně v rozsahu kontroly po obvyklém použití podle odst. 3, kontrola kompletnosti průvodní dokumentace, kontrola výrobních čísel podle dokladů od výrobce a další postupy podle návodu výrobce. </a:t>
            </a:r>
            <a:endParaRPr lang="cs-CZ" sz="2000" dirty="0" smtClean="0"/>
          </a:p>
          <a:p>
            <a:pPr marL="0" indent="0" algn="ctr">
              <a:buNone/>
            </a:pPr>
            <a:r>
              <a:rPr lang="cs-CZ" sz="2400" b="1" dirty="0" smtClean="0"/>
              <a:t>2</a:t>
            </a:r>
            <a:r>
              <a:rPr lang="cs-CZ" sz="2400" b="1" dirty="0"/>
              <a:t>. Kontrola před použitím </a:t>
            </a:r>
            <a:endParaRPr lang="cs-CZ" sz="2400" dirty="0"/>
          </a:p>
          <a:p>
            <a:pPr marL="0" indent="0">
              <a:buNone/>
            </a:pPr>
            <a:r>
              <a:rPr lang="cs-CZ" sz="2000" b="1" dirty="0">
                <a:solidFill>
                  <a:srgbClr val="FF0000"/>
                </a:solidFill>
              </a:rPr>
              <a:t>Provádí ji uživatel bezprostředně před použitím prostředku.</a:t>
            </a:r>
            <a:r>
              <a:rPr lang="cs-CZ" sz="2000" dirty="0"/>
              <a:t> </a:t>
            </a:r>
          </a:p>
          <a:p>
            <a:pPr marL="0" indent="0">
              <a:buNone/>
            </a:pPr>
            <a:r>
              <a:rPr lang="cs-CZ" sz="2000" dirty="0"/>
              <a:t>Prohlídkou se ověřuje zejména: </a:t>
            </a:r>
          </a:p>
          <a:p>
            <a:pPr marL="0" indent="0">
              <a:buNone/>
            </a:pPr>
            <a:r>
              <a:rPr lang="cs-CZ" sz="2000" dirty="0" smtClean="0"/>
              <a:t>- </a:t>
            </a:r>
            <a:r>
              <a:rPr lang="cs-CZ" sz="2000" dirty="0"/>
              <a:t>celistvost a úplnost prostředku, </a:t>
            </a:r>
          </a:p>
          <a:p>
            <a:pPr marL="0" indent="0">
              <a:buNone/>
            </a:pPr>
            <a:r>
              <a:rPr lang="cs-CZ" sz="2000" dirty="0" smtClean="0"/>
              <a:t>- </a:t>
            </a:r>
            <a:r>
              <a:rPr lang="cs-CZ" sz="2000" dirty="0"/>
              <a:t>známky viditelného poškození. </a:t>
            </a:r>
          </a:p>
          <a:p>
            <a:endParaRPr lang="cs-CZ"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12"/>
            <a:ext cx="9143999" cy="25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808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 </a:t>
            </a:r>
            <a:endParaRPr lang="cs-CZ" dirty="0"/>
          </a:p>
        </p:txBody>
      </p:sp>
      <p:sp>
        <p:nvSpPr>
          <p:cNvPr id="5" name="Zástupný symbol pro obsah 4"/>
          <p:cNvSpPr>
            <a:spLocks noGrp="1"/>
          </p:cNvSpPr>
          <p:nvPr>
            <p:ph idx="1"/>
          </p:nvPr>
        </p:nvSpPr>
        <p:spPr>
          <a:xfrm>
            <a:off x="0" y="0"/>
            <a:ext cx="9144000" cy="6813376"/>
          </a:xfrm>
        </p:spPr>
        <p:txBody>
          <a:bodyPr>
            <a:normAutofit/>
          </a:bodyPr>
          <a:lstStyle/>
          <a:p>
            <a:endParaRPr lang="cs-CZ" sz="2000" dirty="0"/>
          </a:p>
          <a:p>
            <a:pPr marL="0" indent="0" algn="ctr">
              <a:buNone/>
            </a:pPr>
            <a:r>
              <a:rPr lang="cs-CZ" sz="2400" b="1" dirty="0" smtClean="0"/>
              <a:t>3</a:t>
            </a:r>
            <a:r>
              <a:rPr lang="cs-CZ" sz="2400" b="1" dirty="0"/>
              <a:t>. Kontrola po obvyklém použití (uživatelská kontrola) </a:t>
            </a:r>
            <a:endParaRPr lang="cs-CZ" sz="2400" b="1" dirty="0" smtClean="0"/>
          </a:p>
          <a:p>
            <a:pPr marL="0" indent="0" algn="ctr">
              <a:buNone/>
            </a:pPr>
            <a:endParaRPr lang="cs-CZ" sz="2400" dirty="0"/>
          </a:p>
          <a:p>
            <a:pPr marL="0" indent="0">
              <a:buNone/>
            </a:pPr>
            <a:r>
              <a:rPr lang="cs-CZ" sz="2000" b="1" dirty="0"/>
              <a:t>3.1. Zásahové oděvy (obdobně i rukavice a kukly pro hasiče) </a:t>
            </a:r>
          </a:p>
          <a:p>
            <a:pPr marL="0" indent="0">
              <a:buNone/>
            </a:pPr>
            <a:r>
              <a:rPr lang="cs-CZ" sz="2000" dirty="0"/>
              <a:t>-</a:t>
            </a:r>
            <a:r>
              <a:rPr lang="cs-CZ" sz="2000" dirty="0" smtClean="0"/>
              <a:t> </a:t>
            </a:r>
            <a:r>
              <a:rPr lang="cs-CZ" sz="2000" dirty="0"/>
              <a:t>prohlídka s ohledem na poškození chemickými látkami (dehtem, barvami, kyselinami a louhy), teplem a plamenem, </a:t>
            </a:r>
          </a:p>
          <a:p>
            <a:pPr marL="0" indent="0">
              <a:buNone/>
            </a:pPr>
            <a:r>
              <a:rPr lang="cs-CZ" sz="2000" dirty="0"/>
              <a:t>-</a:t>
            </a:r>
            <a:r>
              <a:rPr lang="cs-CZ" sz="2000" dirty="0" smtClean="0"/>
              <a:t> </a:t>
            </a:r>
            <a:r>
              <a:rPr lang="cs-CZ" sz="2000" dirty="0"/>
              <a:t>prohlídka zaměřená na mechanická poškození vnějšího materiálu, podšívky a výztuh (natržení, proříznutí, propíchnutí, oděr, prodření, žmolkovatění), </a:t>
            </a:r>
          </a:p>
          <a:p>
            <a:pPr marL="0" indent="0">
              <a:buNone/>
            </a:pPr>
            <a:r>
              <a:rPr lang="cs-CZ" sz="2000" dirty="0"/>
              <a:t>-</a:t>
            </a:r>
            <a:r>
              <a:rPr lang="cs-CZ" sz="2000" dirty="0" smtClean="0"/>
              <a:t>prohlídka </a:t>
            </a:r>
            <a:r>
              <a:rPr lang="cs-CZ" sz="2000" dirty="0"/>
              <a:t>poškození švů (párání, povolené/přetržené/chybějící nitě, odtržené krycí pásky), </a:t>
            </a:r>
          </a:p>
          <a:p>
            <a:pPr marL="0" indent="0">
              <a:buNone/>
            </a:pPr>
            <a:r>
              <a:rPr lang="cs-CZ" sz="2000" dirty="0"/>
              <a:t>-</a:t>
            </a:r>
            <a:r>
              <a:rPr lang="cs-CZ" sz="2000" dirty="0" smtClean="0"/>
              <a:t>prohlídka </a:t>
            </a:r>
            <a:r>
              <a:rPr lang="cs-CZ" sz="2000" dirty="0"/>
              <a:t>deformace pletenin včetně manžet a prohlídka stavu elastických šlí, </a:t>
            </a:r>
          </a:p>
          <a:p>
            <a:pPr marL="0" indent="0">
              <a:buNone/>
            </a:pPr>
            <a:r>
              <a:rPr lang="cs-CZ" sz="2000" dirty="0"/>
              <a:t>-</a:t>
            </a:r>
            <a:r>
              <a:rPr lang="cs-CZ" sz="2000" dirty="0" smtClean="0"/>
              <a:t>zkouška </a:t>
            </a:r>
            <a:r>
              <a:rPr lang="cs-CZ" sz="2000" dirty="0"/>
              <a:t>funkčnosti tuhých částí oděvu (suché zipy zanesené vlákny, nefunkční zdrhovadlo, nefunkční patentky/knoflíky, nefunkční systém regulace obvodu pasu, nefunkční upínací prvky elastických šlí), </a:t>
            </a:r>
          </a:p>
          <a:p>
            <a:pPr marL="0" indent="0">
              <a:buNone/>
            </a:pPr>
            <a:r>
              <a:rPr lang="cs-CZ" sz="2000" dirty="0"/>
              <a:t>-</a:t>
            </a:r>
            <a:r>
              <a:rPr lang="cs-CZ" sz="2000" dirty="0" smtClean="0"/>
              <a:t>prohlídka </a:t>
            </a:r>
            <a:r>
              <a:rPr lang="cs-CZ" sz="2000" dirty="0"/>
              <a:t>poškození nápadného materiálu (odtržení, mechanické odření, stav nápisu HASIČI, ztráta odrazivosti světla). </a:t>
            </a:r>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24581306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lnSpcReduction="10000"/>
          </a:bodyPr>
          <a:lstStyle/>
          <a:p>
            <a:endParaRPr lang="cs-CZ" sz="2000" dirty="0"/>
          </a:p>
          <a:p>
            <a:pPr marL="0" indent="0">
              <a:buNone/>
            </a:pPr>
            <a:r>
              <a:rPr lang="cs-CZ" sz="2000" dirty="0"/>
              <a:t> </a:t>
            </a:r>
          </a:p>
          <a:p>
            <a:pPr marL="0" indent="0">
              <a:buNone/>
            </a:pPr>
            <a:r>
              <a:rPr lang="cs-CZ" sz="2000" b="1" dirty="0"/>
              <a:t>3.2. Přilby pro hasiče </a:t>
            </a:r>
          </a:p>
          <a:p>
            <a:pPr marL="0" indent="0">
              <a:buNone/>
            </a:pPr>
            <a:r>
              <a:rPr lang="cs-CZ" sz="2000" dirty="0"/>
              <a:t>-</a:t>
            </a:r>
            <a:r>
              <a:rPr lang="cs-CZ" sz="2000" dirty="0" smtClean="0"/>
              <a:t> </a:t>
            </a:r>
            <a:r>
              <a:rPr lang="cs-CZ" sz="2000" dirty="0"/>
              <a:t>prohlídka skořepiny přilby (škrábance, odlupování barvy, změna barvy, skvrny, které nelze vyčistit, praskliny, promáčknutí, neoriginální otvory, deformace), </a:t>
            </a:r>
          </a:p>
          <a:p>
            <a:pPr marL="0" indent="0">
              <a:buNone/>
            </a:pPr>
            <a:r>
              <a:rPr lang="cs-CZ" sz="2000" dirty="0"/>
              <a:t>.</a:t>
            </a:r>
            <a:r>
              <a:rPr lang="cs-CZ" sz="2000" dirty="0" smtClean="0"/>
              <a:t> </a:t>
            </a:r>
            <a:r>
              <a:rPr lang="cs-CZ" sz="2000" dirty="0"/>
              <a:t>prohlídka podbradního řemínku (upevnění ve skořepině, roztržení, poškození, praskliny, ztráta tvaru podbradníku), </a:t>
            </a:r>
          </a:p>
          <a:p>
            <a:pPr marL="0" indent="0">
              <a:buNone/>
            </a:pPr>
            <a:r>
              <a:rPr lang="cs-CZ" sz="2000" dirty="0"/>
              <a:t>-</a:t>
            </a:r>
            <a:r>
              <a:rPr lang="cs-CZ" sz="2000" dirty="0" smtClean="0"/>
              <a:t> </a:t>
            </a:r>
            <a:r>
              <a:rPr lang="cs-CZ" sz="2000" dirty="0"/>
              <a:t>prohlídka obličejového štítu a brýlí (upevnění, pohyb v uložení, viditelnost, praskliny, poškrábání, odlupování pokovení, skvrny), </a:t>
            </a:r>
          </a:p>
          <a:p>
            <a:pPr marL="0" indent="0">
              <a:buNone/>
            </a:pPr>
            <a:r>
              <a:rPr lang="cs-CZ" sz="2000" dirty="0"/>
              <a:t>-</a:t>
            </a:r>
            <a:r>
              <a:rPr lang="cs-CZ" sz="2000" dirty="0" smtClean="0"/>
              <a:t> </a:t>
            </a:r>
            <a:r>
              <a:rPr lang="cs-CZ" sz="2000" dirty="0"/>
              <a:t>prohlídka vnitřní výstroje (obvodový pásek, síťka, uchycovací prvky ke skořepině, vycpávky a polstrování) s ohledem na roztržení, poškození. </a:t>
            </a:r>
          </a:p>
          <a:p>
            <a:pPr marL="0" indent="0">
              <a:buNone/>
            </a:pPr>
            <a:r>
              <a:rPr lang="pl-PL" sz="2000" dirty="0"/>
              <a:t>-</a:t>
            </a:r>
            <a:r>
              <a:rPr lang="pl-PL" sz="2000" dirty="0" smtClean="0"/>
              <a:t> </a:t>
            </a:r>
            <a:r>
              <a:rPr lang="pl-PL" sz="2000" dirty="0"/>
              <a:t>zkouška funkčnosti spony na podbradním pásku, </a:t>
            </a:r>
          </a:p>
          <a:p>
            <a:pPr marL="0" indent="0">
              <a:buNone/>
            </a:pPr>
            <a:endParaRPr lang="cs-CZ" sz="2000" dirty="0" smtClean="0"/>
          </a:p>
          <a:p>
            <a:pPr marL="0" indent="0">
              <a:buNone/>
            </a:pPr>
            <a:r>
              <a:rPr lang="cs-CZ" sz="2000" b="1" dirty="0" smtClean="0"/>
              <a:t>3.3</a:t>
            </a:r>
            <a:r>
              <a:rPr lang="cs-CZ" sz="2000" b="1" dirty="0"/>
              <a:t>. Obuv pro hasiče </a:t>
            </a:r>
          </a:p>
          <a:p>
            <a:pPr marL="0" indent="0">
              <a:buNone/>
            </a:pPr>
            <a:r>
              <a:rPr lang="cs-CZ" sz="2000" dirty="0"/>
              <a:t>-</a:t>
            </a:r>
            <a:r>
              <a:rPr lang="cs-CZ" sz="2000" dirty="0" smtClean="0"/>
              <a:t> </a:t>
            </a:r>
            <a:r>
              <a:rPr lang="cs-CZ" sz="2000" dirty="0"/>
              <a:t>prohlídka povrchového materiálu (zřetelné, hluboké praskliny, opotřebení, poškození švů), </a:t>
            </a:r>
          </a:p>
          <a:p>
            <a:pPr marL="0" indent="0">
              <a:buNone/>
            </a:pPr>
            <a:r>
              <a:rPr lang="cs-CZ" sz="2000" dirty="0"/>
              <a:t>-</a:t>
            </a:r>
            <a:r>
              <a:rPr lang="cs-CZ" sz="2000" dirty="0" smtClean="0"/>
              <a:t> </a:t>
            </a:r>
            <a:r>
              <a:rPr lang="cs-CZ" sz="2000" dirty="0"/>
              <a:t>prohlídka podešve (praskliny, opotřebení dezénu, oddělení podešve od svršku), </a:t>
            </a:r>
          </a:p>
          <a:p>
            <a:pPr marL="0" indent="0">
              <a:buNone/>
            </a:pPr>
            <a:r>
              <a:rPr lang="cs-CZ" sz="2000" dirty="0"/>
              <a:t>-</a:t>
            </a:r>
            <a:r>
              <a:rPr lang="cs-CZ" sz="2000" dirty="0" smtClean="0"/>
              <a:t> </a:t>
            </a:r>
            <a:r>
              <a:rPr lang="cs-CZ" sz="2000" dirty="0"/>
              <a:t>prohlídka stélky (deformace, poškození), </a:t>
            </a:r>
          </a:p>
          <a:p>
            <a:pPr marL="0" indent="0">
              <a:buNone/>
            </a:pPr>
            <a:r>
              <a:rPr lang="cs-CZ" sz="2000" dirty="0"/>
              <a:t>-</a:t>
            </a:r>
            <a:r>
              <a:rPr lang="cs-CZ" sz="2000" dirty="0" smtClean="0"/>
              <a:t> </a:t>
            </a:r>
            <a:r>
              <a:rPr lang="cs-CZ" sz="2000" dirty="0"/>
              <a:t>hmatová kontrola vnitřku obuvi (poškození podšívky, odhalení ochranné tužinky), </a:t>
            </a:r>
          </a:p>
          <a:p>
            <a:pPr marL="0" indent="0">
              <a:buNone/>
            </a:pPr>
            <a:r>
              <a:rPr lang="cs-CZ" sz="2000" dirty="0"/>
              <a:t>-</a:t>
            </a:r>
            <a:r>
              <a:rPr lang="cs-CZ" sz="2000" dirty="0" smtClean="0"/>
              <a:t> </a:t>
            </a:r>
            <a:r>
              <a:rPr lang="cs-CZ" sz="2000" dirty="0"/>
              <a:t>zkouška funkčnosti upevňovacích systémů (zdrhovadlo, šněrovadla, obuvnické kroužky, druky). </a:t>
            </a:r>
          </a:p>
          <a:p>
            <a:pPr marL="0" indent="0">
              <a:buNone/>
            </a:pPr>
            <a:endParaRPr lang="cs-CZ" sz="2000" dirty="0"/>
          </a:p>
        </p:txBody>
      </p:sp>
    </p:spTree>
    <p:extLst>
      <p:ext uri="{BB962C8B-B14F-4D97-AF65-F5344CB8AC3E}">
        <p14:creationId xmlns:p14="http://schemas.microsoft.com/office/powerpoint/2010/main" val="2266569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pPr marL="0" indent="0">
              <a:buNone/>
            </a:pPr>
            <a:endParaRPr lang="cs-CZ" sz="2000" dirty="0" smtClean="0"/>
          </a:p>
          <a:p>
            <a:pPr marL="0" indent="0">
              <a:buNone/>
            </a:pPr>
            <a:endParaRPr lang="cs-CZ" sz="2000" dirty="0"/>
          </a:p>
          <a:p>
            <a:pPr marL="0" indent="0">
              <a:buNone/>
            </a:pPr>
            <a:r>
              <a:rPr lang="cs-CZ" sz="2400" b="1" dirty="0"/>
              <a:t>4. Kontrola po neobvyklém použití (odborná kontrola) </a:t>
            </a:r>
            <a:endParaRPr lang="cs-CZ" sz="2400" dirty="0"/>
          </a:p>
          <a:p>
            <a:pPr marL="0" indent="0">
              <a:buNone/>
            </a:pPr>
            <a:r>
              <a:rPr lang="cs-CZ" sz="2000" dirty="0" smtClean="0"/>
              <a:t>Kontrola </a:t>
            </a:r>
            <a:r>
              <a:rPr lang="cs-CZ" sz="2000" dirty="0"/>
              <a:t>se provádí nejméně v rozsahu kontroly po obvyklém použití podle odst. 3, se zřetelem k důvodům provádění kontroly. </a:t>
            </a:r>
          </a:p>
          <a:p>
            <a:pPr marL="0" indent="0">
              <a:buNone/>
            </a:pPr>
            <a:endParaRPr lang="cs-CZ" sz="2000" b="1" dirty="0" smtClean="0"/>
          </a:p>
          <a:p>
            <a:pPr marL="0" indent="0">
              <a:buNone/>
            </a:pPr>
            <a:r>
              <a:rPr lang="sv-SE" sz="2400" b="1" dirty="0" smtClean="0"/>
              <a:t>5</a:t>
            </a:r>
            <a:r>
              <a:rPr lang="sv-SE" sz="2400" b="1" dirty="0"/>
              <a:t>. Kontrola v pravidelných intervalech </a:t>
            </a:r>
            <a:endParaRPr lang="sv-SE" sz="2400" dirty="0"/>
          </a:p>
          <a:p>
            <a:pPr marL="0" indent="0">
              <a:buNone/>
            </a:pPr>
            <a:r>
              <a:rPr lang="cs-CZ" sz="2000" dirty="0" smtClean="0"/>
              <a:t>V </a:t>
            </a:r>
            <a:r>
              <a:rPr lang="cs-CZ" sz="2000" dirty="0"/>
              <a:t>pravidelných intervalech se provádí odborná kontrola nejméně 1 x za dva roky. Kontrola se provádí nejméně v rozsahu kontroly po obvyklém použití podle odst. 3, se zaměřením na součásti podléhající opotřebení a stárnutí. </a:t>
            </a:r>
          </a:p>
          <a:p>
            <a:pPr marL="0" indent="0">
              <a:buNone/>
            </a:pPr>
            <a:endParaRPr lang="cs-CZ" sz="2000" b="1" dirty="0" smtClean="0"/>
          </a:p>
          <a:p>
            <a:pPr marL="0" indent="0">
              <a:buNone/>
            </a:pPr>
            <a:r>
              <a:rPr lang="it-IT" sz="2400" b="1" dirty="0" smtClean="0"/>
              <a:t>6</a:t>
            </a:r>
            <a:r>
              <a:rPr lang="it-IT" sz="2400" b="1" dirty="0"/>
              <a:t>. Kontrola při střídání směn </a:t>
            </a:r>
            <a:endParaRPr lang="it-IT" sz="2400" dirty="0"/>
          </a:p>
          <a:p>
            <a:pPr marL="0" indent="0">
              <a:buNone/>
            </a:pPr>
            <a:r>
              <a:rPr lang="cs-CZ" sz="2000" dirty="0" smtClean="0"/>
              <a:t>Uživatel </a:t>
            </a:r>
            <a:r>
              <a:rPr lang="cs-CZ" sz="2000" dirty="0"/>
              <a:t>při nástupu do směny prohlídkou ověřuje zejména: </a:t>
            </a:r>
          </a:p>
          <a:p>
            <a:pPr marL="0" indent="0">
              <a:buNone/>
            </a:pPr>
            <a:r>
              <a:rPr lang="cs-CZ" sz="2000" dirty="0"/>
              <a:t>-</a:t>
            </a:r>
            <a:r>
              <a:rPr lang="cs-CZ" sz="2000" dirty="0" smtClean="0"/>
              <a:t> </a:t>
            </a:r>
            <a:r>
              <a:rPr lang="cs-CZ" sz="2000" dirty="0"/>
              <a:t>celistvost a úplnost prostředku, </a:t>
            </a:r>
          </a:p>
          <a:p>
            <a:pPr marL="0" indent="0">
              <a:buNone/>
            </a:pPr>
            <a:r>
              <a:rPr lang="cs-CZ" sz="2000" dirty="0"/>
              <a:t>-</a:t>
            </a:r>
            <a:r>
              <a:rPr lang="cs-CZ" sz="2000" dirty="0" smtClean="0"/>
              <a:t> </a:t>
            </a:r>
            <a:r>
              <a:rPr lang="cs-CZ" sz="2000" dirty="0"/>
              <a:t>známky viditelného poškození. </a:t>
            </a:r>
          </a:p>
          <a:p>
            <a:pPr marL="0" indent="0">
              <a:buNone/>
            </a:pPr>
            <a:endParaRPr lang="cs-CZ" sz="2000" dirty="0"/>
          </a:p>
        </p:txBody>
      </p:sp>
    </p:spTree>
    <p:extLst>
      <p:ext uri="{BB962C8B-B14F-4D97-AF65-F5344CB8AC3E}">
        <p14:creationId xmlns:p14="http://schemas.microsoft.com/office/powerpoint/2010/main" val="288448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132856"/>
          </a:xfrm>
        </p:spPr>
        <p:txBody>
          <a:bodyPr>
            <a:normAutofit/>
          </a:bodyPr>
          <a:lstStyle/>
          <a:p>
            <a:endParaRPr lang="cs-CZ" sz="2000" dirty="0"/>
          </a:p>
        </p:txBody>
      </p:sp>
      <p:sp>
        <p:nvSpPr>
          <p:cNvPr id="3" name="Zástupný symbol pro obsah 2"/>
          <p:cNvSpPr>
            <a:spLocks noGrp="1"/>
          </p:cNvSpPr>
          <p:nvPr>
            <p:ph idx="1"/>
          </p:nvPr>
        </p:nvSpPr>
        <p:spPr>
          <a:xfrm>
            <a:off x="0" y="2420888"/>
            <a:ext cx="9144000" cy="4437112"/>
          </a:xfrm>
        </p:spPr>
        <p:txBody>
          <a:bodyPr>
            <a:normAutofit lnSpcReduction="10000"/>
          </a:bodyPr>
          <a:lstStyle/>
          <a:p>
            <a:endParaRPr lang="cs-CZ" sz="2000" dirty="0"/>
          </a:p>
          <a:p>
            <a:r>
              <a:rPr lang="cs-CZ" sz="2000" dirty="0"/>
              <a:t> Metodika provádění kontrol provozuschopnosti požární techniky a věcných prostředků požární ochrany „Systémy zvedacích vaků“ MK-TS/02-2011, vydaná pod č.j.: MV-60867-1/PO-IZS-2011 dne 24. května 2011 se s účinností od </a:t>
            </a:r>
            <a:r>
              <a:rPr lang="cs-CZ" sz="2000" b="1" dirty="0"/>
              <a:t>1. července 2017 </a:t>
            </a:r>
            <a:r>
              <a:rPr lang="cs-CZ" sz="2000" dirty="0"/>
              <a:t>upravuje změnou A. Změněná metodika se vydává v úplném znění. </a:t>
            </a:r>
          </a:p>
          <a:p>
            <a:r>
              <a:rPr lang="cs-CZ" sz="2000" dirty="0"/>
              <a:t>Tato metodika platí pro systémy zvedacích vaků vyrobené v souladu s ČSN EN 13731 Systémy zvedacích vaků pro hasiče a záchrannou službu – Požadavky na bezpečnost a provedení. Kontroly provozuschopnosti systémů zvedacích vaků se provádí nejméně v rozsahu podle této metodiky. Tímto předpisem nejsou dotčeny kontroly stanovené výrobcem odlišně nebo nad rámec této metodiky. </a:t>
            </a:r>
          </a:p>
          <a:p>
            <a:r>
              <a:rPr lang="cs-CZ" sz="2000" dirty="0"/>
              <a:t>Metodiku lze použít také pro systémy zvedacích vaků vyrobené před účinností výše uvedené normy a obdobně také pro pneumatické těsnící vaky a ucpávky. </a:t>
            </a:r>
          </a:p>
          <a:p>
            <a:r>
              <a:rPr lang="cs-CZ" sz="2000" b="1" dirty="0"/>
              <a:t>Kontroly provozuschopnosti podle této metodiky nenahrazují stanovené revize jednotlivých částí systému a metrologické kontroly měřidel.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4752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endParaRPr lang="cs-CZ" sz="2000" dirty="0"/>
          </a:p>
          <a:p>
            <a:pPr marL="0" indent="0" algn="ctr">
              <a:buNone/>
            </a:pPr>
            <a:r>
              <a:rPr lang="pt-BR" sz="2400" b="1" dirty="0" smtClean="0"/>
              <a:t>1</a:t>
            </a:r>
            <a:r>
              <a:rPr lang="pt-BR" sz="2400" b="1" dirty="0"/>
              <a:t>. Vybrané termíny a definice </a:t>
            </a:r>
            <a:endParaRPr lang="pt-BR" sz="2400" dirty="0"/>
          </a:p>
          <a:p>
            <a:pPr marL="0" indent="0">
              <a:buNone/>
            </a:pPr>
            <a:r>
              <a:rPr lang="cs-CZ" sz="2000" b="1" dirty="0"/>
              <a:t>Systém zvedacích vaků </a:t>
            </a:r>
            <a:r>
              <a:rPr lang="cs-CZ" sz="2000" dirty="0"/>
              <a:t>je sestava součástí, vyjma zdroje energie, pokud se nejedná o manuální zařízení k huštění, která v sestaveném stavu umožní obsluhou řízené nafukování zvedacího vaku (zvedacích vaků) stlačeným vzduchem pomocí zdroje energie a následné obsluhou řízené vyfukování. </a:t>
            </a:r>
          </a:p>
          <a:p>
            <a:pPr marL="0" indent="0">
              <a:buNone/>
            </a:pPr>
            <a:r>
              <a:rPr lang="cs-CZ" sz="2000" dirty="0"/>
              <a:t>Systém zvedacích vaků zahrnuje zejména tyto součásti: </a:t>
            </a:r>
          </a:p>
          <a:p>
            <a:pPr marL="0" indent="0">
              <a:buNone/>
            </a:pPr>
            <a:r>
              <a:rPr lang="cs-CZ" sz="2000" dirty="0"/>
              <a:t>- hadice s koncovkami, </a:t>
            </a:r>
          </a:p>
          <a:p>
            <a:pPr marL="0" indent="0">
              <a:buNone/>
            </a:pPr>
            <a:r>
              <a:rPr lang="cs-CZ" sz="2000" dirty="0"/>
              <a:t>- redukční ventil, </a:t>
            </a:r>
          </a:p>
          <a:p>
            <a:pPr marL="0" indent="0">
              <a:buNone/>
            </a:pPr>
            <a:r>
              <a:rPr lang="cs-CZ" sz="2000" dirty="0"/>
              <a:t>- ovládací zařízení, </a:t>
            </a:r>
          </a:p>
          <a:p>
            <a:pPr marL="0" indent="0">
              <a:buNone/>
            </a:pPr>
            <a:r>
              <a:rPr lang="cs-CZ" sz="2000" dirty="0"/>
              <a:t>- ovladač ventilu pro každý zvedací vak, </a:t>
            </a:r>
          </a:p>
          <a:p>
            <a:pPr marL="0" indent="0">
              <a:buNone/>
            </a:pPr>
            <a:r>
              <a:rPr lang="cs-CZ" sz="2000" dirty="0"/>
              <a:t>- pojistný ventil pro každý zvedací vak, </a:t>
            </a:r>
          </a:p>
          <a:p>
            <a:pPr marL="0" indent="0">
              <a:buNone/>
            </a:pPr>
            <a:r>
              <a:rPr lang="cs-CZ" sz="2000" dirty="0"/>
              <a:t>- tlakoměr pro každý zvedací vak, </a:t>
            </a:r>
          </a:p>
          <a:p>
            <a:pPr marL="0" indent="0">
              <a:buNone/>
            </a:pPr>
            <a:r>
              <a:rPr lang="cs-CZ" sz="2000" dirty="0"/>
              <a:t>- zvedací vak (vaky), </a:t>
            </a:r>
          </a:p>
          <a:p>
            <a:pPr marL="0" indent="0">
              <a:buNone/>
            </a:pPr>
            <a:r>
              <a:rPr lang="cs-CZ" sz="2000" dirty="0"/>
              <a:t>- ostatní příslušenství dodané výrobcem. </a:t>
            </a:r>
          </a:p>
          <a:p>
            <a:pPr marL="0" indent="0">
              <a:buNone/>
            </a:pPr>
            <a:endParaRPr lang="cs-CZ" sz="2000" dirty="0"/>
          </a:p>
          <a:p>
            <a:pPr marL="0" indent="0">
              <a:buNone/>
            </a:pPr>
            <a:r>
              <a:rPr lang="cs-CZ" sz="2000" b="1" dirty="0"/>
              <a:t>Přípustný tlak </a:t>
            </a:r>
            <a:r>
              <a:rPr lang="cs-CZ" sz="2000" dirty="0"/>
              <a:t>je nejvyšší pracovní tlak každé součásti systému, v </a:t>
            </a:r>
            <a:r>
              <a:rPr lang="cs-CZ" sz="2000" dirty="0" err="1"/>
              <a:t>MPa</a:t>
            </a:r>
            <a:r>
              <a:rPr lang="cs-CZ" sz="2000" dirty="0"/>
              <a:t>. </a:t>
            </a:r>
            <a:endParaRPr lang="cs-CZ" sz="2000" dirty="0" smtClean="0"/>
          </a:p>
          <a:p>
            <a:pPr marL="0" indent="0">
              <a:buNone/>
            </a:pPr>
            <a:r>
              <a:rPr lang="cs-CZ" sz="2000" b="1" dirty="0" smtClean="0"/>
              <a:t>Pojistný </a:t>
            </a:r>
            <a:r>
              <a:rPr lang="cs-CZ" sz="2000" b="1" dirty="0"/>
              <a:t>ventil </a:t>
            </a:r>
            <a:r>
              <a:rPr lang="cs-CZ" sz="2000" dirty="0"/>
              <a:t>je zařízení, které uvolní nadměrný tlak. </a:t>
            </a:r>
          </a:p>
        </p:txBody>
      </p:sp>
    </p:spTree>
    <p:extLst>
      <p:ext uri="{BB962C8B-B14F-4D97-AF65-F5344CB8AC3E}">
        <p14:creationId xmlns:p14="http://schemas.microsoft.com/office/powerpoint/2010/main" val="10609514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10000"/>
          </a:bodyPr>
          <a:lstStyle/>
          <a:p>
            <a:pPr marL="0" indent="0" algn="ctr">
              <a:buNone/>
            </a:pPr>
            <a:r>
              <a:rPr lang="cs-CZ" sz="2600" b="1" dirty="0" smtClean="0"/>
              <a:t>2</a:t>
            </a:r>
            <a:r>
              <a:rPr lang="cs-CZ" sz="2600" b="1" dirty="0"/>
              <a:t>. Kontrola před zařazením k jednotce</a:t>
            </a:r>
            <a:r>
              <a:rPr lang="cs-CZ" sz="2000" b="1" dirty="0"/>
              <a:t> </a:t>
            </a:r>
            <a:endParaRPr lang="cs-CZ" sz="2000" dirty="0"/>
          </a:p>
          <a:p>
            <a:pPr marL="0" indent="0">
              <a:buNone/>
            </a:pPr>
            <a:r>
              <a:rPr lang="cs-CZ" sz="2000" dirty="0"/>
              <a:t>Provádí se odborná kontrola prohlídkou a zkouškou funkčnosti nejméně v rozsahu kontroly po obvyklém použití podle odst. 4, kontrola kompletnosti průvodní dokumentace ve smyslu čl. 7.3, 7.4 přílohy A ČSN EN 13731, kontrola výrobních čísel podle dokladů od výrobce a další postupy podle návodu výrobce. </a:t>
            </a:r>
          </a:p>
          <a:p>
            <a:pPr marL="0" indent="0" algn="ctr">
              <a:buNone/>
            </a:pPr>
            <a:r>
              <a:rPr lang="cs-CZ" sz="2600" b="1" dirty="0"/>
              <a:t>3. Kontrola před použitím </a:t>
            </a:r>
            <a:endParaRPr lang="cs-CZ" sz="2600" dirty="0"/>
          </a:p>
          <a:p>
            <a:pPr marL="0" indent="0">
              <a:buNone/>
            </a:pPr>
            <a:r>
              <a:rPr lang="cs-CZ" sz="2000" dirty="0"/>
              <a:t>Provádí ji uživatel prohlídkou bezprostředně před použitím prostředku. </a:t>
            </a:r>
          </a:p>
          <a:p>
            <a:pPr marL="0" indent="0">
              <a:buNone/>
            </a:pPr>
            <a:r>
              <a:rPr lang="cs-CZ" sz="2000" dirty="0"/>
              <a:t>Prohlídkou ověřuje zejména: </a:t>
            </a:r>
          </a:p>
          <a:p>
            <a:pPr marL="0" indent="0">
              <a:buNone/>
            </a:pPr>
            <a:r>
              <a:rPr lang="cs-CZ" sz="2000" dirty="0"/>
              <a:t>- celistvost a úplnost prostředku, </a:t>
            </a:r>
          </a:p>
          <a:p>
            <a:pPr marL="0" indent="0">
              <a:buNone/>
            </a:pPr>
            <a:r>
              <a:rPr lang="cs-CZ" sz="2000" dirty="0"/>
              <a:t>- známky viditelného poškození. </a:t>
            </a:r>
          </a:p>
          <a:p>
            <a:pPr marL="0" indent="0">
              <a:buNone/>
            </a:pPr>
            <a:r>
              <a:rPr lang="cs-CZ" sz="2000" dirty="0" smtClean="0"/>
              <a:t>Součásti</a:t>
            </a:r>
            <a:r>
              <a:rPr lang="cs-CZ" sz="2000" dirty="0"/>
              <a:t>, u kterých je podezření na poškození, nesmí být použity. </a:t>
            </a:r>
          </a:p>
          <a:p>
            <a:pPr marL="0" indent="0" algn="ctr">
              <a:buNone/>
            </a:pPr>
            <a:r>
              <a:rPr lang="cs-CZ" sz="2600" b="1" dirty="0"/>
              <a:t>4. Kontrola po obvyklém použití (uživatelská kontrola) </a:t>
            </a:r>
            <a:endParaRPr lang="cs-CZ" sz="2600" dirty="0"/>
          </a:p>
          <a:p>
            <a:pPr marL="0" indent="0">
              <a:buNone/>
            </a:pPr>
            <a:r>
              <a:rPr lang="cs-CZ" sz="2000" dirty="0"/>
              <a:t>Před provedením prohlídky se provede údržba a ošetřování systému v souladu s dokumentací výrobce. Např. očištění teplou vodou a jemným detergentem. </a:t>
            </a:r>
          </a:p>
          <a:p>
            <a:pPr marL="0" indent="0">
              <a:buNone/>
            </a:pPr>
            <a:r>
              <a:rPr lang="cs-CZ" sz="2000" b="1" dirty="0"/>
              <a:t>Prohlídka jednotlivých částí systému: </a:t>
            </a:r>
            <a:endParaRPr lang="cs-CZ" sz="2000" dirty="0"/>
          </a:p>
          <a:p>
            <a:pPr marL="0" indent="0">
              <a:buNone/>
            </a:pPr>
            <a:r>
              <a:rPr lang="cs-CZ" sz="2000" dirty="0"/>
              <a:t>- prohlídka redukčního ventilu, závitu ventilu a radiálního těsnění (“O” kroužku), </a:t>
            </a:r>
          </a:p>
          <a:p>
            <a:pPr marL="0" indent="0">
              <a:buNone/>
            </a:pPr>
            <a:r>
              <a:rPr lang="cs-CZ" sz="2000" dirty="0"/>
              <a:t>- prohlídka hadic a spojek, </a:t>
            </a:r>
          </a:p>
          <a:p>
            <a:pPr marL="0" indent="0">
              <a:buNone/>
            </a:pPr>
            <a:r>
              <a:rPr lang="cs-CZ" sz="2000" dirty="0"/>
              <a:t>- prohlídka ovládacího zařízení a zkouška chodu ovládacích prvků, </a:t>
            </a:r>
          </a:p>
          <a:p>
            <a:pPr marL="0" indent="0">
              <a:buNone/>
            </a:pPr>
            <a:r>
              <a:rPr lang="cs-CZ" sz="2000" dirty="0"/>
              <a:t>- prohlídka povrchu vaků, povrchové poškození vnější pryžové vrstvy se nepovažuje za závadu. </a:t>
            </a:r>
          </a:p>
          <a:p>
            <a:pPr marL="0" indent="0">
              <a:buNone/>
            </a:pPr>
            <a:endParaRPr lang="cs-CZ" sz="2000" dirty="0"/>
          </a:p>
        </p:txBody>
      </p:sp>
    </p:spTree>
    <p:extLst>
      <p:ext uri="{BB962C8B-B14F-4D97-AF65-F5344CB8AC3E}">
        <p14:creationId xmlns:p14="http://schemas.microsoft.com/office/powerpoint/2010/main" val="1046040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2400" b="1" dirty="0" smtClean="0"/>
          </a:p>
          <a:p>
            <a:pPr marL="0" indent="0" algn="ctr">
              <a:buNone/>
            </a:pPr>
            <a:r>
              <a:rPr lang="cs-CZ" sz="2400" b="1" dirty="0" smtClean="0"/>
              <a:t>5</a:t>
            </a:r>
            <a:r>
              <a:rPr lang="cs-CZ" sz="2400" b="1" dirty="0"/>
              <a:t>. Kontrola po neobvyklém použití (odborná kontrola) </a:t>
            </a:r>
            <a:endParaRPr lang="cs-CZ" sz="2400" dirty="0"/>
          </a:p>
          <a:p>
            <a:pPr marL="0" indent="0">
              <a:buNone/>
            </a:pPr>
            <a:r>
              <a:rPr lang="cs-CZ" sz="2000" dirty="0"/>
              <a:t>Kontrola se provádí nejméně v rozsahu kontroly v pravidelných intervalech podle odst. 6. se zřetelem k důvodům provádění kontroly. </a:t>
            </a:r>
            <a:endParaRPr lang="cs-CZ" sz="2000" dirty="0" smtClean="0"/>
          </a:p>
          <a:p>
            <a:pPr marL="0" indent="0">
              <a:buNone/>
            </a:pPr>
            <a:endParaRPr lang="cs-CZ" sz="2000" dirty="0"/>
          </a:p>
          <a:p>
            <a:pPr marL="0" indent="0" algn="ctr">
              <a:buNone/>
            </a:pPr>
            <a:r>
              <a:rPr lang="sv-SE" sz="2400" b="1" dirty="0"/>
              <a:t>6. Kontrola v pravidelných intervalech </a:t>
            </a:r>
            <a:endParaRPr lang="cs-CZ" sz="2400" b="1" dirty="0" smtClean="0"/>
          </a:p>
          <a:p>
            <a:pPr marL="0" indent="0">
              <a:buNone/>
            </a:pPr>
            <a:r>
              <a:rPr lang="cs-CZ" sz="2000" dirty="0" smtClean="0"/>
              <a:t>V </a:t>
            </a:r>
            <a:r>
              <a:rPr lang="cs-CZ" sz="2000" dirty="0"/>
              <a:t>pravidelných intervalech se provádí odborná kontrola nejméně 1 x za rok. Kontrola se provádí prohlídkou v rozsahu kontroly po obvyklém použití podle odst. 4 se zaměřením na součásti podléhající opotřebení a stárnutí a dále se provádí zkouška funkčnosti celého systému. </a:t>
            </a:r>
            <a:r>
              <a:rPr lang="cs-CZ" sz="2000" b="1" dirty="0"/>
              <a:t>Pokud byly v rámci prohlídky zjištěny závady, zkouška funkčnosti se neprovádí. </a:t>
            </a:r>
            <a:endParaRPr lang="cs-CZ" sz="2000" dirty="0"/>
          </a:p>
          <a:p>
            <a:endParaRPr lang="cs-CZ" sz="2000" dirty="0" smtClean="0"/>
          </a:p>
          <a:p>
            <a:pPr marL="0" indent="0">
              <a:buNone/>
            </a:pPr>
            <a:r>
              <a:rPr lang="cs-CZ" sz="2000" dirty="0" smtClean="0"/>
              <a:t>Zkouška </a:t>
            </a:r>
            <a:r>
              <a:rPr lang="cs-CZ" sz="2000" dirty="0"/>
              <a:t>funkčnosti celého systému: </a:t>
            </a:r>
          </a:p>
          <a:p>
            <a:pPr marL="0" indent="0">
              <a:buNone/>
            </a:pPr>
            <a:r>
              <a:rPr lang="cs-CZ" sz="2000" dirty="0"/>
              <a:t>Bezpečnostní pokyny: </a:t>
            </a:r>
          </a:p>
          <a:p>
            <a:pPr>
              <a:buFontTx/>
              <a:buChar char="-"/>
            </a:pPr>
            <a:r>
              <a:rPr lang="cs-CZ" sz="2000" dirty="0" smtClean="0"/>
              <a:t>při </a:t>
            </a:r>
            <a:r>
              <a:rPr lang="cs-CZ" sz="2000" dirty="0"/>
              <a:t>provádění zkoušky funkčnosti dodržujte bezpečnostní pokyny </a:t>
            </a:r>
            <a:r>
              <a:rPr lang="cs-CZ" sz="2000" dirty="0" smtClean="0"/>
              <a:t>stanovené</a:t>
            </a:r>
          </a:p>
          <a:p>
            <a:pPr marL="0" indent="0">
              <a:buNone/>
            </a:pPr>
            <a:r>
              <a:rPr lang="cs-CZ" sz="2000" dirty="0"/>
              <a:t> </a:t>
            </a:r>
            <a:r>
              <a:rPr lang="cs-CZ" sz="2000" dirty="0" smtClean="0"/>
              <a:t>     výrobcem </a:t>
            </a:r>
            <a:r>
              <a:rPr lang="cs-CZ" sz="2000" dirty="0"/>
              <a:t>pro provoz zařízení, </a:t>
            </a:r>
          </a:p>
          <a:p>
            <a:pPr marL="0" indent="0">
              <a:buNone/>
            </a:pPr>
            <a:r>
              <a:rPr lang="pt-BR" sz="2000" dirty="0"/>
              <a:t>- </a:t>
            </a:r>
            <a:r>
              <a:rPr lang="cs-CZ" sz="2000" dirty="0" smtClean="0"/>
              <a:t>    </a:t>
            </a:r>
            <a:r>
              <a:rPr lang="pt-BR" sz="2000" dirty="0" smtClean="0"/>
              <a:t>zkoušku </a:t>
            </a:r>
            <a:r>
              <a:rPr lang="pt-BR" sz="2000" dirty="0"/>
              <a:t>provádějte na volném prostranství, </a:t>
            </a:r>
          </a:p>
          <a:p>
            <a:pPr marL="0" indent="0">
              <a:buNone/>
            </a:pPr>
            <a:r>
              <a:rPr lang="cs-CZ" sz="2000" dirty="0" smtClean="0"/>
              <a:t>-     </a:t>
            </a:r>
            <a:r>
              <a:rPr lang="cs-CZ" sz="2000" dirty="0"/>
              <a:t>v případě zjištění netěsností nebo poškození zkoušku ukončete. </a:t>
            </a:r>
          </a:p>
          <a:p>
            <a:pPr marL="0" indent="0">
              <a:buNone/>
            </a:pPr>
            <a:endParaRPr lang="cs-CZ" sz="2000" dirty="0"/>
          </a:p>
        </p:txBody>
      </p:sp>
    </p:spTree>
    <p:extLst>
      <p:ext uri="{BB962C8B-B14F-4D97-AF65-F5344CB8AC3E}">
        <p14:creationId xmlns:p14="http://schemas.microsoft.com/office/powerpoint/2010/main" val="13193050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741368"/>
          </a:xfrm>
        </p:spPr>
        <p:txBody>
          <a:bodyPr>
            <a:normAutofit fontScale="92500" lnSpcReduction="10000"/>
          </a:bodyPr>
          <a:lstStyle/>
          <a:p>
            <a:pPr marL="0" indent="0">
              <a:buNone/>
            </a:pPr>
            <a:r>
              <a:rPr lang="cs-CZ" sz="2000" b="1" dirty="0"/>
              <a:t>Zkušební postup: </a:t>
            </a:r>
            <a:endParaRPr lang="cs-CZ" sz="2000" dirty="0"/>
          </a:p>
          <a:p>
            <a:pPr marL="0" indent="0">
              <a:buNone/>
            </a:pPr>
            <a:r>
              <a:rPr lang="cs-CZ" sz="2000" dirty="0"/>
              <a:t>- připojte redukční ventil k láhvi a zkontrolujte těsnost jejich spojení, </a:t>
            </a:r>
          </a:p>
          <a:p>
            <a:pPr marL="0" indent="0">
              <a:buNone/>
            </a:pPr>
            <a:r>
              <a:rPr lang="cs-CZ" sz="2000" dirty="0"/>
              <a:t>- zkontrolujte, zda správně pracují tlakoměry redukčního ventilu, </a:t>
            </a:r>
          </a:p>
          <a:p>
            <a:pPr marL="0" indent="0">
              <a:buNone/>
            </a:pPr>
            <a:r>
              <a:rPr lang="cs-CZ" sz="2000" dirty="0"/>
              <a:t>- sestavte systém, </a:t>
            </a:r>
          </a:p>
          <a:p>
            <a:pPr marL="0" indent="0">
              <a:buNone/>
            </a:pPr>
            <a:r>
              <a:rPr lang="cs-CZ" sz="2000" dirty="0"/>
              <a:t>- zkontrolujte, zda správně pracují tlakoměry ovládacího zařízení, pokud jsou jeho součástí, </a:t>
            </a:r>
          </a:p>
          <a:p>
            <a:pPr marL="0" indent="0">
              <a:buNone/>
            </a:pPr>
            <a:r>
              <a:rPr lang="cs-CZ" sz="2000" dirty="0"/>
              <a:t>- </a:t>
            </a:r>
            <a:r>
              <a:rPr lang="cs-CZ" sz="2000" dirty="0" err="1"/>
              <a:t>natlakujte</a:t>
            </a:r>
            <a:r>
              <a:rPr lang="cs-CZ" sz="2000" dirty="0"/>
              <a:t> systém na desetinu přípustného tlaku, </a:t>
            </a:r>
          </a:p>
          <a:p>
            <a:pPr marL="0" indent="0">
              <a:buNone/>
            </a:pPr>
            <a:r>
              <a:rPr lang="cs-CZ" sz="2000" dirty="0"/>
              <a:t>- kontrolujte tlak po dobu nejméně 1 minuty a sledujte těsnost systému, </a:t>
            </a:r>
          </a:p>
          <a:p>
            <a:pPr marL="0" indent="0">
              <a:buNone/>
            </a:pPr>
            <a:r>
              <a:rPr lang="cs-CZ" sz="2000" dirty="0"/>
              <a:t>- na povrchu zvedacích vaků a hadic se zaměřte zejména na označená povrchová poškození, </a:t>
            </a:r>
          </a:p>
          <a:p>
            <a:pPr marL="0" indent="0">
              <a:buNone/>
            </a:pPr>
            <a:r>
              <a:rPr lang="cs-CZ" sz="2000" dirty="0"/>
              <a:t>- </a:t>
            </a:r>
            <a:r>
              <a:rPr lang="cs-CZ" sz="2000" dirty="0" err="1"/>
              <a:t>natlakujte</a:t>
            </a:r>
            <a:r>
              <a:rPr lang="cs-CZ" sz="2000" dirty="0"/>
              <a:t> systém na polovinu přípustného tlaku, </a:t>
            </a:r>
          </a:p>
          <a:p>
            <a:pPr marL="0" indent="0">
              <a:buNone/>
            </a:pPr>
            <a:r>
              <a:rPr lang="cs-CZ" sz="2000" dirty="0"/>
              <a:t>- kontrolujte tlak po dobu nejméně 1 minuty a sledujte těsnost systému, </a:t>
            </a:r>
          </a:p>
          <a:p>
            <a:pPr marL="0" indent="0">
              <a:buNone/>
            </a:pPr>
            <a:r>
              <a:rPr lang="cs-CZ" sz="2000" dirty="0"/>
              <a:t>- zkontrolujte činnost pojistného ventilu, </a:t>
            </a:r>
          </a:p>
          <a:p>
            <a:pPr marL="0" indent="0">
              <a:buNone/>
            </a:pPr>
            <a:r>
              <a:rPr lang="cs-CZ" sz="2000" dirty="0"/>
              <a:t>- odpojte od systému zvedací vaky, </a:t>
            </a:r>
          </a:p>
          <a:p>
            <a:pPr marL="0" indent="0">
              <a:buNone/>
            </a:pPr>
            <a:r>
              <a:rPr lang="cs-CZ" sz="2000" dirty="0"/>
              <a:t>- otevřete ovladač ventilu pro plnění zvedacího vaku, </a:t>
            </a:r>
          </a:p>
          <a:p>
            <a:pPr marL="0" indent="0">
              <a:buNone/>
            </a:pPr>
            <a:r>
              <a:rPr lang="cs-CZ" sz="2000" dirty="0"/>
              <a:t>- pomocí redukčního ventilu zvyšujte tlak v systému až do otevření pojistného ventilu, </a:t>
            </a:r>
          </a:p>
          <a:p>
            <a:pPr marL="0" indent="0">
              <a:buNone/>
            </a:pPr>
            <a:r>
              <a:rPr lang="cs-CZ" sz="2000" dirty="0" smtClean="0"/>
              <a:t>- otevření </a:t>
            </a:r>
            <a:r>
              <a:rPr lang="cs-CZ" sz="2000" dirty="0"/>
              <a:t>pojistného ventilu, </a:t>
            </a:r>
            <a:endParaRPr lang="cs-CZ" sz="2000" dirty="0" smtClean="0"/>
          </a:p>
          <a:p>
            <a:pPr marL="0" indent="0">
              <a:buNone/>
            </a:pPr>
            <a:r>
              <a:rPr lang="cs-CZ" sz="2000" dirty="0" smtClean="0"/>
              <a:t>- </a:t>
            </a:r>
            <a:r>
              <a:rPr lang="cs-CZ" sz="2000" dirty="0"/>
              <a:t>činnost pojistného ventilu musí být v souladu s informacemi výrobce, k otevření ventilu musí dojít obvykle při dosažení hodnoty 110 % přípustného tlaku. </a:t>
            </a:r>
          </a:p>
          <a:p>
            <a:pPr marL="0" indent="0">
              <a:buNone/>
            </a:pPr>
            <a:endParaRPr lang="cs-CZ" sz="2000" dirty="0"/>
          </a:p>
          <a:p>
            <a:pPr marL="0" indent="0">
              <a:buNone/>
            </a:pPr>
            <a:r>
              <a:rPr lang="cs-CZ" sz="2000" b="1" dirty="0"/>
              <a:t>Žádné části systému nesmí vykazovat netěsnosti a nesmí být poškozeny. Poškozené části systému nebo části systému vykazující vady se vyřadí z používání a před dalším použitím opraví. Opravy provádí výrobce. Před uložením všechny části systému řádně vysušte. </a:t>
            </a:r>
          </a:p>
        </p:txBody>
      </p:sp>
    </p:spTree>
    <p:extLst>
      <p:ext uri="{BB962C8B-B14F-4D97-AF65-F5344CB8AC3E}">
        <p14:creationId xmlns:p14="http://schemas.microsoft.com/office/powerpoint/2010/main" val="410381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457200" y="0"/>
            <a:ext cx="8229600" cy="6858000"/>
          </a:xfrm>
          <a:solidFill>
            <a:srgbClr val="FFFFCC"/>
          </a:solidFill>
        </p:spPr>
        <p:txBody>
          <a:bodyPr>
            <a:normAutofit/>
          </a:bodyPr>
          <a:lstStyle/>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pPr marL="0" indent="0" algn="ctr">
              <a:buNone/>
            </a:pPr>
            <a:r>
              <a:rPr lang="cs-CZ" sz="1800" b="1" dirty="0"/>
              <a:t>Očekávané zvláštnosti</a:t>
            </a:r>
          </a:p>
          <a:p>
            <a:pPr marL="0" indent="0">
              <a:buNone/>
            </a:pPr>
            <a:r>
              <a:rPr lang="cs-CZ" sz="1600" dirty="0"/>
              <a:t> </a:t>
            </a:r>
          </a:p>
          <a:p>
            <a:pPr marL="0" indent="0">
              <a:buNone/>
            </a:pPr>
            <a:r>
              <a:rPr lang="cs-CZ" sz="1600" dirty="0"/>
              <a:t>Při usměrňování provozu nebo dočasném omezením provozu je nutno počítat s následujícími komplikacemi:</a:t>
            </a:r>
          </a:p>
          <a:p>
            <a:r>
              <a:rPr lang="cs-CZ" sz="1600" dirty="0"/>
              <a:t>a) </a:t>
            </a:r>
            <a:r>
              <a:rPr lang="cs-CZ" sz="1600" b="1" dirty="0"/>
              <a:t>snížená viditelnost,</a:t>
            </a:r>
          </a:p>
          <a:p>
            <a:r>
              <a:rPr lang="cs-CZ" sz="1600" dirty="0"/>
              <a:t>b) </a:t>
            </a:r>
            <a:r>
              <a:rPr lang="cs-CZ" sz="1600" b="1" dirty="0"/>
              <a:t>řidiči nerespektují pokyny</a:t>
            </a:r>
            <a:r>
              <a:rPr lang="cs-CZ" sz="1600" dirty="0"/>
              <a:t>,</a:t>
            </a:r>
          </a:p>
          <a:p>
            <a:r>
              <a:rPr lang="cs-CZ" sz="1600" dirty="0"/>
              <a:t>c) </a:t>
            </a:r>
            <a:r>
              <a:rPr lang="cs-CZ" sz="1600" b="1" dirty="0"/>
              <a:t>nedostatečný počet policistů nebo strážníků obecní policie.</a:t>
            </a:r>
          </a:p>
        </p:txBody>
      </p:sp>
    </p:spTree>
    <p:extLst>
      <p:ext uri="{BB962C8B-B14F-4D97-AF65-F5344CB8AC3E}">
        <p14:creationId xmlns:p14="http://schemas.microsoft.com/office/powerpoint/2010/main" val="3027509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pPr marL="0" indent="0" algn="ctr">
              <a:buNone/>
            </a:pPr>
            <a:r>
              <a:rPr lang="it-IT" sz="2400" b="1" dirty="0"/>
              <a:t>7. Kontrola při střídání směn </a:t>
            </a:r>
            <a:endParaRPr lang="it-IT" sz="2400" dirty="0"/>
          </a:p>
          <a:p>
            <a:pPr marL="0" indent="0">
              <a:buNone/>
            </a:pPr>
            <a:r>
              <a:rPr lang="cs-CZ" sz="2000" dirty="0"/>
              <a:t>Kontrola se zaměřuje zejména na prostředky použité během předcházející směny. Zejména se kontroluje: </a:t>
            </a:r>
          </a:p>
          <a:p>
            <a:pPr marL="0" indent="0">
              <a:buNone/>
            </a:pPr>
            <a:r>
              <a:rPr lang="cs-CZ" sz="2000" dirty="0"/>
              <a:t>- uložení a upevnění prostředků v požární technice, </a:t>
            </a:r>
          </a:p>
          <a:p>
            <a:pPr>
              <a:buFontTx/>
              <a:buChar char="-"/>
            </a:pPr>
            <a:r>
              <a:rPr lang="cs-CZ" sz="2000" dirty="0" smtClean="0"/>
              <a:t>prohlídka </a:t>
            </a:r>
            <a:r>
              <a:rPr lang="cs-CZ" sz="2000" dirty="0"/>
              <a:t>pečetí, pokud jsou použity. </a:t>
            </a:r>
            <a:endParaRPr lang="cs-CZ" sz="2000" dirty="0" smtClean="0"/>
          </a:p>
          <a:p>
            <a:pPr marL="0" indent="0" algn="ctr">
              <a:buNone/>
            </a:pPr>
            <a:r>
              <a:rPr lang="cs-CZ" sz="2000" b="1" dirty="0" smtClean="0"/>
              <a:t>Vzor </a:t>
            </a:r>
            <a:r>
              <a:rPr lang="cs-CZ" sz="2000" b="1" dirty="0"/>
              <a:t>formuláře pro kontrolu provozuschopnosti systémů zvedacích vaků</a:t>
            </a:r>
            <a:r>
              <a:rPr lang="cs-CZ" sz="2400" b="1" dirty="0"/>
              <a:t> </a:t>
            </a:r>
            <a:endParaRPr lang="cs-CZ" sz="2400" dirty="0"/>
          </a:p>
          <a:p>
            <a:pPr marL="0" indent="0">
              <a:buNone/>
            </a:pPr>
            <a:r>
              <a:rPr lang="cs-CZ" sz="2000" dirty="0" smtClean="0"/>
              <a:t>Formulář </a:t>
            </a:r>
            <a:r>
              <a:rPr lang="cs-CZ" sz="2000" dirty="0"/>
              <a:t>slouží jako pomůcka při kontrole provozuschopnosti. </a:t>
            </a:r>
            <a:endParaRPr lang="cs-CZ" sz="2000" dirty="0" smtClean="0"/>
          </a:p>
          <a:p>
            <a:pPr marL="0" indent="0">
              <a:buNone/>
            </a:pPr>
            <a:endParaRPr lang="cs-CZ"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679700"/>
            <a:ext cx="7556500" cy="417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2086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825" y="0"/>
            <a:ext cx="79443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9800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204864"/>
          </a:xfrm>
        </p:spPr>
        <p:txBody>
          <a:bodyPr>
            <a:normAutofit/>
          </a:bodyPr>
          <a:lstStyle/>
          <a:p>
            <a:endParaRPr lang="cs-CZ" sz="2000" dirty="0"/>
          </a:p>
        </p:txBody>
      </p:sp>
      <p:sp>
        <p:nvSpPr>
          <p:cNvPr id="3" name="Zástupný symbol pro obsah 2"/>
          <p:cNvSpPr>
            <a:spLocks noGrp="1"/>
          </p:cNvSpPr>
          <p:nvPr>
            <p:ph idx="1"/>
          </p:nvPr>
        </p:nvSpPr>
        <p:spPr>
          <a:xfrm>
            <a:off x="0" y="2420888"/>
            <a:ext cx="9180512" cy="4437112"/>
          </a:xfrm>
        </p:spPr>
        <p:txBody>
          <a:bodyPr>
            <a:normAutofit/>
          </a:bodyPr>
          <a:lstStyle/>
          <a:p>
            <a:endParaRPr lang="cs-CZ" sz="2000" dirty="0"/>
          </a:p>
          <a:p>
            <a:pPr marL="0" indent="0">
              <a:buNone/>
            </a:pPr>
            <a:r>
              <a:rPr lang="cs-CZ" sz="2000" dirty="0"/>
              <a:t> Metodika provádění kontrol provozuschopnosti požární techniky a věcných prostředků požární ochrany „Nastavovací žebřík pro hasiče“ MK-TS/01-2010, vydaná pod č.j. MV-23253-1/PO-2010 dne 31. března 2010 se s účinností od </a:t>
            </a:r>
            <a:r>
              <a:rPr lang="cs-CZ" sz="2000" b="1" dirty="0"/>
              <a:t>1. července 2017 </a:t>
            </a:r>
            <a:r>
              <a:rPr lang="cs-CZ" sz="2000" dirty="0"/>
              <a:t>upravuje změnou A. Změněná metodika se vydává v úplném znění. </a:t>
            </a:r>
          </a:p>
          <a:p>
            <a:pPr marL="0" indent="0">
              <a:buNone/>
            </a:pPr>
            <a:r>
              <a:rPr lang="cs-CZ" sz="2000" dirty="0"/>
              <a:t>Tato metodika platí pro nastavovací žebříky pro hasiče vyrobené z jiného materiálu než je dřevo v souladu s ČSN EN 1147 Přenosné žebříky pro hasiče. </a:t>
            </a:r>
            <a:r>
              <a:rPr lang="cs-CZ" sz="2000" b="1" dirty="0"/>
              <a:t>Kontrola provozuschopnosti nastavovacího žebříku pro hasiče se provádí nejméně v rozsahu podle této metodiky. Tímto předpisem nejsou dotčeny kontroly stanovené výrobcem odlišně nebo nad rámec této metodiky.</a:t>
            </a:r>
            <a:r>
              <a:rPr lang="cs-CZ" sz="2000" dirty="0"/>
              <a:t> </a:t>
            </a:r>
          </a:p>
          <a:p>
            <a:pPr marL="0" indent="0" algn="ctr">
              <a:buNone/>
            </a:pPr>
            <a:r>
              <a:rPr lang="cs-CZ" sz="2400" b="1" dirty="0"/>
              <a:t>1. Kontrola před zařazením k jednotce </a:t>
            </a:r>
            <a:endParaRPr lang="cs-CZ" sz="2400" dirty="0"/>
          </a:p>
          <a:p>
            <a:pPr marL="0" indent="0">
              <a:buNone/>
            </a:pPr>
            <a:r>
              <a:rPr lang="cs-CZ" sz="2000" dirty="0" smtClean="0"/>
              <a:t>Provádí </a:t>
            </a:r>
            <a:r>
              <a:rPr lang="cs-CZ" sz="2000" dirty="0"/>
              <a:t>se odborná kontrola prohlídkou a zkouškou funkčnosti nejméně v rozsahu kontroly po obvyklém použití podle odst. 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69"/>
            <a:ext cx="9144000" cy="274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8517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endParaRPr lang="cs-CZ" sz="2000" dirty="0"/>
          </a:p>
          <a:p>
            <a:pPr marL="0" indent="0" algn="ctr">
              <a:buNone/>
            </a:pPr>
            <a:r>
              <a:rPr lang="cs-CZ" sz="2600" b="1" dirty="0" smtClean="0"/>
              <a:t>2</a:t>
            </a:r>
            <a:r>
              <a:rPr lang="cs-CZ" sz="2600" b="1" dirty="0"/>
              <a:t>. Kontrola před použitím </a:t>
            </a:r>
            <a:endParaRPr lang="cs-CZ" sz="2600" dirty="0"/>
          </a:p>
          <a:p>
            <a:pPr marL="0" indent="0">
              <a:buNone/>
            </a:pPr>
            <a:r>
              <a:rPr lang="cs-CZ" sz="2000" dirty="0"/>
              <a:t>Provádí ji uživatel bezprostředně před použitím prostředku. </a:t>
            </a:r>
          </a:p>
          <a:p>
            <a:pPr marL="0" indent="0">
              <a:buNone/>
            </a:pPr>
            <a:r>
              <a:rPr lang="cs-CZ" sz="2000" dirty="0"/>
              <a:t>Prohlídkou se ověřuje zejména: </a:t>
            </a:r>
          </a:p>
          <a:p>
            <a:pPr marL="0" indent="0">
              <a:buNone/>
            </a:pPr>
            <a:r>
              <a:rPr lang="cs-CZ" sz="2000" dirty="0" smtClean="0"/>
              <a:t>- </a:t>
            </a:r>
            <a:r>
              <a:rPr lang="cs-CZ" sz="2000" dirty="0"/>
              <a:t>celistvost a úplnost prostředku, </a:t>
            </a:r>
          </a:p>
          <a:p>
            <a:pPr marL="0" indent="0">
              <a:buNone/>
            </a:pPr>
            <a:r>
              <a:rPr lang="cs-CZ" sz="2000" dirty="0"/>
              <a:t>-</a:t>
            </a:r>
            <a:r>
              <a:rPr lang="cs-CZ" sz="2000" dirty="0" smtClean="0"/>
              <a:t> </a:t>
            </a:r>
            <a:r>
              <a:rPr lang="cs-CZ" sz="2000" dirty="0"/>
              <a:t>známky viditelného poškození, </a:t>
            </a:r>
          </a:p>
          <a:p>
            <a:pPr>
              <a:buFontTx/>
              <a:buChar char="-"/>
            </a:pPr>
            <a:r>
              <a:rPr lang="cs-CZ" sz="2000" dirty="0" smtClean="0"/>
              <a:t>zda </a:t>
            </a:r>
            <a:r>
              <a:rPr lang="cs-CZ" sz="2000" dirty="0"/>
              <a:t>západky řádně splnily svou funkci v souladu s ML č. 18/DR5 a ML č. 16/DR3 Cvičebního řádu JPO. </a:t>
            </a:r>
            <a:endParaRPr lang="cs-CZ" sz="2000" dirty="0" smtClean="0"/>
          </a:p>
          <a:p>
            <a:pPr>
              <a:buFontTx/>
              <a:buChar char="-"/>
            </a:pPr>
            <a:endParaRPr lang="cs-CZ" sz="2000" dirty="0"/>
          </a:p>
          <a:p>
            <a:pPr marL="0" indent="0" algn="ctr">
              <a:buNone/>
            </a:pPr>
            <a:r>
              <a:rPr lang="cs-CZ" sz="2600" b="1" dirty="0"/>
              <a:t>3. Kontrola po obvyklém použití (uživatelská kontrola) </a:t>
            </a:r>
            <a:endParaRPr lang="cs-CZ" sz="2600" dirty="0"/>
          </a:p>
          <a:p>
            <a:pPr marL="0" indent="0">
              <a:buNone/>
            </a:pPr>
            <a:r>
              <a:rPr lang="cs-CZ" sz="2000" dirty="0"/>
              <a:t>3.1. Provádí se prohlídka: </a:t>
            </a:r>
          </a:p>
          <a:p>
            <a:pPr marL="0" indent="0">
              <a:buNone/>
            </a:pPr>
            <a:r>
              <a:rPr lang="cs-CZ" sz="2000" dirty="0"/>
              <a:t>- uchycení všech příčlí, </a:t>
            </a:r>
          </a:p>
          <a:p>
            <a:pPr marL="0" indent="0">
              <a:buNone/>
            </a:pPr>
            <a:r>
              <a:rPr lang="cs-CZ" sz="2000" dirty="0"/>
              <a:t>- pevnosti uchycení všech šroubů a nýtů, </a:t>
            </a:r>
          </a:p>
          <a:p>
            <a:pPr marL="0" indent="0">
              <a:buNone/>
            </a:pPr>
            <a:r>
              <a:rPr lang="cs-CZ" sz="2000" dirty="0"/>
              <a:t>- neporušenosti svarů, </a:t>
            </a:r>
          </a:p>
          <a:p>
            <a:pPr marL="0" indent="0">
              <a:buNone/>
            </a:pPr>
            <a:r>
              <a:rPr lang="cs-CZ" sz="2000" dirty="0"/>
              <a:t>- ke zjištění zjevných vad jako trhliny, rozštípnutí, lomy, deformace, prohloubeniny materiálů příčlí a štěřin, </a:t>
            </a:r>
          </a:p>
          <a:p>
            <a:pPr marL="0" indent="0">
              <a:buNone/>
            </a:pPr>
            <a:r>
              <a:rPr lang="cs-CZ" sz="2000" dirty="0"/>
              <a:t>- opotřebení protiskluzových patek, </a:t>
            </a:r>
          </a:p>
          <a:p>
            <a:pPr marL="0" indent="0">
              <a:buNone/>
            </a:pPr>
            <a:r>
              <a:rPr lang="cs-CZ" sz="2000" dirty="0"/>
              <a:t>- zřetelnosti a čitelnosti označení. </a:t>
            </a:r>
          </a:p>
          <a:p>
            <a:pPr marL="0" indent="0">
              <a:buNone/>
            </a:pPr>
            <a:r>
              <a:rPr lang="it-IT" sz="2000" dirty="0"/>
              <a:t>3.2. Provádí se zkouška funkčnosti: </a:t>
            </a:r>
          </a:p>
          <a:p>
            <a:pPr marL="0" indent="0">
              <a:buNone/>
            </a:pPr>
            <a:r>
              <a:rPr lang="cs-CZ" sz="2000" dirty="0"/>
              <a:t>- vzájemného spojení nastavovacích dílů se spodním dílem a nastavovacích dílů mezi sebou (díly do sebe musí snadno zapadat), </a:t>
            </a:r>
          </a:p>
          <a:p>
            <a:pPr marL="0" indent="0">
              <a:buNone/>
            </a:pPr>
            <a:r>
              <a:rPr lang="cs-CZ" sz="2000" dirty="0"/>
              <a:t>- správná funkce západek (tahem a trhem na podpěrách se ověří funkce západek - díly se nesmí rozpojit). </a:t>
            </a:r>
          </a:p>
          <a:p>
            <a:pPr marL="0" indent="0">
              <a:buNone/>
            </a:pPr>
            <a:endParaRPr lang="cs-CZ" sz="2000" dirty="0"/>
          </a:p>
        </p:txBody>
      </p:sp>
    </p:spTree>
    <p:extLst>
      <p:ext uri="{BB962C8B-B14F-4D97-AF65-F5344CB8AC3E}">
        <p14:creationId xmlns:p14="http://schemas.microsoft.com/office/powerpoint/2010/main" val="1767309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endParaRPr lang="cs-CZ" sz="2000" dirty="0"/>
          </a:p>
          <a:p>
            <a:pPr marL="0" indent="0" algn="ctr">
              <a:buNone/>
            </a:pPr>
            <a:r>
              <a:rPr lang="cs-CZ" sz="2600" b="1" dirty="0" smtClean="0"/>
              <a:t>2</a:t>
            </a:r>
            <a:r>
              <a:rPr lang="cs-CZ" sz="2600" b="1" dirty="0"/>
              <a:t>. Kontrola před použitím </a:t>
            </a:r>
            <a:endParaRPr lang="cs-CZ" sz="2600" dirty="0"/>
          </a:p>
          <a:p>
            <a:pPr marL="0" indent="0">
              <a:buNone/>
            </a:pPr>
            <a:r>
              <a:rPr lang="cs-CZ" sz="2000" dirty="0"/>
              <a:t>Provádí ji uživatel bezprostředně před použitím prostředku. </a:t>
            </a:r>
          </a:p>
          <a:p>
            <a:pPr marL="0" indent="0">
              <a:buNone/>
            </a:pPr>
            <a:r>
              <a:rPr lang="cs-CZ" sz="2000" dirty="0"/>
              <a:t>Prohlídkou se ověřuje zejména: </a:t>
            </a:r>
          </a:p>
          <a:p>
            <a:pPr marL="0" indent="0">
              <a:buNone/>
            </a:pPr>
            <a:r>
              <a:rPr lang="cs-CZ" sz="2000" dirty="0" smtClean="0"/>
              <a:t>- </a:t>
            </a:r>
            <a:r>
              <a:rPr lang="cs-CZ" sz="2000" dirty="0"/>
              <a:t>celistvost a úplnost prostředku, </a:t>
            </a:r>
          </a:p>
          <a:p>
            <a:pPr marL="0" indent="0">
              <a:buNone/>
            </a:pPr>
            <a:r>
              <a:rPr lang="cs-CZ" sz="2000" dirty="0"/>
              <a:t>-</a:t>
            </a:r>
            <a:r>
              <a:rPr lang="cs-CZ" sz="2000" dirty="0" smtClean="0"/>
              <a:t> </a:t>
            </a:r>
            <a:r>
              <a:rPr lang="cs-CZ" sz="2000" dirty="0"/>
              <a:t>známky viditelného poškození, </a:t>
            </a:r>
          </a:p>
          <a:p>
            <a:pPr>
              <a:buFontTx/>
              <a:buChar char="-"/>
            </a:pPr>
            <a:r>
              <a:rPr lang="cs-CZ" sz="2000" dirty="0" smtClean="0"/>
              <a:t>zda </a:t>
            </a:r>
            <a:r>
              <a:rPr lang="cs-CZ" sz="2000" dirty="0"/>
              <a:t>západky řádně splnily svou funkci v souladu s ML č. 18/DR5 a ML č. 16/DR3 Cvičebního řádu JPO. </a:t>
            </a:r>
            <a:endParaRPr lang="cs-CZ" sz="2000" dirty="0" smtClean="0"/>
          </a:p>
          <a:p>
            <a:pPr>
              <a:buFontTx/>
              <a:buChar char="-"/>
            </a:pPr>
            <a:endParaRPr lang="cs-CZ" sz="2000" dirty="0"/>
          </a:p>
          <a:p>
            <a:pPr marL="0" indent="0" algn="ctr">
              <a:buNone/>
            </a:pPr>
            <a:r>
              <a:rPr lang="cs-CZ" sz="2600" b="1" dirty="0"/>
              <a:t>3. Kontrola po obvyklém použití (uživatelská kontrola) </a:t>
            </a:r>
            <a:endParaRPr lang="cs-CZ" sz="2600" dirty="0"/>
          </a:p>
          <a:p>
            <a:pPr marL="0" indent="0">
              <a:buNone/>
            </a:pPr>
            <a:r>
              <a:rPr lang="cs-CZ" sz="2000" dirty="0"/>
              <a:t>3.1. Provádí se prohlídka: </a:t>
            </a:r>
          </a:p>
          <a:p>
            <a:pPr marL="0" indent="0">
              <a:buNone/>
            </a:pPr>
            <a:r>
              <a:rPr lang="cs-CZ" sz="2000" dirty="0"/>
              <a:t>- uchycení všech příčlí, </a:t>
            </a:r>
          </a:p>
          <a:p>
            <a:pPr marL="0" indent="0">
              <a:buNone/>
            </a:pPr>
            <a:r>
              <a:rPr lang="cs-CZ" sz="2000" dirty="0"/>
              <a:t>- pevnosti uchycení všech šroubů a nýtů, </a:t>
            </a:r>
          </a:p>
          <a:p>
            <a:pPr marL="0" indent="0">
              <a:buNone/>
            </a:pPr>
            <a:r>
              <a:rPr lang="cs-CZ" sz="2000" dirty="0"/>
              <a:t>- neporušenosti svarů, </a:t>
            </a:r>
          </a:p>
          <a:p>
            <a:pPr marL="0" indent="0">
              <a:buNone/>
            </a:pPr>
            <a:r>
              <a:rPr lang="cs-CZ" sz="2000" dirty="0"/>
              <a:t>- ke zjištění zjevných vad jako trhliny, rozštípnutí, lomy, deformace, prohloubeniny materiálů příčlí a štěřin, </a:t>
            </a:r>
          </a:p>
          <a:p>
            <a:pPr marL="0" indent="0">
              <a:buNone/>
            </a:pPr>
            <a:r>
              <a:rPr lang="cs-CZ" sz="2000" dirty="0"/>
              <a:t>- opotřebení protiskluzových patek, </a:t>
            </a:r>
          </a:p>
          <a:p>
            <a:pPr marL="0" indent="0">
              <a:buNone/>
            </a:pPr>
            <a:r>
              <a:rPr lang="cs-CZ" sz="2000" dirty="0"/>
              <a:t>- zřetelnosti a čitelnosti označení. </a:t>
            </a:r>
          </a:p>
          <a:p>
            <a:pPr marL="0" indent="0">
              <a:buNone/>
            </a:pPr>
            <a:r>
              <a:rPr lang="it-IT" sz="2000" dirty="0"/>
              <a:t>3.2. Provádí se zkouška funkčnosti: </a:t>
            </a:r>
          </a:p>
          <a:p>
            <a:pPr marL="0" indent="0">
              <a:buNone/>
            </a:pPr>
            <a:r>
              <a:rPr lang="cs-CZ" sz="2000" dirty="0"/>
              <a:t>- vzájemného spojení nastavovacích dílů se spodním dílem a nastavovacích dílů mezi sebou (díly do sebe musí snadno zapadat), </a:t>
            </a:r>
          </a:p>
          <a:p>
            <a:pPr marL="0" indent="0">
              <a:buNone/>
            </a:pPr>
            <a:r>
              <a:rPr lang="cs-CZ" sz="2000" dirty="0"/>
              <a:t>- správná funkce západek (tahem a trhem na podpěrách se ověří funkce západek - díly se nesmí rozpojit). </a:t>
            </a:r>
          </a:p>
          <a:p>
            <a:pPr marL="0" indent="0">
              <a:buNone/>
            </a:pPr>
            <a:endParaRPr lang="cs-CZ" sz="2000" dirty="0"/>
          </a:p>
        </p:txBody>
      </p:sp>
    </p:spTree>
    <p:extLst>
      <p:ext uri="{BB962C8B-B14F-4D97-AF65-F5344CB8AC3E}">
        <p14:creationId xmlns:p14="http://schemas.microsoft.com/office/powerpoint/2010/main" val="17673093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65100"/>
            <a:ext cx="7302500"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53" y="3645024"/>
            <a:ext cx="73850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4509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20" y="0"/>
            <a:ext cx="72771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62" y="3573016"/>
            <a:ext cx="73088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3179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3326"/>
            <a:ext cx="7118350" cy="22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57450"/>
            <a:ext cx="8064896" cy="22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8564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endParaRPr lang="cs-CZ" sz="2000" dirty="0"/>
          </a:p>
          <a:p>
            <a:pPr marL="0" indent="0">
              <a:buNone/>
            </a:pPr>
            <a:r>
              <a:rPr lang="cs-CZ" sz="2000" dirty="0"/>
              <a:t>5.2.2. Zhodnocení výsledků nedestruktivní zkoušky </a:t>
            </a:r>
          </a:p>
          <a:p>
            <a:pPr marL="0" indent="0">
              <a:buNone/>
            </a:pPr>
            <a:r>
              <a:rPr lang="cs-CZ" sz="2000" dirty="0" smtClean="0"/>
              <a:t>5.2.2.1</a:t>
            </a:r>
            <a:r>
              <a:rPr lang="cs-CZ" sz="2000" dirty="0"/>
              <a:t>. Průhyb způsobený zatížením působícím podle obrázku 3 (A-B) nesmí překročit 2,5 % vzdálenosti (a) mezi podpěrami (viz obrázek 1). </a:t>
            </a:r>
          </a:p>
          <a:p>
            <a:pPr marL="0" indent="0">
              <a:buNone/>
            </a:pPr>
            <a:r>
              <a:rPr lang="cs-CZ" sz="2000" dirty="0"/>
              <a:t>5.2.2.2. Průhyb způsobený zatížením působícím podle obrázku 4 (A-C) nesmí překročit 1,5 násobek průhybu zjištěného měřením dle obrázku 3 (A-B) </a:t>
            </a:r>
          </a:p>
          <a:p>
            <a:pPr marL="0" indent="0">
              <a:buNone/>
            </a:pPr>
            <a:r>
              <a:rPr lang="cs-CZ" sz="2000" dirty="0"/>
              <a:t>5.2.2.3. Vzdálenost D musí být stejná jako vzdálenost A nejdéle do 60 s po odlehčení žebříku. </a:t>
            </a:r>
          </a:p>
          <a:p>
            <a:pPr marL="0" indent="0">
              <a:buNone/>
            </a:pPr>
            <a:r>
              <a:rPr lang="it-IT" sz="2400" b="1" dirty="0"/>
              <a:t>6. Kontrola při střídání směn </a:t>
            </a:r>
            <a:endParaRPr lang="it-IT" sz="2400" dirty="0"/>
          </a:p>
          <a:p>
            <a:pPr marL="0" indent="0">
              <a:buNone/>
            </a:pPr>
            <a:r>
              <a:rPr lang="cs-CZ" sz="2000" dirty="0"/>
              <a:t>Kontroluje se uchycení žebříku na nástavbě požárního automobilu. </a:t>
            </a:r>
          </a:p>
          <a:p>
            <a:pPr marL="0" indent="0">
              <a:buNone/>
            </a:pPr>
            <a:r>
              <a:rPr lang="it-IT" sz="2400" b="1" dirty="0"/>
              <a:t>7. Informace a doporučení pro bezpečnost </a:t>
            </a:r>
            <a:endParaRPr lang="cs-CZ" sz="2400" dirty="0"/>
          </a:p>
          <a:p>
            <a:pPr marL="0" indent="0">
              <a:buNone/>
            </a:pPr>
            <a:r>
              <a:rPr lang="cs-CZ" sz="2000" dirty="0"/>
              <a:t>1. Při obvyklém použití se doporučuje, aby osoby udržovaly pravidelné rozestupy na žebříku. Minimální vzdálenost mezi osobami má být nejméně 2 m. </a:t>
            </a:r>
          </a:p>
          <a:p>
            <a:pPr marL="0" indent="0">
              <a:buNone/>
            </a:pPr>
            <a:r>
              <a:rPr lang="cs-CZ" sz="2000" dirty="0"/>
              <a:t>2. Na žebříku se smí v jednom okamžiku vyskytovat pouze počet osob uvedený na štítku. </a:t>
            </a:r>
          </a:p>
          <a:p>
            <a:pPr marL="0" indent="0">
              <a:buNone/>
            </a:pPr>
            <a:r>
              <a:rPr lang="cs-CZ" sz="2000" dirty="0"/>
              <a:t>3. Pro účely evropských norem je uvažována hmotnost hasiče s dýchacím přístrojem 108 kg. Bezpečnostní součinitele jsou vypočtené pro běžná použití žebříku (například pro sklon žebříku 75°). Pokud jsou tyto předpoklady významným způsobem porušeny, je třeba zvážit míru rizika poškození žebříku. </a:t>
            </a:r>
          </a:p>
          <a:p>
            <a:pPr marL="0" indent="0">
              <a:buNone/>
            </a:pPr>
            <a:endParaRPr lang="cs-CZ" sz="2000" dirty="0"/>
          </a:p>
        </p:txBody>
      </p:sp>
    </p:spTree>
    <p:extLst>
      <p:ext uri="{BB962C8B-B14F-4D97-AF65-F5344CB8AC3E}">
        <p14:creationId xmlns:p14="http://schemas.microsoft.com/office/powerpoint/2010/main" val="932737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lgn="ctr">
              <a:buNone/>
            </a:pPr>
            <a:r>
              <a:rPr lang="cs-CZ" sz="2000" b="1" dirty="0" smtClean="0"/>
              <a:t>8</a:t>
            </a:r>
            <a:r>
              <a:rPr lang="cs-CZ" sz="2000" b="1" dirty="0"/>
              <a:t>. Vzor formuláře pro kontrolu provozuschopnosti nastavovacích žebříků </a:t>
            </a:r>
            <a:endParaRPr lang="cs-CZ" sz="2000" dirty="0"/>
          </a:p>
          <a:p>
            <a:pPr marL="0" indent="0">
              <a:buNone/>
            </a:pPr>
            <a:r>
              <a:rPr lang="cs-CZ" sz="2000" dirty="0"/>
              <a:t>Formulář slouží jako pomůcka pro měření hodnot a kontrolu provozuschopnosti. </a:t>
            </a:r>
            <a:endParaRPr lang="cs-CZ" sz="2000" dirty="0" smtClean="0"/>
          </a:p>
          <a:p>
            <a:pPr marL="0" indent="0">
              <a:buNone/>
            </a:pPr>
            <a:endParaRPr lang="cs-CZ"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36624"/>
            <a:ext cx="6984776" cy="537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19523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18914</Words>
  <Application>Microsoft Office PowerPoint</Application>
  <PresentationFormat>Předvádění na obrazovce (4:3)</PresentationFormat>
  <Paragraphs>1826</Paragraphs>
  <Slides>131</Slides>
  <Notes>0</Notes>
  <HiddenSlides>0</HiddenSlides>
  <MMClips>0</MMClips>
  <ScaleCrop>false</ScaleCrop>
  <HeadingPairs>
    <vt:vector size="4" baseType="variant">
      <vt:variant>
        <vt:lpstr>Motiv</vt:lpstr>
      </vt:variant>
      <vt:variant>
        <vt:i4>1</vt:i4>
      </vt:variant>
      <vt:variant>
        <vt:lpstr>Nadpisy snímků</vt:lpstr>
      </vt:variant>
      <vt:variant>
        <vt:i4>131</vt:i4>
      </vt:variant>
    </vt:vector>
  </HeadingPairs>
  <TitlesOfParts>
    <vt:vector size="132" baseType="lpstr">
      <vt:lpstr>Motiv systému Office</vt:lpstr>
      <vt:lpstr>V Ý C V I K O V Ý   R O K </vt:lpstr>
      <vt:lpstr>Prezentace aplikace PowerPoint</vt:lpstr>
      <vt:lpstr>Prezentace aplikace PowerPoint</vt:lpstr>
      <vt:lpstr>Prezentace aplikace PowerPoint</vt:lpstr>
      <vt:lpstr>Usměrňování provozu na pozemních komunikacích</vt:lpstr>
      <vt:lpstr> </vt:lpstr>
      <vt:lpstr> </vt:lpstr>
      <vt:lpstr> </vt:lpstr>
      <vt:lpstr> </vt:lpstr>
      <vt:lpstr>  Nebezpečí ztráty orientace   </vt:lpstr>
      <vt:lpstr> </vt:lpstr>
      <vt:lpstr> </vt:lpstr>
      <vt:lpstr>  Hašení vodou elektrických zařízení a vedení pod napětím do 400 V   </vt:lpstr>
      <vt:lpstr> </vt:lpstr>
      <vt:lpstr> </vt:lpstr>
      <vt:lpstr>Povodně</vt:lpstr>
      <vt:lpstr>Dělení dle vzniku :</vt:lpstr>
      <vt:lpstr>Dělení dle vzniku :</vt:lpstr>
      <vt:lpstr>Povodňové orgány :</vt:lpstr>
      <vt:lpstr>Činnost jednotky PO :</vt:lpstr>
      <vt:lpstr>Povodňové zabezpečovací práce</vt:lpstr>
      <vt:lpstr> </vt:lpstr>
      <vt:lpstr>Povodňové záchranné práce</vt:lpstr>
      <vt:lpstr>Pomoc obyvatelstvu po povodni – likvidační práce</vt:lpstr>
      <vt:lpstr>Očekávané zvláštnosti</vt:lpstr>
      <vt:lpstr>  Dopravní nehody s velkým počtem zraněných osob     </vt:lpstr>
      <vt:lpstr>  Úkoly a postup činnosti </vt:lpstr>
      <vt:lpstr>Očekávané zvláštnosti </vt:lpstr>
      <vt:lpstr>  Společná činnost při vytváření stanoviště pro plnění závěsného vaku vrtulníku   </vt:lpstr>
      <vt:lpstr> </vt:lpstr>
      <vt:lpstr>Prezentace aplikace PowerPoint</vt:lpstr>
      <vt:lpstr>  Rozvětvení na dopravním vedení   </vt:lpstr>
      <vt:lpstr> </vt:lpstr>
      <vt:lpstr> 3) Schéma bojového rozvinutí:  </vt:lpstr>
      <vt:lpstr> </vt:lpstr>
      <vt:lpstr>Prezentace aplikace PowerPoint</vt:lpstr>
      <vt:lpstr> </vt:lpstr>
      <vt:lpstr>Prezentace aplikace PowerPoint</vt:lpstr>
      <vt:lpstr> </vt:lpstr>
      <vt:lpstr>Nebezpečí ionizujícího záření</vt:lpstr>
      <vt:lpstr> </vt:lpstr>
      <vt:lpstr> </vt:lpstr>
      <vt:lpstr> </vt:lpstr>
      <vt:lpstr> </vt:lpstr>
      <vt:lpstr> </vt:lpstr>
      <vt:lpstr> </vt:lpstr>
      <vt:lpstr> </vt:lpstr>
      <vt:lpstr> </vt:lpstr>
      <vt:lpstr>  Nebezpečí úrazu elektrickým proudem   </vt:lpstr>
      <vt:lpstr> </vt:lpstr>
      <vt:lpstr> </vt:lpstr>
      <vt:lpstr> </vt:lpstr>
      <vt:lpstr> </vt:lpstr>
      <vt:lpstr> </vt:lpstr>
      <vt:lpstr> </vt:lpstr>
      <vt:lpstr> </vt:lpstr>
      <vt:lpstr>  Nebezpečí utonutí   </vt:lpstr>
      <vt:lpstr> </vt:lpstr>
      <vt:lpstr> </vt:lpstr>
      <vt:lpstr> </vt:lpstr>
      <vt:lpstr>  Nebezpečí výbuchu   </vt:lpstr>
      <vt:lpstr> </vt:lpstr>
      <vt:lpstr> </vt:lpstr>
      <vt:lpstr> </vt:lpstr>
      <vt:lpstr>Prezentace aplikace PowerPoint</vt:lpstr>
      <vt:lpstr> </vt:lpstr>
      <vt:lpstr> </vt:lpstr>
      <vt:lpstr> </vt:lpstr>
      <vt:lpstr> </vt:lpstr>
      <vt:lpstr> </vt:lpstr>
      <vt:lpstr> </vt:lpstr>
      <vt:lpstr> </vt:lpstr>
      <vt:lpstr> </vt:lpstr>
      <vt:lpstr> </vt:lpstr>
      <vt:lpstr> </vt:lpstr>
      <vt:lpstr> </vt:lpstr>
      <vt:lpstr>Technická služba</vt:lpstr>
      <vt:lpstr>Prezentace aplikace PowerPoint</vt:lpstr>
      <vt:lpstr> </vt:lpstr>
      <vt:lpstr> </vt:lpstr>
      <vt:lpstr>Prezentace aplikace PowerPoint</vt:lpstr>
      <vt:lpstr> </vt:lpstr>
      <vt:lpstr> </vt:lpstr>
      <vt:lpstr> </vt:lpstr>
      <vt:lpstr>Prezentace aplikace PowerPoint</vt:lpstr>
      <vt:lpstr> </vt:lpstr>
      <vt:lpstr> </vt:lpstr>
      <vt:lpstr> </vt:lpstr>
      <vt:lpstr> </vt:lpstr>
      <vt:lpstr> </vt:lpstr>
      <vt:lpstr> </vt:lpstr>
      <vt:lpstr>Prezentace aplikace PowerPoint</vt:lpstr>
      <vt:lpstr> </vt:lpstr>
      <vt:lpstr> </vt:lpstr>
      <vt:lpstr>Prezentace aplikace PowerPoint</vt:lpstr>
      <vt:lpstr>Prezentace aplikace PowerPoint</vt:lpstr>
      <vt:lpstr>Prezentace aplikace PowerPoint</vt:lpstr>
      <vt:lpstr> </vt:lpstr>
      <vt:lpstr> </vt:lpstr>
      <vt:lpstr> </vt:lpstr>
      <vt:lpstr>Prezentace aplikace PowerPoint</vt:lpstr>
      <vt:lpstr>  </vt:lpstr>
      <vt:lpstr>  </vt:lpstr>
      <vt:lpstr> </vt:lpstr>
      <vt:lpstr> </vt:lpstr>
      <vt:lpstr> </vt:lpstr>
      <vt:lpstr>Prezentace aplikace PowerPoint</vt:lpstr>
      <vt:lpstr>Analogová rádiová síť HZS ČR a při součinnosti v IZS </vt:lpstr>
      <vt:lpstr> </vt:lpstr>
      <vt:lpstr>Kmitočtové dělení podle způsobu použití </vt:lpstr>
      <vt:lpstr> </vt:lpstr>
      <vt:lpstr> </vt:lpstr>
      <vt:lpstr> </vt:lpstr>
      <vt:lpstr>Identifikace stanic – volací značka </vt:lpstr>
      <vt:lpstr> </vt:lpstr>
      <vt:lpstr> </vt:lpstr>
      <vt:lpstr> </vt:lpstr>
      <vt:lpstr>Povinnosti obsluhy stanice </vt:lpstr>
      <vt:lpstr> </vt:lpstr>
      <vt:lpstr> </vt:lpstr>
      <vt:lpstr>Seznámení a odborná příprava obsluhy stanic </vt:lpstr>
      <vt:lpstr> </vt:lpstr>
      <vt:lpstr> </vt:lpstr>
      <vt:lpstr> </vt:lpstr>
      <vt:lpstr>Digitální rádiová síť </vt:lpstr>
      <vt:lpstr> </vt:lpstr>
      <vt:lpstr> </vt:lpstr>
      <vt:lpstr> </vt:lpstr>
      <vt:lpstr>Komunikační prostředí </vt:lpstr>
      <vt:lpstr>Dílčí rádiové sítě HZS ČR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Ý C V I K O V Ý   R O K</dc:title>
  <dc:creator>User</dc:creator>
  <cp:lastModifiedBy>User</cp:lastModifiedBy>
  <cp:revision>21</cp:revision>
  <dcterms:created xsi:type="dcterms:W3CDTF">2020-12-17T12:06:43Z</dcterms:created>
  <dcterms:modified xsi:type="dcterms:W3CDTF">2020-12-22T12:12:27Z</dcterms:modified>
</cp:coreProperties>
</file>