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7827" y="2615013"/>
            <a:ext cx="8503065" cy="1427148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Náhrady členů jednotek SDH obcí</a:t>
            </a:r>
            <a:br>
              <a:rPr lang="cs-CZ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poskytovaných v případě služebního úrazu nebo po úmrtí v důsledku služebního úrazu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0733" y="3352799"/>
            <a:ext cx="2911267" cy="1091013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9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Sdružení hasičů </a:t>
            </a:r>
          </a:p>
          <a:p>
            <a:pPr algn="ctr">
              <a:spcBef>
                <a:spcPts val="0"/>
              </a:spcBef>
            </a:pPr>
            <a:r>
              <a:rPr lang="cs-CZ" sz="8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Čech, Moravy a Slezska</a:t>
            </a:r>
          </a:p>
          <a:p>
            <a:pPr algn="ctr"/>
            <a:r>
              <a:rPr lang="cs-CZ" sz="49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Ústřední odborná rada represe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576" y="955837"/>
            <a:ext cx="2181225" cy="20955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9BCDF89-EB01-E655-6358-5066DEC7157B}"/>
              </a:ext>
            </a:extLst>
          </p:cNvPr>
          <p:cNvSpPr txBox="1"/>
          <p:nvPr/>
        </p:nvSpPr>
        <p:spPr>
          <a:xfrm>
            <a:off x="9618576" y="5033473"/>
            <a:ext cx="218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Platné znění pro rok 2023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Náhrady poskytované po úmrtí v důsledku služebního úrazu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0327" y="864108"/>
            <a:ext cx="7315200" cy="512064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Odškodnění v rámci členství v SH ČMS</a:t>
            </a:r>
          </a:p>
          <a:p>
            <a:pPr marL="0" indent="0">
              <a:buNone/>
            </a:pP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Jednorázové odškodnění pozůstalých (v rámci členství v SH ČMS)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manžel, partner a nezaopatřené děti – 250 000 Kč</a:t>
            </a: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příslušníky HZS ČR se toto odškodnění nevztahuje, pokud nejsou členy SH ČMS a pokud nezasahují se svojí JSDHO, kde jsou členy. </a:t>
            </a:r>
          </a:p>
        </p:txBody>
      </p:sp>
    </p:spTree>
    <p:extLst>
      <p:ext uri="{BB962C8B-B14F-4D97-AF65-F5344CB8AC3E}">
        <p14:creationId xmlns:p14="http://schemas.microsoft.com/office/powerpoint/2010/main" val="163966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Ústřední odborná rada represe</a:t>
            </a:r>
            <a:br>
              <a:rPr lang="cs-CZ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Duben 2019</a:t>
            </a:r>
            <a:br>
              <a:rPr lang="cs-CZ" sz="1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6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novelizováno 2023</a:t>
            </a:r>
            <a:endParaRPr lang="cs-CZ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Sdružení hasičů </a:t>
            </a:r>
          </a:p>
          <a:p>
            <a:pPr marL="0" indent="0" algn="ctr">
              <a:buNone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Čech, Moravy a Slezska</a:t>
            </a:r>
          </a:p>
          <a:p>
            <a:pPr marL="0" indent="0" algn="ctr">
              <a:buNone/>
            </a:pP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76" y="3629520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5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za ztrátu na výdělku po dobu pracovní neschopnosti         (§ 271a zákoníku práce) 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za ztrátu na výdělku po skončení pracovní neschopnosti  (§ 271b zákoníku práce)</a:t>
            </a:r>
          </a:p>
          <a:p>
            <a:pPr marL="0" lvl="0" indent="0" algn="just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za ztrátu na služebním příjmu po dobu neschopnosti ke službě (§ 102 služebního zákona) 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za ztrátu na služebním příjmu po skončení neschopnosti ke službě (§ 103 služebního zákona)</a:t>
            </a:r>
          </a:p>
          <a:p>
            <a:pPr algn="just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5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za bolest a za ztížení společenského uplatnění 	          (§ 271c zákoníku práce) 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jednorázově dle bodového ohodnocení v lékařském posudku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 Výše Kč za bod je dán sdělením MPSV. Vychází z průměrné mzdy (za 1. – 3. čtvrtletí v předchozím roce). Pro rok 2023 je stanovena částka 393,06 Kč za bod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cs-CZ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za bolest a za ztížení společenského uplatnění                    (§ 104 služebního zákona) 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jednorázově dle bodového ohodnocení v lékařském posudku, 250 Kč za bod.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Pro rok 2023 zůstává v platnosti.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Náhrady poskytované v případě služebního úrazu</a:t>
            </a:r>
          </a:p>
        </p:txBody>
      </p:sp>
    </p:spTree>
    <p:extLst>
      <p:ext uri="{BB962C8B-B14F-4D97-AF65-F5344CB8AC3E}">
        <p14:creationId xmlns:p14="http://schemas.microsoft.com/office/powerpoint/2010/main" val="260918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Účelně vynaložené náklady spojené s léčením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(§ 271d zákoníku práce)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věcné škody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(§ 271e zákoníku práce)</a:t>
            </a:r>
          </a:p>
          <a:p>
            <a:pPr marL="0" indent="0" algn="just">
              <a:buNone/>
            </a:pPr>
            <a:endParaRPr lang="cs-CZ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věcné škody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1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Jednorázové mimořádné odškodnění 			          (§ 81 zákona o požární ochraně)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náleží vedle nároků podle předpisů o odškodňování pracovních úrazů v případech a v rozsahu stanoveném nařízením vlády 34/1986 Sb. ve znění pozdějších předpisů,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výše odškodnění činí sedmi až dvanáctinásobek průměrné hrubé měsíční nominální mzdy dle stupně poškození zdraví.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Jednorázové odškodnění 				          (§ 105 služebního zákona)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poskytuje se pouze příslušníkům, kteří byli propuštěni ze služebního poměru z důvodu dlouhodobé zdravotní nezpůsobilosti (zdravotní klasifikace „D“) vzniklé v důsledku služebního úrazu. </a:t>
            </a:r>
          </a:p>
        </p:txBody>
      </p:sp>
    </p:spTree>
    <p:extLst>
      <p:ext uri="{BB962C8B-B14F-4D97-AF65-F5344CB8AC3E}">
        <p14:creationId xmlns:p14="http://schemas.microsoft.com/office/powerpoint/2010/main" val="36705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Náhrady poskytované v případě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Odškodnění v rámci členství v SH ČMS</a:t>
            </a:r>
          </a:p>
          <a:p>
            <a:pPr marL="0" indent="0" algn="just">
              <a:buNone/>
            </a:pP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Pojistné plnění (v rámci členství v SH ČMS) – 250 000,- Kč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příslušníky HZS ČR se toto odškodnění nevztahuje, pokud nejsou členy SH ČMS a pokud nezasahují se svojí JSDHO, kde jsou členy. </a:t>
            </a:r>
          </a:p>
          <a:p>
            <a:pPr marL="0" indent="0" algn="just">
              <a:buNone/>
            </a:pPr>
            <a:endParaRPr 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3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Náhrady poskytované po úmrtí v důsledku služebního úrazu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účelně vynaložených nákladů spojených s léčením 	          (§ 271g odst. 1 zákoníku práce)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přiměřených nákladů spojených s pohřbem 	    (271g odst. 2 zákoníku práce) 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nákladů na výživu pozůstalých 			          (§ 271h zákoníku práce)</a:t>
            </a:r>
          </a:p>
          <a:p>
            <a:pPr marL="0" lvl="0" indent="0" algn="just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účelně vynaložených nákladů spojených s léčením 	          (§ 107 odst. 1 služebního zákona)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přiměřených nákladů spojených s pohřbem 	          (§ 107 odst. 2 služebního zákona)</a:t>
            </a:r>
          </a:p>
          <a:p>
            <a:pPr algn="just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6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Náhrady poskytované po úmrtí v důsledku služebního úrazu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Jednorázové odškodnění pozůstalých 			          (§ 271i zákoníku práce)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manžel, partner a nezaopatřené děti, každý 240 000 Kč</a:t>
            </a:r>
          </a:p>
          <a:p>
            <a:pPr lvl="0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věcné škody 					          (§ 271i zákoníku práce)</a:t>
            </a:r>
          </a:p>
          <a:p>
            <a:pPr lvl="0" algn="just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Jednorázové odškodnění pozůstalých 			          (§ 109 služebního zákona)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Náhrada věcné škody 					          (§ 110 služebního zákona)</a:t>
            </a:r>
          </a:p>
        </p:txBody>
      </p:sp>
    </p:spTree>
    <p:extLst>
      <p:ext uri="{BB962C8B-B14F-4D97-AF65-F5344CB8AC3E}">
        <p14:creationId xmlns:p14="http://schemas.microsoft.com/office/powerpoint/2010/main" val="111675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Náhrady poskytované po úmrtí v důsledku služebního úrazu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586119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Členové jednotek SDH obcí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Jednorázové mimořádné odškodnění 			          (§ 81 zákona o požární ochraně)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náleží vedle nároků podle předpisů o odškodňování pracovních úrazů v případech a v rozsahu stanoveném nařízením vlády 34/1986 Sb. ve znění pozdějších předpisů,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náleží dítěti, manželovi, rodičům (každému ve výši dvanáctinásobku průměrné mzdy) a všem dalším osobám odkázaných na poškozeného výživou (do úhrnné výše dvanáctinásobku průměrné mzdy).</a:t>
            </a:r>
          </a:p>
          <a:p>
            <a:pPr algn="just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Příslušníci HZS ČR</a:t>
            </a:r>
          </a:p>
          <a:p>
            <a:pPr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Úmrtné 					                          (§ 164 služebního zákona)</a:t>
            </a:r>
          </a:p>
          <a:p>
            <a:pPr lvl="1" algn="just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náleží vedle nároků podle předpisů o odškodňování služebních úrazů, a to každému pozůstalému ve výši dvanáctinásobku měsíčního služebního příjmu zemřelého příslušníka</a:t>
            </a:r>
            <a:endParaRPr lang="cs-CZ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99961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592</TotalTime>
  <Words>794</Words>
  <Application>Microsoft Office PowerPoint</Application>
  <PresentationFormat>Širokoúhlá obrazovka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Rámeček</vt:lpstr>
      <vt:lpstr>Náhrady členů jednotek SDH obcí poskytovaných v případě služebního úrazu nebo po úmrtí v důsledku služebního úrazu</vt:lpstr>
      <vt:lpstr>Náhrady poskytované v případě služebního úrazu</vt:lpstr>
      <vt:lpstr>Náhrady poskytované v případě služebního úrazu</vt:lpstr>
      <vt:lpstr>Náhrady poskytované v případě služebního úrazu</vt:lpstr>
      <vt:lpstr>Náhrady poskytované v případě služebního úrazu</vt:lpstr>
      <vt:lpstr>Náhrady poskytované v případě služebního úrazu</vt:lpstr>
      <vt:lpstr>Náhrady poskytované po úmrtí v důsledku služebního úrazu</vt:lpstr>
      <vt:lpstr>Náhrady poskytované po úmrtí v důsledku služebního úrazu</vt:lpstr>
      <vt:lpstr>Náhrady poskytované po úmrtí v důsledku služebního úrazu</vt:lpstr>
      <vt:lpstr>Náhrady poskytované po úmrtí v důsledku služebního úrazu</vt:lpstr>
      <vt:lpstr>Ústřední odborná rada represe   Duben 2019 - novelizováno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Náhrady členů jednotek SDH obcí</dc:title>
  <dc:creator>Kučera Robert</dc:creator>
  <cp:lastModifiedBy>Martin Štěpánek</cp:lastModifiedBy>
  <cp:revision>15</cp:revision>
  <dcterms:created xsi:type="dcterms:W3CDTF">2019-04-30T04:26:14Z</dcterms:created>
  <dcterms:modified xsi:type="dcterms:W3CDTF">2023-01-27T14:40:16Z</dcterms:modified>
</cp:coreProperties>
</file>