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7">
  <p:sldMasterIdLst>
    <p:sldMasterId id="2147483648" r:id="rId1"/>
  </p:sldMasterIdLst>
  <p:notesMasterIdLst>
    <p:notesMasterId r:id="rId139"/>
  </p:notesMasterIdLst>
  <p:sldIdLst>
    <p:sldId id="259" r:id="rId2"/>
    <p:sldId id="260" r:id="rId3"/>
    <p:sldId id="261" r:id="rId4"/>
    <p:sldId id="262" r:id="rId5"/>
    <p:sldId id="263" r:id="rId6"/>
    <p:sldId id="264"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93" r:id="rId63"/>
    <p:sldId id="394" r:id="rId64"/>
    <p:sldId id="395" r:id="rId65"/>
    <p:sldId id="396" r:id="rId66"/>
    <p:sldId id="397" r:id="rId67"/>
    <p:sldId id="321" r:id="rId68"/>
    <p:sldId id="384" r:id="rId69"/>
    <p:sldId id="385" r:id="rId70"/>
    <p:sldId id="386" r:id="rId71"/>
    <p:sldId id="389" r:id="rId72"/>
    <p:sldId id="388" r:id="rId73"/>
    <p:sldId id="390" r:id="rId74"/>
    <p:sldId id="391" r:id="rId75"/>
    <p:sldId id="392"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 id="346" r:id="rId101"/>
    <p:sldId id="347" r:id="rId102"/>
    <p:sldId id="348" r:id="rId103"/>
    <p:sldId id="349" r:id="rId104"/>
    <p:sldId id="350" r:id="rId105"/>
    <p:sldId id="351" r:id="rId106"/>
    <p:sldId id="352" r:id="rId107"/>
    <p:sldId id="353" r:id="rId108"/>
    <p:sldId id="356" r:id="rId109"/>
    <p:sldId id="354" r:id="rId110"/>
    <p:sldId id="355" r:id="rId111"/>
    <p:sldId id="357" r:id="rId112"/>
    <p:sldId id="358" r:id="rId113"/>
    <p:sldId id="359" r:id="rId114"/>
    <p:sldId id="360" r:id="rId115"/>
    <p:sldId id="361" r:id="rId116"/>
    <p:sldId id="362" r:id="rId117"/>
    <p:sldId id="363" r:id="rId118"/>
    <p:sldId id="364" r:id="rId119"/>
    <p:sldId id="365" r:id="rId120"/>
    <p:sldId id="366" r:id="rId121"/>
    <p:sldId id="367" r:id="rId122"/>
    <p:sldId id="368" r:id="rId123"/>
    <p:sldId id="369" r:id="rId124"/>
    <p:sldId id="370" r:id="rId125"/>
    <p:sldId id="371" r:id="rId126"/>
    <p:sldId id="372" r:id="rId127"/>
    <p:sldId id="373" r:id="rId128"/>
    <p:sldId id="374" r:id="rId129"/>
    <p:sldId id="375" r:id="rId130"/>
    <p:sldId id="376" r:id="rId131"/>
    <p:sldId id="377" r:id="rId132"/>
    <p:sldId id="378" r:id="rId133"/>
    <p:sldId id="379" r:id="rId134"/>
    <p:sldId id="380" r:id="rId135"/>
    <p:sldId id="381" r:id="rId136"/>
    <p:sldId id="382" r:id="rId137"/>
    <p:sldId id="383" r:id="rId13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810" y="-27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DB65EF1-750B-4F8F-8478-D01F7B84B6C4}" type="datetimeFigureOut">
              <a:rPr lang="cs-CZ" smtClean="0"/>
              <a:t>15.12.2018</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685F60-4D91-4CFD-B10B-35BABA20055D}" type="slidenum">
              <a:rPr lang="cs-CZ" smtClean="0"/>
              <a:t>‹#›</a:t>
            </a:fld>
            <a:endParaRPr lang="cs-CZ"/>
          </a:p>
        </p:txBody>
      </p:sp>
    </p:spTree>
    <p:extLst>
      <p:ext uri="{BB962C8B-B14F-4D97-AF65-F5344CB8AC3E}">
        <p14:creationId xmlns:p14="http://schemas.microsoft.com/office/powerpoint/2010/main" val="2540601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B685F60-4D91-4CFD-B10B-35BABA20055D}" type="slidenum">
              <a:rPr lang="cs-CZ" smtClean="0"/>
              <a:t>83</a:t>
            </a:fld>
            <a:endParaRPr lang="cs-CZ"/>
          </a:p>
        </p:txBody>
      </p:sp>
    </p:spTree>
    <p:extLst>
      <p:ext uri="{BB962C8B-B14F-4D97-AF65-F5344CB8AC3E}">
        <p14:creationId xmlns:p14="http://schemas.microsoft.com/office/powerpoint/2010/main" val="779966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DB685F60-4D91-4CFD-B10B-35BABA20055D}" type="slidenum">
              <a:rPr lang="cs-CZ" smtClean="0"/>
              <a:t>85</a:t>
            </a:fld>
            <a:endParaRPr lang="cs-CZ"/>
          </a:p>
        </p:txBody>
      </p:sp>
    </p:spTree>
    <p:extLst>
      <p:ext uri="{BB962C8B-B14F-4D97-AF65-F5344CB8AC3E}">
        <p14:creationId xmlns:p14="http://schemas.microsoft.com/office/powerpoint/2010/main" val="79158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82061D-0BC0-4090-B46B-101C3DC07BE8}" type="slidenum">
              <a:rPr lang="cs-CZ" altLang="cs-CZ"/>
              <a:pPr/>
              <a:t>101</a:t>
            </a:fld>
            <a:endParaRPr lang="cs-CZ" altLang="cs-CZ"/>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cs-CZ" altLang="cs-CZ"/>
          </a:p>
          <a:p>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B33D6A26-A898-4BC7-808C-D182F8B480F7}" type="datetimeFigureOut">
              <a:rPr lang="cs-CZ" smtClean="0"/>
              <a:t>15.12.2018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2505426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33D6A26-A898-4BC7-808C-D182F8B480F7}" type="datetimeFigureOut">
              <a:rPr lang="cs-CZ" smtClean="0"/>
              <a:t>15.12.2018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15062640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33D6A26-A898-4BC7-808C-D182F8B480F7}" type="datetimeFigureOut">
              <a:rPr lang="cs-CZ" smtClean="0"/>
              <a:t>15.12.2018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11105810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B33D6A26-A898-4BC7-808C-D182F8B480F7}" type="datetimeFigureOut">
              <a:rPr lang="cs-CZ" smtClean="0"/>
              <a:t>15.12.2018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40530781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B33D6A26-A898-4BC7-808C-D182F8B480F7}" type="datetimeFigureOut">
              <a:rPr lang="cs-CZ" smtClean="0"/>
              <a:t>15.12.2018</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3096487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B33D6A26-A898-4BC7-808C-D182F8B480F7}" type="datetimeFigureOut">
              <a:rPr lang="cs-CZ" smtClean="0"/>
              <a:t>15.12.2018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6616865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B33D6A26-A898-4BC7-808C-D182F8B480F7}" type="datetimeFigureOut">
              <a:rPr lang="cs-CZ" smtClean="0"/>
              <a:t>15.12.2018</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401549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B33D6A26-A898-4BC7-808C-D182F8B480F7}" type="datetimeFigureOut">
              <a:rPr lang="cs-CZ" smtClean="0"/>
              <a:t>15.12.2018</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985298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B33D6A26-A898-4BC7-808C-D182F8B480F7}" type="datetimeFigureOut">
              <a:rPr lang="cs-CZ" smtClean="0"/>
              <a:t>15.12.2018</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2937609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33D6A26-A898-4BC7-808C-D182F8B480F7}" type="datetimeFigureOut">
              <a:rPr lang="cs-CZ" smtClean="0"/>
              <a:t>15.12.2018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968136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B33D6A26-A898-4BC7-808C-D182F8B480F7}" type="datetimeFigureOut">
              <a:rPr lang="cs-CZ" smtClean="0"/>
              <a:t>15.12.2018</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1E6E06D9-BCCC-44AB-BD62-E075D5A1ABD3}" type="slidenum">
              <a:rPr lang="cs-CZ" smtClean="0"/>
              <a:t>‹#›</a:t>
            </a:fld>
            <a:endParaRPr lang="cs-CZ"/>
          </a:p>
        </p:txBody>
      </p:sp>
    </p:spTree>
    <p:extLst>
      <p:ext uri="{BB962C8B-B14F-4D97-AF65-F5344CB8AC3E}">
        <p14:creationId xmlns:p14="http://schemas.microsoft.com/office/powerpoint/2010/main" val="1082339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3D6A26-A898-4BC7-808C-D182F8B480F7}" type="datetimeFigureOut">
              <a:rPr lang="cs-CZ" smtClean="0"/>
              <a:t>15.12.2018</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6E06D9-BCCC-44AB-BD62-E075D5A1ABD3}" type="slidenum">
              <a:rPr lang="cs-CZ" smtClean="0"/>
              <a:t>‹#›</a:t>
            </a:fld>
            <a:endParaRPr lang="cs-CZ"/>
          </a:p>
        </p:txBody>
      </p:sp>
    </p:spTree>
    <p:extLst>
      <p:ext uri="{BB962C8B-B14F-4D97-AF65-F5344CB8AC3E}">
        <p14:creationId xmlns:p14="http://schemas.microsoft.com/office/powerpoint/2010/main" val="1841954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hyperlink" Target="http://www.cimto.cz/Nakladak.wmf" TargetMode="External"/><Relationship Id="rId1" Type="http://schemas.openxmlformats.org/officeDocument/2006/relationships/slideLayout" Target="../slideLayouts/slideLayout7.xml"/><Relationship Id="rId4" Type="http://schemas.openxmlformats.org/officeDocument/2006/relationships/image" Target="http://www.cimto.cz/Nakladak.wmf"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http://cep.mdcr.cz/dok2/znacky/15.gif%20%20%20%20" TargetMode="External"/><Relationship Id="rId18" Type="http://schemas.openxmlformats.org/officeDocument/2006/relationships/image" Target="http://cep.mdcr.cz/dok2/znacky/23.gif%20%20%20%20" TargetMode="External"/><Relationship Id="rId3" Type="http://schemas.openxmlformats.org/officeDocument/2006/relationships/image" Target="http://www.sdhpisnice.net/Images/tabulky/horlavina1.psd.jpg" TargetMode="External"/><Relationship Id="rId7" Type="http://schemas.openxmlformats.org/officeDocument/2006/relationships/image" Target="http://www.sdhpisnice.net/Images/tabulky/plyn2.jpg" TargetMode="External"/><Relationship Id="rId12" Type="http://schemas.openxmlformats.org/officeDocument/2006/relationships/image" Target="../media/image62.png"/><Relationship Id="rId17" Type="http://schemas.openxmlformats.org/officeDocument/2006/relationships/image" Target="../media/image65.png"/><Relationship Id="rId2" Type="http://schemas.openxmlformats.org/officeDocument/2006/relationships/image" Target="../media/image57.jpeg"/><Relationship Id="rId16" Type="http://schemas.openxmlformats.org/officeDocument/2006/relationships/image" Target="http://cep.mdcr.cz/dok2/znacky/21.gif%20%20%20%20" TargetMode="External"/><Relationship Id="rId1" Type="http://schemas.openxmlformats.org/officeDocument/2006/relationships/slideLayout" Target="../slideLayouts/slideLayout7.xml"/><Relationship Id="rId6" Type="http://schemas.openxmlformats.org/officeDocument/2006/relationships/image" Target="../media/image59.jpeg"/><Relationship Id="rId11" Type="http://schemas.openxmlformats.org/officeDocument/2006/relationships/image" Target="http://cep.mdcr.cz/dok2/znacky/14.gif%20%20%20%20" TargetMode="External"/><Relationship Id="rId5" Type="http://schemas.openxmlformats.org/officeDocument/2006/relationships/image" Target="http://www.sdhpisnice.net/Images/tabulky/plyn1.jpg" TargetMode="External"/><Relationship Id="rId1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58.jpeg"/><Relationship Id="rId9" Type="http://schemas.openxmlformats.org/officeDocument/2006/relationships/image" Target="http://www.sdhpisnice.net/Images/tabulky/vybusne1.jpg" TargetMode="External"/><Relationship Id="rId14" Type="http://schemas.openxmlformats.org/officeDocument/2006/relationships/image" Target="../media/image63.png"/></Relationships>
</file>

<file path=ppt/slides/_rels/slide103.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http://www.sdhpisnice.net/Images/tabulky/tuhpozar.jpg" TargetMode="External"/><Relationship Id="rId3" Type="http://schemas.openxmlformats.org/officeDocument/2006/relationships/image" Target="http://www.sdhpisnice.net/Images/tabulky/podporhor.jpg" TargetMode="External"/><Relationship Id="rId7" Type="http://schemas.openxmlformats.org/officeDocument/2006/relationships/image" Target="http://www.sdhpisnice.net/Images/tabulky/horvoda2.jpg" TargetMode="External"/><Relationship Id="rId12"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68.jpeg"/><Relationship Id="rId11" Type="http://schemas.openxmlformats.org/officeDocument/2006/relationships/image" Target="http://www.sdhpisnice.net/Images/tabulky/samozapal.jpg" TargetMode="External"/><Relationship Id="rId5" Type="http://schemas.openxmlformats.org/officeDocument/2006/relationships/image" Target="http://www.sdhpisnice.net/Images/tabulky/podporhor2.JPG" TargetMode="External"/><Relationship Id="rId10" Type="http://schemas.openxmlformats.org/officeDocument/2006/relationships/image" Target="../media/image70.jpeg"/><Relationship Id="rId4" Type="http://schemas.openxmlformats.org/officeDocument/2006/relationships/image" Target="../media/image67.jpeg"/><Relationship Id="rId9" Type="http://schemas.openxmlformats.org/officeDocument/2006/relationships/image" Target="http://www.sdhpisnice.net/Images/tabulky/horvoda.jpg" TargetMode="External"/></Relationships>
</file>

<file path=ppt/slides/_rels/slide104.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http://www.sdhpisnice.net/Images/tabulky/jed.jpg" TargetMode="External"/><Relationship Id="rId3" Type="http://schemas.openxmlformats.org/officeDocument/2006/relationships/image" Target="http://www.sdhpisnice.net/Images/tabulky/ostatni.jpg" TargetMode="External"/><Relationship Id="rId7" Type="http://schemas.openxmlformats.org/officeDocument/2006/relationships/image" Target="http://www.sdhpisnice.net/Images/tabulky/radio2.jpg" TargetMode="External"/><Relationship Id="rId12"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4.jpeg"/><Relationship Id="rId11" Type="http://schemas.openxmlformats.org/officeDocument/2006/relationships/image" Target="http://www.sdhpisnice.net/Images/tabulky/infekce.jpg" TargetMode="External"/><Relationship Id="rId5" Type="http://schemas.openxmlformats.org/officeDocument/2006/relationships/image" Target="http://www.sdhpisnice.net/Images/tabulky/ziravina.jpg" TargetMode="External"/><Relationship Id="rId10" Type="http://schemas.openxmlformats.org/officeDocument/2006/relationships/image" Target="../media/image76.jpeg"/><Relationship Id="rId4" Type="http://schemas.openxmlformats.org/officeDocument/2006/relationships/image" Target="../media/image73.jpeg"/><Relationship Id="rId9" Type="http://schemas.openxmlformats.org/officeDocument/2006/relationships/image" Target="http://www.sdhpisnice.net/Images/tabulky/radio.jpg" TargetMode="External"/></Relationships>
</file>

<file path=ppt/slides/_rels/slide105.xml.rels><?xml version="1.0" encoding="UTF-8" standalone="yes"?>
<Relationships xmlns="http://schemas.openxmlformats.org/package/2006/relationships"><Relationship Id="rId3" Type="http://schemas.openxmlformats.org/officeDocument/2006/relationships/image" Target="http://www.sdhpisnice.net/Images/tabulky/kemler.bmp.jpg" TargetMode="External"/><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8" Type="http://schemas.openxmlformats.org/officeDocument/2006/relationships/image" Target="http://hasici.obecslatina.cz/pimg/kemler.png" TargetMode="External"/><Relationship Id="rId3" Type="http://schemas.openxmlformats.org/officeDocument/2006/relationships/image" Target="http://www.sdhpisnice.net/Images/tabulky/kemler.bmp.jpg" TargetMode="External"/><Relationship Id="rId7" Type="http://schemas.openxmlformats.org/officeDocument/2006/relationships/image" Target="../media/image81.png"/><Relationship Id="rId2" Type="http://schemas.openxmlformats.org/officeDocument/2006/relationships/image" Target="../media/image78.jpeg"/><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http://st.blog.cz/f/firepatch.blog.cz/obrazky/6147364.jpg" TargetMode="External"/><Relationship Id="rId4" Type="http://schemas.openxmlformats.org/officeDocument/2006/relationships/image" Target="../media/image7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www.zakonyprolidi.cz/cs/2001-247#f2212799" TargetMode="External"/><Relationship Id="rId2" Type="http://schemas.openxmlformats.org/officeDocument/2006/relationships/hyperlink" Target="http://www.zakonyprolidi.cz/cs/2001-247#f2212798" TargetMode="External"/><Relationship Id="rId1" Type="http://schemas.openxmlformats.org/officeDocument/2006/relationships/slideLayout" Target="../slideLayouts/slideLayout2.xml"/><Relationship Id="rId4" Type="http://schemas.openxmlformats.org/officeDocument/2006/relationships/hyperlink" Target="http://www.zakonyprolidi.cz/cs/2001-247#f2212800" TargetMode="Externa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8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2.png"/></Relationships>
</file>

<file path=ppt/slides/_rels/slide8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268760"/>
            <a:ext cx="8229600" cy="1440160"/>
          </a:xfrm>
        </p:spPr>
        <p:txBody>
          <a:bodyPr/>
          <a:lstStyle/>
          <a:p>
            <a:r>
              <a:rPr lang="cs-CZ" dirty="0" smtClean="0"/>
              <a:t>VÝCVIKOVÝ  ROK</a:t>
            </a:r>
            <a:endParaRPr lang="cs-CZ" dirty="0"/>
          </a:p>
        </p:txBody>
      </p:sp>
      <p:sp>
        <p:nvSpPr>
          <p:cNvPr id="3" name="Zástupný symbol pro obsah 2"/>
          <p:cNvSpPr>
            <a:spLocks noGrp="1"/>
          </p:cNvSpPr>
          <p:nvPr>
            <p:ph idx="1"/>
          </p:nvPr>
        </p:nvSpPr>
        <p:spPr>
          <a:xfrm>
            <a:off x="457200" y="3284985"/>
            <a:ext cx="8229600" cy="1224136"/>
          </a:xfrm>
        </p:spPr>
        <p:txBody>
          <a:bodyPr>
            <a:normAutofit/>
          </a:bodyPr>
          <a:lstStyle/>
          <a:p>
            <a:pPr marL="0" indent="0" algn="ctr">
              <a:buNone/>
            </a:pPr>
            <a:r>
              <a:rPr lang="cs-CZ" sz="4400" dirty="0" smtClean="0"/>
              <a:t>2019</a:t>
            </a:r>
            <a:endParaRPr lang="cs-CZ" sz="4400" dirty="0"/>
          </a:p>
        </p:txBody>
      </p:sp>
    </p:spTree>
    <p:extLst>
      <p:ext uri="{BB962C8B-B14F-4D97-AF65-F5344CB8AC3E}">
        <p14:creationId xmlns:p14="http://schemas.microsoft.com/office/powerpoint/2010/main" val="14966842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01" y="1556792"/>
            <a:ext cx="8986598"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011307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5"/>
          <p:cNvSpPr>
            <a:spLocks noChangeArrowheads="1"/>
          </p:cNvSpPr>
          <p:nvPr/>
        </p:nvSpPr>
        <p:spPr bwMode="auto">
          <a:xfrm>
            <a:off x="468313" y="1073150"/>
            <a:ext cx="8064500" cy="4891088"/>
          </a:xfrm>
          <a:prstGeom prst="rect">
            <a:avLst/>
          </a:prstGeom>
          <a:solidFill>
            <a:schemeClr val="bg1"/>
          </a:solidFill>
          <a:ln w="9525">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ltLang="cs-CZ" sz="2400" b="1" dirty="0">
              <a:solidFill>
                <a:srgbClr val="A50021"/>
              </a:solidFill>
              <a:effectLst>
                <a:outerShdw blurRad="38100" dist="38100" dir="2700000" algn="tl">
                  <a:srgbClr val="C0C0C0"/>
                </a:outerShdw>
              </a:effectLst>
            </a:endParaRPr>
          </a:p>
          <a:p>
            <a:r>
              <a:rPr lang="cs-CZ" altLang="cs-CZ" sz="2400" b="1" dirty="0">
                <a:solidFill>
                  <a:srgbClr val="A50021"/>
                </a:solidFill>
                <a:effectLst>
                  <a:outerShdw blurRad="38100" dist="38100" dir="2700000" algn="tl">
                    <a:srgbClr val="C0C0C0"/>
                  </a:outerShdw>
                </a:effectLst>
              </a:rPr>
              <a:t>ADR</a:t>
            </a:r>
            <a:r>
              <a:rPr lang="cs-CZ" altLang="cs-CZ" sz="1800" b="1" dirty="0">
                <a:solidFill>
                  <a:srgbClr val="A50021"/>
                </a:solidFill>
              </a:rPr>
              <a:t> </a:t>
            </a:r>
            <a:r>
              <a:rPr lang="cs-CZ" altLang="cs-CZ" sz="1800" dirty="0"/>
              <a:t>– </a:t>
            </a:r>
            <a:r>
              <a:rPr lang="cs-CZ" altLang="cs-CZ" sz="1800" b="1" dirty="0">
                <a:solidFill>
                  <a:srgbClr val="A50021"/>
                </a:solidFill>
                <a:effectLst>
                  <a:outerShdw blurRad="38100" dist="38100" dir="2700000" algn="tl">
                    <a:srgbClr val="C0C0C0"/>
                  </a:outerShdw>
                </a:effectLst>
              </a:rPr>
              <a:t>evropská dohoda o mezinárodní silniční přepravě nebezpečných věcí</a:t>
            </a:r>
            <a:r>
              <a:rPr lang="cs-CZ" altLang="cs-CZ" sz="1800" dirty="0"/>
              <a:t> </a:t>
            </a:r>
          </a:p>
          <a:p>
            <a:r>
              <a:rPr lang="cs-CZ" altLang="cs-CZ" sz="1600" dirty="0" err="1"/>
              <a:t>European</a:t>
            </a:r>
            <a:r>
              <a:rPr lang="cs-CZ" altLang="cs-CZ" sz="1600" dirty="0"/>
              <a:t> </a:t>
            </a:r>
            <a:r>
              <a:rPr lang="cs-CZ" altLang="cs-CZ" sz="1600" b="1" dirty="0" err="1"/>
              <a:t>A</a:t>
            </a:r>
            <a:r>
              <a:rPr lang="cs-CZ" altLang="cs-CZ" sz="1600" dirty="0" err="1"/>
              <a:t>greement</a:t>
            </a:r>
            <a:r>
              <a:rPr lang="cs-CZ" altLang="cs-CZ" sz="1600" dirty="0"/>
              <a:t> </a:t>
            </a:r>
            <a:r>
              <a:rPr lang="cs-CZ" altLang="cs-CZ" sz="1600" dirty="0" err="1"/>
              <a:t>Concerning</a:t>
            </a:r>
            <a:r>
              <a:rPr lang="cs-CZ" altLang="cs-CZ" sz="1600" dirty="0"/>
              <a:t> </a:t>
            </a:r>
            <a:r>
              <a:rPr lang="cs-CZ" altLang="cs-CZ" sz="1600" dirty="0" err="1"/>
              <a:t>the</a:t>
            </a:r>
            <a:r>
              <a:rPr lang="cs-CZ" altLang="cs-CZ" sz="1600" dirty="0"/>
              <a:t> International </a:t>
            </a:r>
            <a:r>
              <a:rPr lang="cs-CZ" altLang="cs-CZ" sz="1600" dirty="0" err="1"/>
              <a:t>Carriage</a:t>
            </a:r>
            <a:r>
              <a:rPr lang="cs-CZ" altLang="cs-CZ" sz="1600" dirty="0"/>
              <a:t> </a:t>
            </a:r>
            <a:r>
              <a:rPr lang="cs-CZ" altLang="cs-CZ" sz="1600" dirty="0" err="1"/>
              <a:t>of</a:t>
            </a:r>
            <a:r>
              <a:rPr lang="cs-CZ" altLang="cs-CZ" sz="1600" dirty="0"/>
              <a:t> </a:t>
            </a:r>
            <a:r>
              <a:rPr lang="cs-CZ" altLang="cs-CZ" sz="1600" b="1" dirty="0" err="1"/>
              <a:t>D</a:t>
            </a:r>
            <a:r>
              <a:rPr lang="cs-CZ" altLang="cs-CZ" sz="1600" dirty="0" err="1"/>
              <a:t>angerous</a:t>
            </a:r>
            <a:r>
              <a:rPr lang="cs-CZ" altLang="cs-CZ" sz="1600" dirty="0"/>
              <a:t> </a:t>
            </a:r>
            <a:r>
              <a:rPr lang="cs-CZ" altLang="cs-CZ" sz="1600" b="1" dirty="0" err="1"/>
              <a:t>G</a:t>
            </a:r>
            <a:r>
              <a:rPr lang="cs-CZ" altLang="cs-CZ" sz="1600" dirty="0" err="1"/>
              <a:t>oods</a:t>
            </a:r>
            <a:r>
              <a:rPr lang="cs-CZ" altLang="cs-CZ" sz="1600" dirty="0"/>
              <a:t> by </a:t>
            </a:r>
            <a:r>
              <a:rPr lang="cs-CZ" altLang="cs-CZ" sz="1600" b="1" dirty="0" err="1"/>
              <a:t>R</a:t>
            </a:r>
            <a:r>
              <a:rPr lang="cs-CZ" altLang="cs-CZ" sz="1600" dirty="0" err="1"/>
              <a:t>oad</a:t>
            </a:r>
            <a:endParaRPr lang="cs-CZ" altLang="cs-CZ" sz="1600" dirty="0"/>
          </a:p>
          <a:p>
            <a:endParaRPr lang="cs-CZ" altLang="cs-CZ" sz="1600" dirty="0"/>
          </a:p>
          <a:p>
            <a:r>
              <a:rPr lang="cs-CZ" altLang="cs-CZ" sz="1800" dirty="0"/>
              <a:t>byla přijata v roce 1957 a Česká republika se k tomuto mezinárodnímu závazku také připojila. Nebezpečné látky a předměty  se podle svých převládajících nebezpečných vlastností zařazují </a:t>
            </a:r>
            <a:r>
              <a:rPr lang="cs-CZ" altLang="cs-CZ" sz="1800" b="1" dirty="0"/>
              <a:t>do tříd nebezpečnosti</a:t>
            </a:r>
            <a:r>
              <a:rPr lang="cs-CZ" altLang="cs-CZ" sz="1800" dirty="0"/>
              <a:t>.  Třída charakterizuje </a:t>
            </a:r>
            <a:r>
              <a:rPr lang="cs-CZ" altLang="cs-CZ" sz="1800" b="1" dirty="0"/>
              <a:t>primární nebezpečí</a:t>
            </a:r>
            <a:r>
              <a:rPr lang="cs-CZ" altLang="cs-CZ" sz="1800" dirty="0"/>
              <a:t> </a:t>
            </a:r>
            <a:r>
              <a:rPr lang="cs-CZ" altLang="cs-CZ" sz="1800" b="1" dirty="0"/>
              <a:t>látky</a:t>
            </a:r>
            <a:r>
              <a:rPr lang="cs-CZ" altLang="cs-CZ" sz="1800" dirty="0"/>
              <a:t> na základě jejích fyzikálních a chemických vlastností.</a:t>
            </a:r>
            <a:br>
              <a:rPr lang="cs-CZ" altLang="cs-CZ" sz="1800" dirty="0"/>
            </a:br>
            <a:r>
              <a:rPr lang="cs-CZ" altLang="cs-CZ" sz="1800" dirty="0"/>
              <a:t>Pro usnadnění </a:t>
            </a:r>
            <a:r>
              <a:rPr lang="cs-CZ" altLang="cs-CZ" sz="1800" dirty="0">
                <a:solidFill>
                  <a:srgbClr val="CC3300"/>
                </a:solidFill>
              </a:rPr>
              <a:t>identifikace nebezpečných</a:t>
            </a:r>
            <a:r>
              <a:rPr lang="cs-CZ" altLang="cs-CZ" sz="1800" dirty="0"/>
              <a:t> </a:t>
            </a:r>
            <a:r>
              <a:rPr lang="cs-CZ" altLang="cs-CZ" sz="1800" dirty="0">
                <a:solidFill>
                  <a:srgbClr val="CC3300"/>
                </a:solidFill>
              </a:rPr>
              <a:t>látek</a:t>
            </a:r>
            <a:r>
              <a:rPr lang="cs-CZ" altLang="cs-CZ" sz="1800" dirty="0"/>
              <a:t> byly přijaty pro jednotlivé třídy  </a:t>
            </a:r>
            <a:r>
              <a:rPr lang="cs-CZ" altLang="cs-CZ" sz="1800" b="1" dirty="0"/>
              <a:t>bezpečnostní značky.</a:t>
            </a:r>
            <a:endParaRPr lang="cs-CZ" altLang="cs-CZ" sz="1800" dirty="0"/>
          </a:p>
          <a:p>
            <a:pPr eaLnBrk="0" hangingPunct="0"/>
            <a:endParaRPr lang="cs-CZ" altLang="cs-CZ" sz="1800" dirty="0"/>
          </a:p>
          <a:p>
            <a:pPr eaLnBrk="0" hangingPunct="0"/>
            <a:endParaRPr lang="cs-CZ" altLang="cs-CZ" sz="1800" dirty="0"/>
          </a:p>
          <a:p>
            <a:pPr eaLnBrk="0" hangingPunct="0"/>
            <a:endParaRPr lang="cs-CZ" altLang="cs-CZ" sz="1800" dirty="0"/>
          </a:p>
          <a:p>
            <a:pPr eaLnBrk="0" hangingPunct="0"/>
            <a:endParaRPr lang="cs-CZ" altLang="cs-CZ" sz="1800" dirty="0"/>
          </a:p>
          <a:p>
            <a:pPr eaLnBrk="0" hangingPunct="0"/>
            <a:endParaRPr lang="cs-CZ" altLang="cs-CZ" sz="1800" dirty="0"/>
          </a:p>
          <a:p>
            <a:pPr eaLnBrk="0" hangingPunct="0"/>
            <a:endParaRPr lang="cs-CZ" altLang="cs-CZ" sz="1800" dirty="0"/>
          </a:p>
          <a:p>
            <a:pPr eaLnBrk="0" hangingPunct="0"/>
            <a:endParaRPr lang="cs-CZ" altLang="cs-CZ" sz="1800" dirty="0"/>
          </a:p>
        </p:txBody>
      </p:sp>
      <p:sp>
        <p:nvSpPr>
          <p:cNvPr id="17417" name="Rectangle 9"/>
          <p:cNvSpPr>
            <a:spLocks noChangeArrowheads="1"/>
          </p:cNvSpPr>
          <p:nvPr/>
        </p:nvSpPr>
        <p:spPr bwMode="auto">
          <a:xfrm>
            <a:off x="2786063" y="4775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sp>
        <p:nvSpPr>
          <p:cNvPr id="17419" name="Rectangle 11"/>
          <p:cNvSpPr>
            <a:spLocks noChangeArrowheads="1"/>
          </p:cNvSpPr>
          <p:nvPr/>
        </p:nvSpPr>
        <p:spPr bwMode="auto">
          <a:xfrm>
            <a:off x="4498975" y="49355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17418" name="Picture 10" descr="http://www.cimto.cz/Nakladak.wmf">
            <a:hlinkClick r:id="rId2"/>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357938" y="3789363"/>
            <a:ext cx="1497012" cy="1871662"/>
          </a:xfrm>
          <a:prstGeom prst="rect">
            <a:avLst/>
          </a:prstGeom>
          <a:noFill/>
          <a:extLst>
            <a:ext uri="{909E8E84-426E-40DD-AFC4-6F175D3DCCD1}">
              <a14:hiddenFill xmlns:a14="http://schemas.microsoft.com/office/drawing/2010/main">
                <a:solidFill>
                  <a:srgbClr val="FFFFFF"/>
                </a:solidFill>
              </a14:hiddenFill>
            </a:ext>
          </a:extLst>
        </p:spPr>
      </p:pic>
      <p:sp>
        <p:nvSpPr>
          <p:cNvPr id="17420" name="Rectangle 12"/>
          <p:cNvSpPr>
            <a:spLocks noGrp="1" noChangeArrowheads="1"/>
          </p:cNvSpPr>
          <p:nvPr>
            <p:ph type="title" idx="4294967295"/>
          </p:nvPr>
        </p:nvSpPr>
        <p:spPr>
          <a:xfrm>
            <a:off x="0" y="1"/>
            <a:ext cx="9144000" cy="116632"/>
          </a:xfrm>
          <a:solidFill>
            <a:schemeClr val="bg1"/>
          </a:solidFill>
          <a:ln>
            <a:solidFill>
              <a:srgbClr val="66FF33"/>
            </a:solidFill>
            <a:miter lim="800000"/>
            <a:headEnd/>
            <a:tailEnd/>
          </a:ln>
        </p:spPr>
        <p:txBody>
          <a:bodyPr>
            <a:normAutofit fontScale="90000"/>
          </a:bodyPr>
          <a:lstStyle/>
          <a:p>
            <a:r>
              <a:rPr lang="cs-CZ" altLang="cs-CZ" sz="2800" b="1" dirty="0">
                <a:effectLst>
                  <a:outerShdw blurRad="38100" dist="38100" dir="2700000" algn="tl">
                    <a:srgbClr val="C0C0C0"/>
                  </a:outerShdw>
                </a:effectLst>
                <a:latin typeface="Times New Roman" pitchFamily="18" charset="0"/>
              </a:rPr>
              <a:t> </a:t>
            </a:r>
          </a:p>
        </p:txBody>
      </p:sp>
    </p:spTree>
    <p:extLst>
      <p:ext uri="{BB962C8B-B14F-4D97-AF65-F5344CB8AC3E}">
        <p14:creationId xmlns:p14="http://schemas.microsoft.com/office/powerpoint/2010/main" val="1112428745"/>
      </p:ext>
    </p:extLst>
  </p:cSld>
  <p:clrMapOvr>
    <a:masterClrMapping/>
  </p:clrMapOvr>
  <p:transition>
    <p:comb/>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07" name="Rectangle 83"/>
          <p:cNvSpPr>
            <a:spLocks noGrp="1" noChangeArrowheads="1"/>
          </p:cNvSpPr>
          <p:nvPr>
            <p:ph type="title"/>
          </p:nvPr>
        </p:nvSpPr>
        <p:spPr>
          <a:xfrm>
            <a:off x="457200" y="620713"/>
            <a:ext cx="8229600" cy="720725"/>
          </a:xfrm>
          <a:solidFill>
            <a:schemeClr val="bg1"/>
          </a:solidFill>
          <a:ln>
            <a:solidFill>
              <a:srgbClr val="66FF33"/>
            </a:solidFill>
            <a:miter lim="800000"/>
            <a:headEnd/>
            <a:tailEnd/>
          </a:ln>
        </p:spPr>
        <p:txBody>
          <a:bodyPr/>
          <a:lstStyle/>
          <a:p>
            <a:r>
              <a:rPr lang="cs-CZ" altLang="cs-CZ" sz="2800" b="1">
                <a:effectLst>
                  <a:outerShdw blurRad="38100" dist="38100" dir="2700000" algn="tl">
                    <a:srgbClr val="C0C0C0"/>
                  </a:outerShdw>
                </a:effectLst>
                <a:latin typeface="Times New Roman" pitchFamily="18" charset="0"/>
              </a:rPr>
              <a:t>Třídy nebezpečnosti látek podle ADR/RID</a:t>
            </a:r>
          </a:p>
        </p:txBody>
      </p:sp>
      <p:graphicFrame>
        <p:nvGraphicFramePr>
          <p:cNvPr id="26708" name="Group 84"/>
          <p:cNvGraphicFramePr>
            <a:graphicFrameLocks noGrp="1"/>
          </p:cNvGraphicFramePr>
          <p:nvPr>
            <p:ph idx="1"/>
          </p:nvPr>
        </p:nvGraphicFramePr>
        <p:xfrm>
          <a:off x="457200" y="1412875"/>
          <a:ext cx="8229600" cy="5299078"/>
        </p:xfrm>
        <a:graphic>
          <a:graphicData uri="http://schemas.openxmlformats.org/drawingml/2006/table">
            <a:tbl>
              <a:tblPr/>
              <a:tblGrid>
                <a:gridCol w="1882775"/>
                <a:gridCol w="6346825"/>
              </a:tblGrid>
              <a:tr h="3778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Třída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Popis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94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Výbušné látky a předměty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Plyny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94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Hořlavé kapaliny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4.1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Hořlavé tuhé látky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94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Samozápalné látky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4.3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Látky, které při styku s vodou vyvíjejí hořlavé plyny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5.1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Látky podporující hoření</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94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5.2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Organické peroxidy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6.1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Jedovaté látky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94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Infekční látky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Radioaktivní látky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941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Žíravé látky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778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cs-CZ" altLang="cs-CZ" sz="1800" b="1" i="0" u="none" strike="noStrike" cap="none" normalizeH="0" baseline="0" smtClean="0">
                          <a:ln>
                            <a:noFill/>
                          </a:ln>
                          <a:solidFill>
                            <a:schemeClr val="tx1"/>
                          </a:solidFill>
                          <a:effectLst/>
                          <a:latin typeface="Arial" charset="0"/>
                        </a:rPr>
                        <a:t>Jiné nebezpečné látky a předměty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Tree>
    <p:extLst>
      <p:ext uri="{BB962C8B-B14F-4D97-AF65-F5344CB8AC3E}">
        <p14:creationId xmlns:p14="http://schemas.microsoft.com/office/powerpoint/2010/main" val="1728955565"/>
      </p:ext>
    </p:extLst>
  </p:cSld>
  <p:clrMapOvr>
    <a:masterClrMapping/>
  </p:clrMapOvr>
  <p:transition>
    <p:cover dir="d"/>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1" name="Rectangle 11"/>
          <p:cNvSpPr>
            <a:spLocks noChangeArrowheads="1"/>
          </p:cNvSpPr>
          <p:nvPr/>
        </p:nvSpPr>
        <p:spPr bwMode="auto">
          <a:xfrm>
            <a:off x="0" y="774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ltLang="cs-CZ" sz="1800">
              <a:latin typeface="Arial" charset="0"/>
            </a:endParaRPr>
          </a:p>
        </p:txBody>
      </p:sp>
      <p:sp>
        <p:nvSpPr>
          <p:cNvPr id="30738" name="Rectangle 18"/>
          <p:cNvSpPr>
            <a:spLocks noChangeArrowheads="1"/>
          </p:cNvSpPr>
          <p:nvPr/>
        </p:nvSpPr>
        <p:spPr bwMode="auto">
          <a:xfrm>
            <a:off x="0" y="774700"/>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30745" name="Rectangle 25"/>
          <p:cNvSpPr>
            <a:spLocks noChangeArrowheads="1"/>
          </p:cNvSpPr>
          <p:nvPr/>
        </p:nvSpPr>
        <p:spPr bwMode="auto">
          <a:xfrm>
            <a:off x="0" y="774700"/>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30752" name="Rectangle 32"/>
          <p:cNvSpPr>
            <a:spLocks noChangeArrowheads="1"/>
          </p:cNvSpPr>
          <p:nvPr/>
        </p:nvSpPr>
        <p:spPr bwMode="auto">
          <a:xfrm>
            <a:off x="0" y="774700"/>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graphicFrame>
        <p:nvGraphicFramePr>
          <p:cNvPr id="30919" name="Group 199"/>
          <p:cNvGraphicFramePr>
            <a:graphicFrameLocks noGrp="1"/>
          </p:cNvGraphicFramePr>
          <p:nvPr/>
        </p:nvGraphicFramePr>
        <p:xfrm>
          <a:off x="684213" y="774700"/>
          <a:ext cx="7632700" cy="5681980"/>
        </p:xfrm>
        <a:graphic>
          <a:graphicData uri="http://schemas.openxmlformats.org/drawingml/2006/table">
            <a:tbl>
              <a:tblPr/>
              <a:tblGrid>
                <a:gridCol w="839787"/>
                <a:gridCol w="1546225"/>
                <a:gridCol w="2465388"/>
                <a:gridCol w="2781300"/>
              </a:tblGrid>
              <a:tr h="2746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Třída</a:t>
                      </a:r>
                      <a:endParaRPr kumimoji="0" lang="cs-CZ" altLang="cs-CZ" sz="1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Popis</a:t>
                      </a:r>
                      <a:endParaRPr kumimoji="0" lang="cs-CZ" altLang="cs-CZ" sz="1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Označení – bezpečnostní značky</a:t>
                      </a:r>
                      <a:endParaRPr kumimoji="0" lang="cs-CZ" altLang="cs-CZ" sz="1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0C0C0"/>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C0C0C0"/>
                    </a:solidFill>
                  </a:tcPr>
                </a:tc>
              </a:tr>
              <a:tr h="8651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1</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Výbušné látky a předměty</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Podtřídy 1.1., 1.2 a 1.3 . </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 vybuchující bomba) -černý, podklad : oranžový, v dolním rohu číslice „1“</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Podtřídy 1.4, 1.5 a 1.6</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V horním rohu označení  třídy místo bomby</a:t>
                      </a:r>
                      <a:endParaRPr kumimoji="0" lang="cs-CZ" altLang="cs-CZ" sz="1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854075">
                <a:tc rowSpan="3">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2</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Plyny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č. 2.1. Hořlavé plyny</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(plamen) –černý nebo bílý, podklad : červený, v dolním rohu číslice „2“</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885825">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č. 2.2 Nehořlavé, netoxické plyny</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(plynová láhev) : černý nebo bílý, podklad : zelený, v dolním rohu číslice „2“</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895350">
                <a:tc vMerge="1">
                  <a:txBody>
                    <a:bodyPr/>
                    <a:lstStyle/>
                    <a:p>
                      <a:endParaRPr lang="cs-CZ"/>
                    </a:p>
                  </a:txBody>
                  <a:tcPr/>
                </a:tc>
                <a:tc vMerge="1">
                  <a:txBody>
                    <a:bodyPr/>
                    <a:lstStyle/>
                    <a:p>
                      <a:endParaRPr lang="cs-CZ"/>
                    </a:p>
                  </a:txBody>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č. 2.3. Toxické plyny </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(lebka na zkřížených kostech) : černý, podklad : bílý, v dolním rohu číslice „2“</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8826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3</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Hořlavé kapaliny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(plamen) –černý nebo bílý, podklad : červený, v dolním rohu číslice „3“</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30882" name="Picture 162" descr="http://www.sdhpisnice.net/Images/tabulky/horlavina1.psd.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203575" y="5661025"/>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30884" name="Picture 164" descr="http://www.sdhpisnice.net/Images/tabulky/plyn1.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203575" y="3933825"/>
            <a:ext cx="720725" cy="720725"/>
          </a:xfrm>
          <a:prstGeom prst="rect">
            <a:avLst/>
          </a:prstGeom>
          <a:noFill/>
          <a:extLst>
            <a:ext uri="{909E8E84-426E-40DD-AFC4-6F175D3DCCD1}">
              <a14:hiddenFill xmlns:a14="http://schemas.microsoft.com/office/drawing/2010/main">
                <a:solidFill>
                  <a:srgbClr val="FFFFFF"/>
                </a:solidFill>
              </a14:hiddenFill>
            </a:ext>
          </a:extLst>
        </p:spPr>
      </p:pic>
      <p:pic>
        <p:nvPicPr>
          <p:cNvPr id="30886" name="Picture 166" descr="http://www.sdhpisnice.net/Images/tabulky/plyn2.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211638" y="3933825"/>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30889" name="Picture 169" descr="http://www.sdhpisnice.net/Images/tabulky/vybusne1.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3132138" y="1341438"/>
            <a:ext cx="771525" cy="771525"/>
          </a:xfrm>
          <a:prstGeom prst="rect">
            <a:avLst/>
          </a:prstGeom>
          <a:solidFill>
            <a:srgbClr val="969696"/>
          </a:solidFill>
        </p:spPr>
      </p:pic>
      <p:sp>
        <p:nvSpPr>
          <p:cNvPr id="30899" name="Rectangle 179"/>
          <p:cNvSpPr>
            <a:spLocks noGrp="1" noChangeArrowheads="1"/>
          </p:cNvSpPr>
          <p:nvPr>
            <p:ph type="title" idx="4294967295"/>
          </p:nvPr>
        </p:nvSpPr>
        <p:spPr>
          <a:xfrm>
            <a:off x="684213" y="188913"/>
            <a:ext cx="7632700" cy="503237"/>
          </a:xfrm>
          <a:solidFill>
            <a:schemeClr val="bg1"/>
          </a:solidFill>
          <a:ln>
            <a:solidFill>
              <a:srgbClr val="66FF33"/>
            </a:solidFill>
            <a:miter lim="800000"/>
            <a:headEnd/>
            <a:tailEnd/>
          </a:ln>
        </p:spPr>
        <p:txBody>
          <a:bodyPr/>
          <a:lstStyle/>
          <a:p>
            <a:r>
              <a:rPr lang="cs-CZ" altLang="cs-CZ" sz="1800" b="1">
                <a:effectLst>
                  <a:outerShdw blurRad="38100" dist="38100" dir="2700000" algn="tl">
                    <a:srgbClr val="C0C0C0"/>
                  </a:outerShdw>
                </a:effectLst>
                <a:latin typeface="Times New Roman" pitchFamily="18" charset="0"/>
              </a:rPr>
              <a:t>Výstražné značky odpovídající třídám nebezpečnosti   podle ADR/RID</a:t>
            </a:r>
          </a:p>
        </p:txBody>
      </p:sp>
      <p:sp>
        <p:nvSpPr>
          <p:cNvPr id="30902" name="Rectangle 182"/>
          <p:cNvSpPr>
            <a:spLocks noChangeArrowheads="1"/>
          </p:cNvSpPr>
          <p:nvPr/>
        </p:nvSpPr>
        <p:spPr bwMode="auto">
          <a:xfrm>
            <a:off x="5254625" y="18573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30901" name="Picture 181" descr="http://cep.mdcr.cz/dok2/znacky/14.gif%20%20%20%20"/>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4067175" y="1341438"/>
            <a:ext cx="714375" cy="714375"/>
          </a:xfrm>
          <a:prstGeom prst="rect">
            <a:avLst/>
          </a:prstGeom>
          <a:solidFill>
            <a:srgbClr val="C0C0C0"/>
          </a:solidFill>
        </p:spPr>
      </p:pic>
      <p:sp>
        <p:nvSpPr>
          <p:cNvPr id="30904" name="Rectangle 184"/>
          <p:cNvSpPr>
            <a:spLocks noChangeArrowheads="1"/>
          </p:cNvSpPr>
          <p:nvPr/>
        </p:nvSpPr>
        <p:spPr bwMode="auto">
          <a:xfrm>
            <a:off x="5153025" y="16113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30903" name="Picture 183" descr="http://cep.mdcr.cz/dok2/znacky/15.gif%20%20%20%20"/>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3203575" y="2133600"/>
            <a:ext cx="714375" cy="714375"/>
          </a:xfrm>
          <a:prstGeom prst="rect">
            <a:avLst/>
          </a:prstGeom>
          <a:solidFill>
            <a:srgbClr val="C0C0C0"/>
          </a:solidFill>
        </p:spPr>
      </p:pic>
      <p:sp>
        <p:nvSpPr>
          <p:cNvPr id="30911" name="Rectangle 191"/>
          <p:cNvSpPr>
            <a:spLocks noChangeArrowheads="1"/>
          </p:cNvSpPr>
          <p:nvPr/>
        </p:nvSpPr>
        <p:spPr bwMode="auto">
          <a:xfrm>
            <a:off x="4368800" y="235108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30910" name="Picture 190"/>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140200" y="2205038"/>
            <a:ext cx="685800" cy="704850"/>
          </a:xfrm>
          <a:prstGeom prst="rect">
            <a:avLst/>
          </a:prstGeom>
          <a:solidFill>
            <a:srgbClr val="C0C0C0"/>
          </a:solidFill>
        </p:spPr>
      </p:pic>
      <p:sp>
        <p:nvSpPr>
          <p:cNvPr id="30913" name="Rectangle 193"/>
          <p:cNvSpPr>
            <a:spLocks noChangeArrowheads="1"/>
          </p:cNvSpPr>
          <p:nvPr/>
        </p:nvSpPr>
        <p:spPr bwMode="auto">
          <a:xfrm>
            <a:off x="4179888" y="33242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30912" name="Picture 192" descr="http://cep.mdcr.cz/dok2/znacky/21.gif%20%20%20%20"/>
          <p:cNvPicPr>
            <a:picLocks noChangeAspect="1" noChangeArrowheads="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3203575" y="2997200"/>
            <a:ext cx="720725" cy="720725"/>
          </a:xfrm>
          <a:prstGeom prst="rect">
            <a:avLst/>
          </a:prstGeom>
          <a:solidFill>
            <a:srgbClr val="C0C0C0"/>
          </a:solidFill>
        </p:spPr>
      </p:pic>
      <p:sp>
        <p:nvSpPr>
          <p:cNvPr id="30915" name="Rectangle 195"/>
          <p:cNvSpPr>
            <a:spLocks noChangeArrowheads="1"/>
          </p:cNvSpPr>
          <p:nvPr/>
        </p:nvSpPr>
        <p:spPr bwMode="auto">
          <a:xfrm>
            <a:off x="3744913" y="53117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30914" name="Picture 194" descr="http://cep.mdcr.cz/dok2/znacky/23.gif%20%20%20%20"/>
          <p:cNvPicPr>
            <a:picLocks noChangeAspect="1" noChangeArrowheads="1"/>
          </p:cNvPicPr>
          <p:nvPr/>
        </p:nvPicPr>
        <p:blipFill>
          <a:blip r:embed="rId17" r:link="rId18">
            <a:extLst>
              <a:ext uri="{28A0092B-C50C-407E-A947-70E740481C1C}">
                <a14:useLocalDpi xmlns:a14="http://schemas.microsoft.com/office/drawing/2010/main" val="0"/>
              </a:ext>
            </a:extLst>
          </a:blip>
          <a:srcRect/>
          <a:stretch>
            <a:fillRect/>
          </a:stretch>
        </p:blipFill>
        <p:spPr bwMode="auto">
          <a:xfrm>
            <a:off x="3203575" y="4797425"/>
            <a:ext cx="714375" cy="714375"/>
          </a:xfrm>
          <a:prstGeom prst="rect">
            <a:avLst/>
          </a:prstGeom>
          <a:solidFill>
            <a:srgbClr val="C0C0C0"/>
          </a:solidFill>
        </p:spPr>
      </p:pic>
    </p:spTree>
    <p:extLst>
      <p:ext uri="{BB962C8B-B14F-4D97-AF65-F5344CB8AC3E}">
        <p14:creationId xmlns:p14="http://schemas.microsoft.com/office/powerpoint/2010/main" val="4221691635"/>
      </p:ext>
    </p:extLst>
  </p:cSld>
  <p:clrMapOvr>
    <a:masterClrMapping/>
  </p:clrMapOvr>
  <p:transition>
    <p:cover dir="d"/>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4" name="Rectangle 12"/>
          <p:cNvSpPr>
            <a:spLocks noChangeArrowheads="1"/>
          </p:cNvSpPr>
          <p:nvPr/>
        </p:nvSpPr>
        <p:spPr bwMode="auto">
          <a:xfrm>
            <a:off x="25400" y="1509713"/>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74769" name="Rectangle 17"/>
          <p:cNvSpPr>
            <a:spLocks noChangeArrowheads="1"/>
          </p:cNvSpPr>
          <p:nvPr/>
        </p:nvSpPr>
        <p:spPr bwMode="auto">
          <a:xfrm>
            <a:off x="25400" y="1509713"/>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74774" name="Rectangle 22"/>
          <p:cNvSpPr>
            <a:spLocks noChangeArrowheads="1"/>
          </p:cNvSpPr>
          <p:nvPr/>
        </p:nvSpPr>
        <p:spPr bwMode="auto">
          <a:xfrm>
            <a:off x="25400" y="1509713"/>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74779" name="Rectangle 27"/>
          <p:cNvSpPr>
            <a:spLocks noChangeArrowheads="1"/>
          </p:cNvSpPr>
          <p:nvPr/>
        </p:nvSpPr>
        <p:spPr bwMode="auto">
          <a:xfrm>
            <a:off x="25400" y="1509713"/>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74784" name="Rectangle 32"/>
          <p:cNvSpPr>
            <a:spLocks noChangeArrowheads="1"/>
          </p:cNvSpPr>
          <p:nvPr/>
        </p:nvSpPr>
        <p:spPr bwMode="auto">
          <a:xfrm>
            <a:off x="25400" y="1509713"/>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graphicFrame>
        <p:nvGraphicFramePr>
          <p:cNvPr id="74933" name="Group 181"/>
          <p:cNvGraphicFramePr>
            <a:graphicFrameLocks noGrp="1"/>
          </p:cNvGraphicFramePr>
          <p:nvPr/>
        </p:nvGraphicFramePr>
        <p:xfrm>
          <a:off x="755650" y="765175"/>
          <a:ext cx="7285038" cy="5184777"/>
        </p:xfrm>
        <a:graphic>
          <a:graphicData uri="http://schemas.openxmlformats.org/drawingml/2006/table">
            <a:tbl>
              <a:tblPr/>
              <a:tblGrid>
                <a:gridCol w="801688"/>
                <a:gridCol w="1474787"/>
                <a:gridCol w="2354263"/>
                <a:gridCol w="2654300"/>
              </a:tblGrid>
              <a:tr h="10080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4.1</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Hořlavé tuhé látky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plamen)-černý, podklad : bílý se 7 svislými červenými pruhy, v dolním rohu číslice „4“</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10080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4.2</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Samozápalné látky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(plamen)-černý, podklad : horní polovina bílá, dolní červená,  v dolním rohu číslice „4“</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107950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4.3</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Látky, které při styku s vodou vyvíjejí hořlavé plyny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(plamen) :černý nebo bílý, podklad : modrý, v dolním rohu číslice „4“</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10080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5.1</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Látky podporující hoření</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(plamen nad kruhem)-černý, podklad : žlutý, v dolním rohu číslice „5.1“</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108108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5.2</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Organické peroxidy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(plamen nad kruhem)-černý, podklad : žlutý, v dolním rohu číslice „5.2“</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74897" name="Picture 145" descr="http://www.sdhpisnice.net/Images/tabulky/podporhor.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132138" y="4941888"/>
            <a:ext cx="8636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74898" name="Picture 146" descr="http://www.sdhpisnice.net/Images/tabulky/podporhor2.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3132138" y="3933825"/>
            <a:ext cx="8636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74903" name="Picture 151" descr="http://www.sdhpisnice.net/Images/tabulky/horvoda2.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132138" y="2852738"/>
            <a:ext cx="8636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74917" name="Picture 165" descr="http://www.sdhpisnice.net/Images/tabulky/horvoda.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4140200" y="2852738"/>
            <a:ext cx="863600" cy="865187"/>
          </a:xfrm>
          <a:prstGeom prst="rect">
            <a:avLst/>
          </a:prstGeom>
          <a:noFill/>
          <a:extLst>
            <a:ext uri="{909E8E84-426E-40DD-AFC4-6F175D3DCCD1}">
              <a14:hiddenFill xmlns:a14="http://schemas.microsoft.com/office/drawing/2010/main">
                <a:solidFill>
                  <a:srgbClr val="FFFFFF"/>
                </a:solidFill>
              </a14:hiddenFill>
            </a:ext>
          </a:extLst>
        </p:spPr>
      </p:pic>
      <p:pic>
        <p:nvPicPr>
          <p:cNvPr id="74918" name="Picture 166" descr="http://www.sdhpisnice.net/Images/tabulky/samozapal.jpg"/>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3132138" y="1862138"/>
            <a:ext cx="863600" cy="863600"/>
          </a:xfrm>
          <a:prstGeom prst="rect">
            <a:avLst/>
          </a:prstGeom>
          <a:noFill/>
          <a:extLst>
            <a:ext uri="{909E8E84-426E-40DD-AFC4-6F175D3DCCD1}">
              <a14:hiddenFill xmlns:a14="http://schemas.microsoft.com/office/drawing/2010/main">
                <a:solidFill>
                  <a:srgbClr val="FFFFFF"/>
                </a:solidFill>
              </a14:hiddenFill>
            </a:ext>
          </a:extLst>
        </p:spPr>
      </p:pic>
      <p:pic>
        <p:nvPicPr>
          <p:cNvPr id="74919" name="Picture 167" descr="http://www.sdhpisnice.net/Images/tabulky/tuhpozar.jpg"/>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3132138" y="908050"/>
            <a:ext cx="771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557688"/>
      </p:ext>
    </p:extLst>
  </p:cSld>
  <p:clrMapOvr>
    <a:masterClrMapping/>
  </p:clrMapOvr>
  <p:transition>
    <p:cover dir="d"/>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2" name="Rectangle 12"/>
          <p:cNvSpPr>
            <a:spLocks noChangeArrowheads="1"/>
          </p:cNvSpPr>
          <p:nvPr/>
        </p:nvSpPr>
        <p:spPr bwMode="auto">
          <a:xfrm>
            <a:off x="25400" y="1689100"/>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92177" name="Rectangle 17"/>
          <p:cNvSpPr>
            <a:spLocks noChangeArrowheads="1"/>
          </p:cNvSpPr>
          <p:nvPr/>
        </p:nvSpPr>
        <p:spPr bwMode="auto">
          <a:xfrm>
            <a:off x="25400" y="1689100"/>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92182" name="Rectangle 22"/>
          <p:cNvSpPr>
            <a:spLocks noChangeArrowheads="1"/>
          </p:cNvSpPr>
          <p:nvPr/>
        </p:nvSpPr>
        <p:spPr bwMode="auto">
          <a:xfrm>
            <a:off x="25400" y="1689100"/>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92187" name="Rectangle 27"/>
          <p:cNvSpPr>
            <a:spLocks noChangeArrowheads="1"/>
          </p:cNvSpPr>
          <p:nvPr/>
        </p:nvSpPr>
        <p:spPr bwMode="auto">
          <a:xfrm>
            <a:off x="25400" y="1689100"/>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sp>
        <p:nvSpPr>
          <p:cNvPr id="92192" name="Rectangle 32"/>
          <p:cNvSpPr>
            <a:spLocks noChangeArrowheads="1"/>
          </p:cNvSpPr>
          <p:nvPr/>
        </p:nvSpPr>
        <p:spPr bwMode="auto">
          <a:xfrm>
            <a:off x="25400" y="1689100"/>
            <a:ext cx="292258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cs-CZ"/>
          </a:p>
        </p:txBody>
      </p:sp>
      <p:graphicFrame>
        <p:nvGraphicFramePr>
          <p:cNvPr id="92330" name="Group 170"/>
          <p:cNvGraphicFramePr>
            <a:graphicFrameLocks noGrp="1"/>
          </p:cNvGraphicFramePr>
          <p:nvPr/>
        </p:nvGraphicFramePr>
        <p:xfrm>
          <a:off x="684213" y="620713"/>
          <a:ext cx="7272337" cy="5478146"/>
        </p:xfrm>
        <a:graphic>
          <a:graphicData uri="http://schemas.openxmlformats.org/drawingml/2006/table">
            <a:tbl>
              <a:tblPr/>
              <a:tblGrid>
                <a:gridCol w="792162"/>
                <a:gridCol w="1139825"/>
                <a:gridCol w="2509838"/>
                <a:gridCol w="2830512"/>
              </a:tblGrid>
              <a:tr h="1047750">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6.1</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Jedovaté látky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(lebka na zkřížených kostech)-černý, podklad : bílý, v dolním rohu číslice „6“</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103187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6.2</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Infekční látky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(kruh, který je překrat třemi srpky měsíce) a údaje : černé, podklad : bílý, v dolním rohu číslice „6“</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V dolní polovině bezpečnostní značky mohou být uvedeny nápisy „INFEKČNÍ LÁTKA“ nebo „Při poškození nebo úniku uvědomte neprodleně veřejné zdravotnické orgány“</a:t>
                      </a:r>
                      <a:endParaRPr kumimoji="0" lang="cs-CZ" altLang="cs-CZ" sz="1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1089025">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7</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Radioaktivní látky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Kategorie I (bílá), II a III (žlutá)</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(trojlístek) : černý, </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Podklad : bílý (resp. horní polovina žklutá s bílým okrajem, dolní bílá) </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Předepsaný text v dlní polovině bezp.značky: „RADIOACTIVE“ „CONTENS ...“ „ACTIVITY:::“; za výrazem „RADIOACTIVE“ následuje jeden ( dva, resp. tři) svislý červený pruh , číslice „7“ v dolním rohu</a:t>
                      </a:r>
                      <a:endParaRPr kumimoji="0" lang="cs-CZ" altLang="cs-CZ" sz="1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1033463">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8</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Žíravé látky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cs-CZ" altLang="cs-CZ" sz="2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(kapky padající z jedné zkumavky na kov a z druhé zkumavky na ruku) : černé, podklad : horní poloviny bílý, dolní černá s bílým okrajem, v dolním rohu číslice „8“</a:t>
                      </a:r>
                      <a:endPar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r h="1176338">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1200" b="1" i="0" u="none" strike="noStrike" cap="none" normalizeH="0" baseline="0" smtClean="0">
                          <a:ln>
                            <a:noFill/>
                          </a:ln>
                          <a:solidFill>
                            <a:schemeClr val="tx1"/>
                          </a:solidFill>
                          <a:effectLst/>
                          <a:latin typeface="Times New Roman" pitchFamily="18" charset="0"/>
                          <a:cs typeface="Times New Roman" pitchFamily="18" charset="0"/>
                        </a:rPr>
                        <a:t>9</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cs-CZ" altLang="cs-CZ" sz="1200" b="0" i="0" u="none" strike="noStrike" cap="none" normalizeH="0" baseline="0" smtClean="0">
                          <a:ln>
                            <a:noFill/>
                          </a:ln>
                          <a:solidFill>
                            <a:schemeClr val="tx1"/>
                          </a:solidFill>
                          <a:effectLst/>
                          <a:latin typeface="Times New Roman" pitchFamily="18" charset="0"/>
                          <a:cs typeface="Times New Roman" pitchFamily="18" charset="0"/>
                        </a:rPr>
                        <a:t>Jiné nebezpečné látky a předměty</a:t>
                      </a:r>
                      <a:endParaRPr kumimoji="0" lang="cs-CZ" altLang="cs-CZ"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2600" b="0" i="0" u="none" strike="noStrike" cap="none" normalizeH="0" baseline="0" smtClean="0">
                          <a:ln>
                            <a:noFill/>
                          </a:ln>
                          <a:solidFill>
                            <a:srgbClr val="FF0000"/>
                          </a:solidFill>
                          <a:effectLst/>
                          <a:latin typeface="Times New Roman" pitchFamily="18" charset="0"/>
                          <a:cs typeface="Times New Roman" pitchFamily="18" charset="0"/>
                        </a:rPr>
                        <a:t> </a:t>
                      </a:r>
                      <a:endParaRPr kumimoji="0" lang="cs-CZ" altLang="cs-CZ" sz="1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charset="0"/>
                        </a:defRPr>
                      </a:lvl1pPr>
                      <a:lvl2pPr>
                        <a:spcBef>
                          <a:spcPct val="20000"/>
                        </a:spcBef>
                        <a:defRPr sz="2400">
                          <a:solidFill>
                            <a:schemeClr val="tx1"/>
                          </a:solidFill>
                          <a:latin typeface="Arial" charset="0"/>
                        </a:defRPr>
                      </a:lvl2pPr>
                      <a:lvl3pPr>
                        <a:spcBef>
                          <a:spcPct val="20000"/>
                        </a:spcBef>
                        <a:defRPr sz="2000">
                          <a:solidFill>
                            <a:schemeClr val="tx1"/>
                          </a:solidFill>
                          <a:latin typeface="Arial" charset="0"/>
                        </a:defRPr>
                      </a:lvl3pPr>
                      <a:lvl4pPr>
                        <a:spcBef>
                          <a:spcPct val="20000"/>
                        </a:spcBef>
                        <a:defRPr>
                          <a:solidFill>
                            <a:schemeClr val="tx1"/>
                          </a:solidFill>
                          <a:latin typeface="Arial" charset="0"/>
                        </a:defRPr>
                      </a:lvl4pPr>
                      <a:lvl5pPr>
                        <a:spcBef>
                          <a:spcPct val="20000"/>
                        </a:spcBef>
                        <a:defRPr>
                          <a:solidFill>
                            <a:schemeClr val="tx1"/>
                          </a:solidFill>
                          <a:latin typeface="Arial" charset="0"/>
                        </a:defRPr>
                      </a:lvl5pPr>
                      <a:lvl6pPr fontAlgn="base">
                        <a:spcBef>
                          <a:spcPct val="20000"/>
                        </a:spcBef>
                        <a:spcAft>
                          <a:spcPct val="0"/>
                        </a:spcAft>
                        <a:defRPr>
                          <a:solidFill>
                            <a:schemeClr val="tx1"/>
                          </a:solidFill>
                          <a:latin typeface="Arial" charset="0"/>
                        </a:defRPr>
                      </a:lvl6pPr>
                      <a:lvl7pPr fontAlgn="base">
                        <a:spcBef>
                          <a:spcPct val="20000"/>
                        </a:spcBef>
                        <a:spcAft>
                          <a:spcPct val="0"/>
                        </a:spcAft>
                        <a:defRPr>
                          <a:solidFill>
                            <a:schemeClr val="tx1"/>
                          </a:solidFill>
                          <a:latin typeface="Arial" charset="0"/>
                        </a:defRPr>
                      </a:lvl7pPr>
                      <a:lvl8pPr fontAlgn="base">
                        <a:spcBef>
                          <a:spcPct val="20000"/>
                        </a:spcBef>
                        <a:spcAft>
                          <a:spcPct val="0"/>
                        </a:spcAft>
                        <a:defRPr>
                          <a:solidFill>
                            <a:schemeClr val="tx1"/>
                          </a:solidFill>
                          <a:latin typeface="Arial" charset="0"/>
                        </a:defRPr>
                      </a:lvl8pPr>
                      <a:lvl9pPr fontAlgn="base">
                        <a:spcBef>
                          <a:spcPct val="2000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Symbol (sedm svislých pruhů v horní polovině) : černý, podklad : bílý, v dolním rohu podtržená číslice „</a:t>
                      </a:r>
                      <a:r>
                        <a:rPr kumimoji="0" lang="cs-CZ" altLang="cs-CZ" sz="900" b="0" i="0" u="sng" strike="noStrike" cap="none" normalizeH="0" baseline="0" smtClean="0">
                          <a:ln>
                            <a:noFill/>
                          </a:ln>
                          <a:solidFill>
                            <a:schemeClr val="tx1"/>
                          </a:solidFill>
                          <a:effectLst/>
                          <a:latin typeface="Times New Roman" pitchFamily="18" charset="0"/>
                          <a:cs typeface="Times New Roman" pitchFamily="18" charset="0"/>
                        </a:rPr>
                        <a:t>9</a:t>
                      </a:r>
                      <a:r>
                        <a:rPr kumimoji="0" lang="cs-CZ" altLang="cs-CZ" sz="900" b="0" i="0" u="none" strike="noStrike" cap="none" normalizeH="0" baseline="0" smtClean="0">
                          <a:ln>
                            <a:noFill/>
                          </a:ln>
                          <a:solidFill>
                            <a:schemeClr val="tx1"/>
                          </a:solidFill>
                          <a:effectLst/>
                          <a:latin typeface="Times New Roman" pitchFamily="18" charset="0"/>
                          <a:cs typeface="Times New Roman" pitchFamily="18" charset="0"/>
                        </a:rPr>
                        <a:t>“</a:t>
                      </a:r>
                      <a:endParaRPr kumimoji="0" lang="cs-CZ" altLang="cs-CZ" sz="1800" b="0" i="0" u="none" strike="noStrike" cap="none" normalizeH="0" baseline="0" smtClean="0">
                        <a:ln>
                          <a:noFill/>
                        </a:ln>
                        <a:solidFill>
                          <a:schemeClr val="tx1"/>
                        </a:solidFill>
                        <a:effectLst/>
                        <a:latin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pic>
        <p:nvPicPr>
          <p:cNvPr id="92306" name="Picture 146" descr="http://www.sdhpisnice.net/Images/tabulky/ostatni.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700338" y="5013325"/>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2309" name="Picture 149" descr="http://www.sdhpisnice.net/Images/tabulky/ziravina.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2700338" y="3933825"/>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2313" name="Picture 153" descr="http://www.sdhpisnice.net/Images/tabulky/radio2.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3779838" y="27813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2314" name="Picture 154" descr="http://www.sdhpisnice.net/Images/tabulky/radio.jpg"/>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2700338" y="2781300"/>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2315" name="Picture 155" descr="http://www.sdhpisnice.net/Images/tabulky/infekce.jpg"/>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2700338" y="1700213"/>
            <a:ext cx="95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2316" name="Picture 156" descr="http://www.sdhpisnice.net/Images/tabulky/jed.jpg"/>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2700338" y="692150"/>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050819"/>
      </p:ext>
    </p:extLst>
  </p:cSld>
  <p:clrMapOvr>
    <a:masterClrMapping/>
  </p:clrMapOvr>
  <p:transition>
    <p:cover dir="d"/>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ChangeArrowheads="1"/>
          </p:cNvSpPr>
          <p:nvPr/>
        </p:nvSpPr>
        <p:spPr bwMode="auto">
          <a:xfrm>
            <a:off x="684213" y="428625"/>
            <a:ext cx="5616575" cy="955675"/>
          </a:xfrm>
          <a:prstGeom prst="rect">
            <a:avLst/>
          </a:prstGeom>
          <a:solidFill>
            <a:schemeClr val="bg1"/>
          </a:solidFill>
          <a:ln w="9525">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cs-CZ" altLang="cs-CZ" sz="800" b="1" u="sng">
              <a:cs typeface="Times New Roman" pitchFamily="18" charset="0"/>
            </a:endParaRPr>
          </a:p>
          <a:p>
            <a:r>
              <a:rPr lang="cs-CZ" altLang="cs-CZ" sz="1800" b="1">
                <a:cs typeface="Times New Roman" pitchFamily="18" charset="0"/>
              </a:rPr>
              <a:t>     </a:t>
            </a:r>
            <a:r>
              <a:rPr lang="cs-CZ" altLang="cs-CZ" sz="1800" b="1" u="sng">
                <a:cs typeface="Times New Roman" pitchFamily="18" charset="0"/>
              </a:rPr>
              <a:t>Číselné označení nebezpečných látek .</a:t>
            </a:r>
            <a:r>
              <a:rPr lang="cs-CZ" altLang="cs-CZ" sz="1800" b="1" u="sng"/>
              <a:t>  </a:t>
            </a:r>
          </a:p>
          <a:p>
            <a:r>
              <a:rPr lang="cs-CZ" altLang="cs-CZ" sz="1800" b="1"/>
              <a:t>     </a:t>
            </a:r>
            <a:r>
              <a:rPr lang="cs-CZ" altLang="cs-CZ" sz="1800" b="1" u="sng"/>
              <a:t>UN – systém.    </a:t>
            </a:r>
            <a:endParaRPr lang="cs-CZ" altLang="cs-CZ" sz="1800"/>
          </a:p>
          <a:p>
            <a:pPr eaLnBrk="0" hangingPunct="0"/>
            <a:r>
              <a:rPr lang="cs-CZ" altLang="cs-CZ" sz="1200">
                <a:cs typeface="Times New Roman" pitchFamily="18" charset="0"/>
              </a:rPr>
              <a:t>                                                            </a:t>
            </a:r>
            <a:r>
              <a:rPr lang="cs-CZ" altLang="cs-CZ" sz="1200"/>
              <a:t> </a:t>
            </a:r>
            <a:endParaRPr lang="cs-CZ" altLang="cs-CZ" sz="1800"/>
          </a:p>
        </p:txBody>
      </p:sp>
      <p:pic>
        <p:nvPicPr>
          <p:cNvPr id="32772" name="Picture 4" descr="http://www.sdhpisnice.net/Images/tabulky/kemler.bmp.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443663" y="404813"/>
            <a:ext cx="1871662" cy="1133475"/>
          </a:xfrm>
          <a:prstGeom prst="rect">
            <a:avLst/>
          </a:prstGeom>
          <a:noFill/>
          <a:extLst>
            <a:ext uri="{909E8E84-426E-40DD-AFC4-6F175D3DCCD1}">
              <a14:hiddenFill xmlns:a14="http://schemas.microsoft.com/office/drawing/2010/main">
                <a:solidFill>
                  <a:srgbClr val="FFFFFF"/>
                </a:solidFill>
              </a14:hiddenFill>
            </a:ext>
          </a:extLst>
        </p:spPr>
      </p:pic>
      <p:sp>
        <p:nvSpPr>
          <p:cNvPr id="32774" name="Rectangle 6"/>
          <p:cNvSpPr>
            <a:spLocks noChangeArrowheads="1"/>
          </p:cNvSpPr>
          <p:nvPr/>
        </p:nvSpPr>
        <p:spPr bwMode="auto">
          <a:xfrm>
            <a:off x="900113" y="1574800"/>
            <a:ext cx="737711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1200">
                <a:cs typeface="Times New Roman" pitchFamily="18" charset="0"/>
              </a:rPr>
              <a:t>Tabulka pro označování </a:t>
            </a:r>
            <a:r>
              <a:rPr lang="cs-CZ" altLang="cs-CZ" sz="1200">
                <a:solidFill>
                  <a:srgbClr val="CC3300"/>
                </a:solidFill>
                <a:cs typeface="Times New Roman" pitchFamily="18" charset="0"/>
              </a:rPr>
              <a:t>nebezpečných nákladů</a:t>
            </a:r>
            <a:r>
              <a:rPr lang="cs-CZ" altLang="cs-CZ" sz="1200">
                <a:cs typeface="Times New Roman" pitchFamily="18" charset="0"/>
              </a:rPr>
              <a:t> má rozměry 400x300mm, velikost číslic na tabulce 10 cm.. </a:t>
            </a:r>
            <a:endParaRPr lang="cs-CZ" altLang="cs-CZ" sz="1800"/>
          </a:p>
        </p:txBody>
      </p:sp>
      <p:sp>
        <p:nvSpPr>
          <p:cNvPr id="32776" name="Rectangle 8"/>
          <p:cNvSpPr>
            <a:spLocks noChangeArrowheads="1"/>
          </p:cNvSpPr>
          <p:nvPr/>
        </p:nvSpPr>
        <p:spPr bwMode="auto">
          <a:xfrm>
            <a:off x="684213" y="1731963"/>
            <a:ext cx="7775575"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1200"/>
              <a:t>Jednotlivým nebezpečným látkám je přiřazeno čtyřmístné identifikační číslo látky podle seznamu Organizace spojených národů - tak zvaný </a:t>
            </a:r>
            <a:r>
              <a:rPr lang="cs-CZ" altLang="cs-CZ" sz="1200" b="1"/>
              <a:t>UN kód</a:t>
            </a:r>
            <a:r>
              <a:rPr lang="cs-CZ" altLang="cs-CZ" sz="1200"/>
              <a:t>, je uveden v dolní části výstražné tabule, v horní části tabulky je identifikační číslo nebezpečnosti – tzv. </a:t>
            </a:r>
            <a:r>
              <a:rPr lang="cs-CZ" altLang="cs-CZ" sz="1200" b="1"/>
              <a:t>KEMLERův kód</a:t>
            </a:r>
            <a:r>
              <a:rPr lang="cs-CZ" altLang="cs-CZ" sz="1200"/>
              <a:t>.</a:t>
            </a:r>
          </a:p>
        </p:txBody>
      </p:sp>
      <p:graphicFrame>
        <p:nvGraphicFramePr>
          <p:cNvPr id="32941" name="Group 173"/>
          <p:cNvGraphicFramePr>
            <a:graphicFrameLocks noGrp="1"/>
          </p:cNvGraphicFramePr>
          <p:nvPr/>
        </p:nvGraphicFramePr>
        <p:xfrm>
          <a:off x="684213" y="2708275"/>
          <a:ext cx="7704137" cy="2590800"/>
        </p:xfrm>
        <a:graphic>
          <a:graphicData uri="http://schemas.openxmlformats.org/drawingml/2006/table">
            <a:tbl>
              <a:tblPr/>
              <a:tblGrid>
                <a:gridCol w="730250"/>
                <a:gridCol w="6973887"/>
              </a:tblGrid>
              <a:tr h="18097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Times New Roman" pitchFamily="18" charset="0"/>
                          <a:cs typeface="Times New Roman" pitchFamily="18" charset="0"/>
                        </a:rPr>
                        <a:t>       2</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uvolňování plynů pod tlakem nebo chemickou reakcí</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1907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Times New Roman" pitchFamily="18" charset="0"/>
                          <a:cs typeface="Times New Roman" pitchFamily="18" charset="0"/>
                        </a:rPr>
                        <a:t>3</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vznětlivost par,  kapalin a plynů</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1907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Times New Roman" pitchFamily="18" charset="0"/>
                          <a:cs typeface="Times New Roman" pitchFamily="18" charset="0"/>
                        </a:rPr>
                        <a:t>4</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hořlavost tuhých látek</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1907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Times New Roman" pitchFamily="18" charset="0"/>
                          <a:cs typeface="Times New Roman" pitchFamily="18" charset="0"/>
                        </a:rPr>
                        <a:t>5</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oxidační účinky (podporuje hoření)</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1907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Times New Roman" pitchFamily="18" charset="0"/>
                          <a:cs typeface="Times New Roman" pitchFamily="18" charset="0"/>
                        </a:rPr>
                        <a:t>6</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jedovatost (toxicita)</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1907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Times New Roman" pitchFamily="18" charset="0"/>
                          <a:cs typeface="Times New Roman" pitchFamily="18" charset="0"/>
                        </a:rPr>
                        <a:t>7</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radioaktivita</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1907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Times New Roman" pitchFamily="18" charset="0"/>
                          <a:cs typeface="Times New Roman" pitchFamily="18" charset="0"/>
                        </a:rPr>
                        <a:t>8</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žíravost</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1907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Times New Roman" pitchFamily="18" charset="0"/>
                          <a:cs typeface="Times New Roman" pitchFamily="18" charset="0"/>
                        </a:rPr>
                        <a:t>9</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nebezpečí samovolné prudké reakce</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19075">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cs-CZ" altLang="cs-CZ" sz="1000" b="1" i="0" u="none" strike="noStrike" cap="none" normalizeH="0" baseline="0" smtClean="0">
                          <a:ln>
                            <a:noFill/>
                          </a:ln>
                          <a:solidFill>
                            <a:schemeClr val="tx1"/>
                          </a:solidFill>
                          <a:effectLst/>
                          <a:latin typeface="Times New Roman" pitchFamily="18" charset="0"/>
                          <a:cs typeface="Times New Roman" pitchFamily="18" charset="0"/>
                        </a:rPr>
                        <a:t>0</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bez významu</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57188">
                <a:tc gridSpan="2">
                  <a:txBody>
                    <a:bodyPr/>
                    <a:lstStyle>
                      <a:lvl1pPr marL="342900" indent="-342900">
                        <a:spcBef>
                          <a:spcPct val="20000"/>
                        </a:spcBef>
                        <a:defRPr sz="2800">
                          <a:solidFill>
                            <a:schemeClr val="tx1"/>
                          </a:solidFill>
                          <a:latin typeface="Arial" charset="0"/>
                        </a:defRPr>
                      </a:lvl1pPr>
                      <a:lvl2pPr marL="742950" indent="-285750">
                        <a:spcBef>
                          <a:spcPct val="20000"/>
                        </a:spcBef>
                        <a:defRPr sz="2400">
                          <a:solidFill>
                            <a:schemeClr val="tx1"/>
                          </a:solidFill>
                          <a:latin typeface="Arial" charset="0"/>
                        </a:defRPr>
                      </a:lvl2pPr>
                      <a:lvl3pPr marL="1143000" indent="-228600">
                        <a:spcBef>
                          <a:spcPct val="20000"/>
                        </a:spcBef>
                        <a:defRPr sz="2000">
                          <a:solidFill>
                            <a:schemeClr val="tx1"/>
                          </a:solidFill>
                          <a:latin typeface="Arial" charset="0"/>
                        </a:defRPr>
                      </a:lvl3pPr>
                      <a:lvl4pPr marL="1600200" indent="-228600">
                        <a:spcBef>
                          <a:spcPct val="20000"/>
                        </a:spcBef>
                        <a:defRPr>
                          <a:solidFill>
                            <a:schemeClr val="tx1"/>
                          </a:solidFill>
                          <a:latin typeface="Arial" charset="0"/>
                        </a:defRPr>
                      </a:lvl4pPr>
                      <a:lvl5pPr marL="2057400" indent="-228600">
                        <a:spcBef>
                          <a:spcPct val="20000"/>
                        </a:spcBef>
                        <a:defRPr>
                          <a:solidFill>
                            <a:schemeClr val="tx1"/>
                          </a:solidFill>
                          <a:latin typeface="Arial" charset="0"/>
                        </a:defRPr>
                      </a:lvl5pPr>
                      <a:lvl6pPr marL="2514600" indent="-228600" fontAlgn="base">
                        <a:spcBef>
                          <a:spcPct val="20000"/>
                        </a:spcBef>
                        <a:spcAft>
                          <a:spcPct val="0"/>
                        </a:spcAft>
                        <a:defRPr>
                          <a:solidFill>
                            <a:schemeClr val="tx1"/>
                          </a:solidFill>
                          <a:latin typeface="Arial" charset="0"/>
                        </a:defRPr>
                      </a:lvl6pPr>
                      <a:lvl7pPr marL="2971800" indent="-228600" fontAlgn="base">
                        <a:spcBef>
                          <a:spcPct val="20000"/>
                        </a:spcBef>
                        <a:spcAft>
                          <a:spcPct val="0"/>
                        </a:spcAft>
                        <a:defRPr>
                          <a:solidFill>
                            <a:schemeClr val="tx1"/>
                          </a:solidFill>
                          <a:latin typeface="Arial" charset="0"/>
                        </a:defRPr>
                      </a:lvl7pPr>
                      <a:lvl8pPr marL="3429000" indent="-228600" fontAlgn="base">
                        <a:spcBef>
                          <a:spcPct val="20000"/>
                        </a:spcBef>
                        <a:spcAft>
                          <a:spcPct val="0"/>
                        </a:spcAft>
                        <a:defRPr>
                          <a:solidFill>
                            <a:schemeClr val="tx1"/>
                          </a:solidFill>
                          <a:latin typeface="Arial" charset="0"/>
                        </a:defRPr>
                      </a:lvl8pPr>
                      <a:lvl9pPr marL="3886200" indent="-228600" fontAlgn="base">
                        <a:spcBef>
                          <a:spcPct val="20000"/>
                        </a:spcBef>
                        <a:spcAft>
                          <a:spcPct val="0"/>
                        </a:spcAft>
                        <a:defRPr>
                          <a:solidFill>
                            <a:schemeClr val="tx1"/>
                          </a:solidFill>
                          <a:latin typeface="Arial"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Pokud je před kombinací čísel písmeno </a:t>
                      </a:r>
                      <a:r>
                        <a:rPr kumimoji="0" lang="cs-CZ" altLang="cs-CZ" sz="1000" b="1" i="0" u="none" strike="noStrike" cap="none" normalizeH="0" baseline="0" smtClean="0">
                          <a:ln>
                            <a:noFill/>
                          </a:ln>
                          <a:solidFill>
                            <a:schemeClr val="tx1"/>
                          </a:solidFill>
                          <a:effectLst/>
                          <a:latin typeface="Times New Roman" pitchFamily="18" charset="0"/>
                          <a:cs typeface="Times New Roman" pitchFamily="18" charset="0"/>
                        </a:rPr>
                        <a:t>X</a:t>
                      </a:r>
                      <a:r>
                        <a:rPr kumimoji="0" lang="cs-CZ" altLang="cs-CZ" sz="1000" b="0" i="0" u="none" strike="noStrike" cap="none" normalizeH="0" baseline="0" smtClean="0">
                          <a:ln>
                            <a:noFill/>
                          </a:ln>
                          <a:solidFill>
                            <a:schemeClr val="tx1"/>
                          </a:solidFill>
                          <a:effectLst/>
                          <a:latin typeface="Times New Roman" pitchFamily="18" charset="0"/>
                          <a:cs typeface="Times New Roman" pitchFamily="18" charset="0"/>
                        </a:rPr>
                        <a:t>, znamená to, že látka nesmí přijít do styku s vodou. Pak-li že jsou číslice zdvojeny nebo ztrojeny, znamená to stupňování nebezpečí</a:t>
                      </a:r>
                      <a:endParaRPr kumimoji="0" lang="cs-CZ" altLang="cs-CZ" sz="1000" b="0" i="0" u="none" strike="noStrike" cap="none" normalizeH="0" baseline="0" smtClean="0">
                        <a:ln>
                          <a:noFill/>
                        </a:ln>
                        <a:solidFill>
                          <a:schemeClr val="tx1"/>
                        </a:solidFill>
                        <a:effectLst/>
                        <a:latin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cs-CZ"/>
                    </a:p>
                  </a:txBody>
                  <a:tcPr/>
                </a:tc>
              </a:tr>
            </a:tbl>
          </a:graphicData>
        </a:graphic>
      </p:graphicFrame>
      <p:sp>
        <p:nvSpPr>
          <p:cNvPr id="32919" name="Rectangle 151"/>
          <p:cNvSpPr>
            <a:spLocks noChangeArrowheads="1"/>
          </p:cNvSpPr>
          <p:nvPr/>
        </p:nvSpPr>
        <p:spPr bwMode="auto">
          <a:xfrm>
            <a:off x="684213" y="5500688"/>
            <a:ext cx="7704137"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1200" b="1"/>
              <a:t>Příklady použití KEMLER kódu</a:t>
            </a:r>
            <a:endParaRPr lang="cs-CZ" altLang="cs-CZ" sz="1200"/>
          </a:p>
          <a:p>
            <a:r>
              <a:rPr lang="cs-CZ" altLang="cs-CZ" sz="1200" b="1"/>
              <a:t>20        </a:t>
            </a:r>
            <a:r>
              <a:rPr lang="cs-CZ" altLang="cs-CZ" sz="1200"/>
              <a:t>dusivý plyn, nebo plyn bez vedlejšího rizika             </a:t>
            </a:r>
            <a:r>
              <a:rPr lang="cs-CZ" altLang="cs-CZ" sz="1200" b="1"/>
              <a:t>30</a:t>
            </a:r>
            <a:r>
              <a:rPr lang="cs-CZ" altLang="cs-CZ" sz="1200"/>
              <a:t>      hořlavá kapalina</a:t>
            </a:r>
          </a:p>
          <a:p>
            <a:r>
              <a:rPr lang="cs-CZ" altLang="cs-CZ" sz="1200" b="1"/>
              <a:t>22</a:t>
            </a:r>
            <a:r>
              <a:rPr lang="cs-CZ" altLang="cs-CZ" sz="1200"/>
              <a:t>        podchlazený zkapalněný plyn                                    </a:t>
            </a:r>
            <a:r>
              <a:rPr lang="cs-CZ" altLang="cs-CZ" sz="1200" b="1"/>
              <a:t>33</a:t>
            </a:r>
            <a:r>
              <a:rPr lang="cs-CZ" altLang="cs-CZ" sz="1200"/>
              <a:t>      lehce hořlavá kapalina (teplota vzplanutí pod 23 st.C)</a:t>
            </a:r>
          </a:p>
          <a:p>
            <a:r>
              <a:rPr lang="cs-CZ" altLang="cs-CZ" sz="1200" b="1"/>
              <a:t>223     </a:t>
            </a:r>
            <a:r>
              <a:rPr lang="cs-CZ" altLang="cs-CZ" sz="1200"/>
              <a:t> podchlazený zkapalněný plyn, hořlavý                 </a:t>
            </a:r>
            <a:r>
              <a:rPr lang="cs-CZ" altLang="cs-CZ" sz="1200" b="1"/>
              <a:t>X333      </a:t>
            </a:r>
            <a:r>
              <a:rPr lang="cs-CZ" altLang="cs-CZ" sz="1200"/>
              <a:t>samozápalná kapalina nebezpečně reagující s vodou</a:t>
            </a:r>
          </a:p>
        </p:txBody>
      </p:sp>
      <p:sp>
        <p:nvSpPr>
          <p:cNvPr id="32934" name="Rectangle 166"/>
          <p:cNvSpPr>
            <a:spLocks noChangeArrowheads="1"/>
          </p:cNvSpPr>
          <p:nvPr/>
        </p:nvSpPr>
        <p:spPr bwMode="auto">
          <a:xfrm>
            <a:off x="900113" y="2408238"/>
            <a:ext cx="6551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cs-CZ" altLang="cs-CZ" sz="1200" b="1"/>
              <a:t>Význam identifikačního čísla nebezpečnosti – obecné označení nebezpečí</a:t>
            </a:r>
          </a:p>
          <a:p>
            <a:endParaRPr lang="cs-CZ" altLang="cs-CZ" sz="1200" b="1"/>
          </a:p>
        </p:txBody>
      </p:sp>
    </p:spTree>
    <p:extLst>
      <p:ext uri="{BB962C8B-B14F-4D97-AF65-F5344CB8AC3E}">
        <p14:creationId xmlns:p14="http://schemas.microsoft.com/office/powerpoint/2010/main" val="4257663289"/>
      </p:ext>
    </p:extLst>
  </p:cSld>
  <p:clrMapOvr>
    <a:masterClrMapping/>
  </p:clrMapOvr>
  <p:transition>
    <p:zoom dir="in"/>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sz="quarter" idx="4294967295"/>
          </p:nvPr>
        </p:nvSpPr>
        <p:spPr>
          <a:xfrm>
            <a:off x="684213" y="260350"/>
            <a:ext cx="8064500" cy="346075"/>
          </a:xfrm>
          <a:solidFill>
            <a:schemeClr val="bg1"/>
          </a:solidFill>
          <a:ln>
            <a:solidFill>
              <a:srgbClr val="66FF33"/>
            </a:solidFill>
            <a:miter lim="800000"/>
            <a:headEnd/>
            <a:tailEnd/>
          </a:ln>
        </p:spPr>
        <p:txBody>
          <a:bodyPr>
            <a:normAutofit fontScale="90000"/>
          </a:bodyPr>
          <a:lstStyle/>
          <a:p>
            <a:pPr algn="l"/>
            <a:r>
              <a:rPr lang="cs-CZ" altLang="cs-CZ" sz="1800" i="1">
                <a:latin typeface="Times New Roman" pitchFamily="18" charset="0"/>
              </a:rPr>
              <a:t>    Příklady :</a:t>
            </a:r>
            <a:r>
              <a:rPr lang="cs-CZ" altLang="cs-CZ" sz="1800">
                <a:latin typeface="Times New Roman" pitchFamily="18" charset="0"/>
              </a:rPr>
              <a:t> </a:t>
            </a:r>
          </a:p>
        </p:txBody>
      </p:sp>
      <p:sp>
        <p:nvSpPr>
          <p:cNvPr id="145411" name="Rectangle 3"/>
          <p:cNvSpPr>
            <a:spLocks noGrp="1" noChangeArrowheads="1"/>
          </p:cNvSpPr>
          <p:nvPr>
            <p:ph type="body" idx="4294967295"/>
          </p:nvPr>
        </p:nvSpPr>
        <p:spPr>
          <a:xfrm>
            <a:off x="684213" y="836613"/>
            <a:ext cx="8064500" cy="5545137"/>
          </a:xfrm>
          <a:solidFill>
            <a:schemeClr val="bg1"/>
          </a:solidFill>
          <a:ln>
            <a:solidFill>
              <a:srgbClr val="66FF33"/>
            </a:solidFill>
            <a:miter lim="800000"/>
            <a:headEnd/>
            <a:tailEnd/>
          </a:ln>
        </p:spPr>
        <p:txBody>
          <a:bodyPr/>
          <a:lstStyle/>
          <a:p>
            <a:pPr lvl="4">
              <a:buFontTx/>
              <a:buNone/>
            </a:pPr>
            <a:r>
              <a:rPr lang="cs-CZ" altLang="cs-CZ" sz="1600">
                <a:latin typeface="Times New Roman" pitchFamily="18" charset="0"/>
              </a:rPr>
              <a:t>	                                                                  </a:t>
            </a:r>
            <a:endParaRPr lang="cs-CZ" altLang="cs-CZ" sz="1200">
              <a:latin typeface="Times New Roman" pitchFamily="18" charset="0"/>
            </a:endParaRPr>
          </a:p>
          <a:p>
            <a:pPr lvl="4"/>
            <a:endParaRPr lang="cs-CZ" altLang="cs-CZ" sz="1200">
              <a:latin typeface="Times New Roman" pitchFamily="18" charset="0"/>
            </a:endParaRPr>
          </a:p>
          <a:p>
            <a:pPr lvl="4"/>
            <a:endParaRPr lang="cs-CZ" altLang="cs-CZ" sz="1200">
              <a:latin typeface="Times New Roman" pitchFamily="18" charset="0"/>
            </a:endParaRPr>
          </a:p>
          <a:p>
            <a:pPr lvl="4">
              <a:buFontTx/>
              <a:buNone/>
            </a:pPr>
            <a:r>
              <a:rPr lang="cs-CZ" altLang="cs-CZ">
                <a:latin typeface="Times New Roman" pitchFamily="18" charset="0"/>
              </a:rPr>
              <a:t>                                           </a:t>
            </a:r>
          </a:p>
          <a:p>
            <a:pPr lvl="4"/>
            <a:endParaRPr lang="cs-CZ" altLang="cs-CZ" sz="1200">
              <a:latin typeface="Times New Roman" pitchFamily="18" charset="0"/>
            </a:endParaRPr>
          </a:p>
          <a:p>
            <a:pPr lvl="4">
              <a:buFontTx/>
              <a:buNone/>
            </a:pPr>
            <a:endParaRPr lang="cs-CZ" altLang="cs-CZ" sz="1200">
              <a:latin typeface="Times New Roman" pitchFamily="18" charset="0"/>
            </a:endParaRPr>
          </a:p>
          <a:p>
            <a:pPr lvl="4">
              <a:buFontTx/>
              <a:buNone/>
            </a:pPr>
            <a:endParaRPr lang="cs-CZ" altLang="cs-CZ" sz="1200">
              <a:latin typeface="Times New Roman" pitchFamily="18" charset="0"/>
            </a:endParaRPr>
          </a:p>
          <a:p>
            <a:pPr lvl="4">
              <a:buFontTx/>
              <a:buNone/>
            </a:pPr>
            <a:endParaRPr lang="cs-CZ" altLang="cs-CZ" sz="1200">
              <a:latin typeface="Times New Roman" pitchFamily="18" charset="0"/>
            </a:endParaRPr>
          </a:p>
          <a:p>
            <a:pPr lvl="4">
              <a:buFontTx/>
              <a:buNone/>
            </a:pPr>
            <a:r>
              <a:rPr lang="cs-CZ" altLang="cs-CZ" sz="1200">
                <a:latin typeface="Times New Roman" pitchFamily="18" charset="0"/>
              </a:rPr>
              <a:t>Kemlerův kód : hořlavá kapalina               Kemlerův kód : vysoce hořlavá kapalina, žíravá, 				    reaguje nebezpečně s vodou </a:t>
            </a:r>
          </a:p>
          <a:p>
            <a:pPr lvl="4">
              <a:buFontTx/>
              <a:buNone/>
            </a:pPr>
            <a:r>
              <a:rPr lang="cs-CZ" altLang="cs-CZ" sz="1200">
                <a:latin typeface="Times New Roman" pitchFamily="18" charset="0"/>
              </a:rPr>
              <a:t>UN číslo : </a:t>
            </a:r>
            <a:r>
              <a:rPr lang="cs-CZ" altLang="cs-CZ" sz="1200" b="1">
                <a:latin typeface="Times New Roman" pitchFamily="18" charset="0"/>
              </a:rPr>
              <a:t>benzín</a:t>
            </a:r>
            <a:r>
              <a:rPr lang="cs-CZ" altLang="cs-CZ" sz="1200">
                <a:latin typeface="Times New Roman" pitchFamily="18" charset="0"/>
              </a:rPr>
              <a:t>	                    UN číslo : </a:t>
            </a:r>
            <a:r>
              <a:rPr lang="cs-CZ" altLang="cs-CZ" sz="1200" b="1">
                <a:latin typeface="Times New Roman" pitchFamily="18" charset="0"/>
              </a:rPr>
              <a:t>acetylchlorid</a:t>
            </a:r>
          </a:p>
          <a:p>
            <a:pPr lvl="4">
              <a:buFontTx/>
              <a:buNone/>
            </a:pPr>
            <a:endParaRPr lang="cs-CZ" altLang="cs-CZ" sz="1200">
              <a:latin typeface="Times New Roman" pitchFamily="18" charset="0"/>
            </a:endParaRPr>
          </a:p>
          <a:p>
            <a:pPr lvl="4">
              <a:buFontTx/>
              <a:buNone/>
            </a:pPr>
            <a:endParaRPr lang="cs-CZ" altLang="cs-CZ" sz="1200">
              <a:latin typeface="Times New Roman" pitchFamily="18" charset="0"/>
            </a:endParaRPr>
          </a:p>
          <a:p>
            <a:pPr lvl="4">
              <a:buFontTx/>
              <a:buNone/>
            </a:pPr>
            <a:r>
              <a:rPr lang="cs-CZ" altLang="cs-CZ" sz="1200">
                <a:latin typeface="Times New Roman" pitchFamily="18" charset="0"/>
              </a:rPr>
              <a:t>	</a:t>
            </a:r>
          </a:p>
          <a:p>
            <a:pPr lvl="4">
              <a:buFontTx/>
              <a:buNone/>
            </a:pPr>
            <a:endParaRPr lang="cs-CZ" altLang="cs-CZ" sz="1200">
              <a:latin typeface="Times New Roman" pitchFamily="18" charset="0"/>
            </a:endParaRPr>
          </a:p>
          <a:p>
            <a:pPr lvl="4">
              <a:buFontTx/>
              <a:buNone/>
            </a:pPr>
            <a:endParaRPr lang="cs-CZ" altLang="cs-CZ" sz="1200">
              <a:latin typeface="Times New Roman" pitchFamily="18" charset="0"/>
            </a:endParaRPr>
          </a:p>
          <a:p>
            <a:pPr lvl="4">
              <a:buFontTx/>
              <a:buNone/>
            </a:pPr>
            <a:endParaRPr lang="cs-CZ" altLang="cs-CZ" sz="1200">
              <a:latin typeface="Times New Roman" pitchFamily="18" charset="0"/>
            </a:endParaRPr>
          </a:p>
          <a:p>
            <a:pPr lvl="4">
              <a:buFontTx/>
              <a:buNone/>
            </a:pPr>
            <a:endParaRPr lang="cs-CZ" altLang="cs-CZ" sz="1200">
              <a:latin typeface="Times New Roman" pitchFamily="18" charset="0"/>
            </a:endParaRPr>
          </a:p>
          <a:p>
            <a:pPr lvl="4">
              <a:buFontTx/>
              <a:buNone/>
            </a:pPr>
            <a:endParaRPr lang="cs-CZ" altLang="cs-CZ" sz="1200">
              <a:latin typeface="Times New Roman" pitchFamily="18" charset="0"/>
            </a:endParaRPr>
          </a:p>
          <a:p>
            <a:pPr lvl="4">
              <a:buFontTx/>
              <a:buNone/>
            </a:pPr>
            <a:endParaRPr lang="cs-CZ" altLang="cs-CZ" sz="1200">
              <a:latin typeface="Times New Roman" pitchFamily="18" charset="0"/>
            </a:endParaRPr>
          </a:p>
          <a:p>
            <a:pPr lvl="4">
              <a:buFontTx/>
              <a:buNone/>
            </a:pPr>
            <a:r>
              <a:rPr lang="cs-CZ" altLang="cs-CZ" sz="1200">
                <a:latin typeface="Times New Roman" pitchFamily="18" charset="0"/>
              </a:rPr>
              <a:t>Kemlerův kód : plyn toxický, žíravý              Kemlerův kód : plyn toxický, žíravý</a:t>
            </a:r>
          </a:p>
          <a:p>
            <a:pPr lvl="4">
              <a:buFontTx/>
              <a:buNone/>
            </a:pPr>
            <a:r>
              <a:rPr lang="cs-CZ" altLang="cs-CZ" sz="1200">
                <a:latin typeface="Times New Roman" pitchFamily="18" charset="0"/>
              </a:rPr>
              <a:t>UN číslo :  </a:t>
            </a:r>
            <a:r>
              <a:rPr lang="cs-CZ" altLang="cs-CZ" sz="1200" b="1">
                <a:latin typeface="Times New Roman" pitchFamily="18" charset="0"/>
              </a:rPr>
              <a:t>chlor </a:t>
            </a:r>
            <a:r>
              <a:rPr lang="cs-CZ" altLang="cs-CZ" sz="1200">
                <a:latin typeface="Times New Roman" pitchFamily="18" charset="0"/>
              </a:rPr>
              <a:t>                                             UN číslo : </a:t>
            </a:r>
            <a:r>
              <a:rPr lang="cs-CZ" altLang="cs-CZ" sz="1200" b="1">
                <a:latin typeface="Times New Roman" pitchFamily="18" charset="0"/>
              </a:rPr>
              <a:t>chlorovodík,</a:t>
            </a:r>
            <a:r>
              <a:rPr lang="cs-CZ" altLang="cs-CZ" sz="1200">
                <a:latin typeface="Times New Roman" pitchFamily="18" charset="0"/>
              </a:rPr>
              <a:t> </a:t>
            </a:r>
            <a:r>
              <a:rPr lang="cs-CZ" altLang="cs-CZ" sz="1200" b="1">
                <a:latin typeface="Times New Roman" pitchFamily="18" charset="0"/>
              </a:rPr>
              <a:t>bezvodý</a:t>
            </a:r>
            <a:endParaRPr lang="cs-CZ" altLang="cs-CZ" sz="1200">
              <a:latin typeface="Times New Roman" pitchFamily="18" charset="0"/>
            </a:endParaRPr>
          </a:p>
        </p:txBody>
      </p:sp>
      <p:pic>
        <p:nvPicPr>
          <p:cNvPr id="145412" name="Picture 4" descr="http://www.sdhpisnice.net/Images/tabulky/kemler.bmp.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187450" y="1052513"/>
            <a:ext cx="27432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3" name="Picture 5" descr="1"/>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116013" y="3573463"/>
            <a:ext cx="2771775"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4" name="Picture 6" descr="keml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1052513"/>
            <a:ext cx="2381250" cy="1498600"/>
          </a:xfrm>
          <a:prstGeom prst="rect">
            <a:avLst/>
          </a:prstGeom>
          <a:noFill/>
          <a:ln w="2857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5416" name="Rectangle 8"/>
          <p:cNvSpPr>
            <a:spLocks noChangeArrowheads="1"/>
          </p:cNvSpPr>
          <p:nvPr/>
        </p:nvSpPr>
        <p:spPr bwMode="auto">
          <a:xfrm>
            <a:off x="7410450" y="3238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cs-CZ"/>
          </a:p>
        </p:txBody>
      </p:sp>
      <p:pic>
        <p:nvPicPr>
          <p:cNvPr id="145415" name="Picture 7" descr="http://hasici.obecslatina.cz/pimg/kemler.png"/>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5003800" y="3644900"/>
            <a:ext cx="2592388" cy="1598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440908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836712"/>
          </a:xfrm>
        </p:spPr>
        <p:txBody>
          <a:bodyPr>
            <a:normAutofit/>
          </a:bodyPr>
          <a:lstStyle/>
          <a:p>
            <a:r>
              <a:rPr lang="cs-CZ" sz="2800" b="1" dirty="0"/>
              <a:t>Označování nebezpečných výrobků </a:t>
            </a:r>
          </a:p>
        </p:txBody>
      </p:sp>
      <p:sp>
        <p:nvSpPr>
          <p:cNvPr id="3" name="Zástupný symbol pro obsah 2"/>
          <p:cNvSpPr>
            <a:spLocks noGrp="1"/>
          </p:cNvSpPr>
          <p:nvPr>
            <p:ph idx="1"/>
          </p:nvPr>
        </p:nvSpPr>
        <p:spPr>
          <a:xfrm>
            <a:off x="0" y="836712"/>
            <a:ext cx="9144000" cy="6021288"/>
          </a:xfrm>
        </p:spPr>
        <p:txBody>
          <a:bodyPr>
            <a:normAutofit/>
          </a:bodyPr>
          <a:lstStyle/>
          <a:p>
            <a:endParaRPr lang="cs-CZ" sz="2000" dirty="0"/>
          </a:p>
          <a:p>
            <a:r>
              <a:rPr lang="cs-CZ" sz="2800" dirty="0" smtClean="0"/>
              <a:t>Zákon </a:t>
            </a:r>
            <a:r>
              <a:rPr lang="cs-CZ" sz="2800" dirty="0"/>
              <a:t>350/2011–o chemických látkách</a:t>
            </a:r>
          </a:p>
          <a:p>
            <a:r>
              <a:rPr lang="cs-CZ" sz="2800" dirty="0" smtClean="0"/>
              <a:t>Zákon </a:t>
            </a:r>
            <a:r>
              <a:rPr lang="cs-CZ" sz="2800" dirty="0"/>
              <a:t>59/2006 –o prevenci závažných havárií</a:t>
            </a:r>
          </a:p>
          <a:p>
            <a:r>
              <a:rPr lang="en-US" sz="2800" dirty="0" smtClean="0"/>
              <a:t>R </a:t>
            </a:r>
            <a:r>
              <a:rPr lang="en-US" sz="2800" dirty="0"/>
              <a:t>–</a:t>
            </a:r>
            <a:r>
              <a:rPr lang="en-US" sz="2800" dirty="0" err="1"/>
              <a:t>věty</a:t>
            </a:r>
            <a:r>
              <a:rPr lang="en-US" sz="2800" dirty="0"/>
              <a:t>, S –</a:t>
            </a:r>
            <a:r>
              <a:rPr lang="en-US" sz="2800" dirty="0" err="1"/>
              <a:t>věty</a:t>
            </a:r>
            <a:r>
              <a:rPr lang="en-US" sz="2800" dirty="0"/>
              <a:t>, P –</a:t>
            </a:r>
            <a:r>
              <a:rPr lang="en-US" sz="2800" dirty="0" err="1"/>
              <a:t>věty</a:t>
            </a:r>
            <a:r>
              <a:rPr lang="en-US" sz="2800" dirty="0"/>
              <a:t>, H –</a:t>
            </a:r>
            <a:r>
              <a:rPr lang="en-US" sz="2800" dirty="0" err="1"/>
              <a:t>věty</a:t>
            </a:r>
            <a:endParaRPr lang="en-US" sz="2800" dirty="0"/>
          </a:p>
          <a:p>
            <a:r>
              <a:rPr lang="cs-CZ" sz="2800" dirty="0" smtClean="0"/>
              <a:t>přepravní </a:t>
            </a:r>
            <a:r>
              <a:rPr lang="cs-CZ" sz="2800" dirty="0"/>
              <a:t>dokumentace (bezpečnostní listy, nákladní(dodací) listy, písemné pokyny pro řidiče)</a:t>
            </a:r>
          </a:p>
          <a:p>
            <a:endParaRPr lang="cs-CZ" sz="2000" dirty="0"/>
          </a:p>
        </p:txBody>
      </p:sp>
    </p:spTree>
    <p:extLst>
      <p:ext uri="{BB962C8B-B14F-4D97-AF65-F5344CB8AC3E}">
        <p14:creationId xmlns:p14="http://schemas.microsoft.com/office/powerpoint/2010/main" val="38012977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lstStyle/>
          <a:p>
            <a:pPr marL="0" indent="0">
              <a:buNone/>
            </a:pPr>
            <a:endParaRPr lang="cs-CZ"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32"/>
            <a:ext cx="8748464" cy="648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64668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0530" y="678180"/>
            <a:ext cx="8282940" cy="550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9593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467544" y="332656"/>
            <a:ext cx="8219256" cy="6192688"/>
          </a:xfrm>
        </p:spPr>
        <p:txBody>
          <a:bodyPr>
            <a:normAutofit/>
          </a:bodyPr>
          <a:lstStyle/>
          <a:p>
            <a:pPr marL="0" indent="0">
              <a:buNone/>
            </a:pPr>
            <a:endParaRPr lang="cs-CZ" sz="2000" dirty="0" smtClean="0"/>
          </a:p>
          <a:p>
            <a:pPr marL="0" indent="0">
              <a:buNone/>
            </a:pPr>
            <a:endParaRPr lang="cs-CZ" sz="2000" dirty="0"/>
          </a:p>
          <a:p>
            <a:pPr marL="0" indent="0">
              <a:buNone/>
            </a:pPr>
            <a:r>
              <a:rPr lang="cs-CZ" sz="2000" dirty="0" smtClean="0"/>
              <a:t>b</a:t>
            </a:r>
            <a:r>
              <a:rPr lang="cs-CZ" sz="2000" dirty="0"/>
              <a:t>) Lanem se signály provádějí následujícím způsobem:</a:t>
            </a:r>
          </a:p>
          <a:p>
            <a:r>
              <a:rPr lang="cs-CZ" sz="2000" dirty="0"/>
              <a:t>ba) Signál „VODU!“ se provede jedním trhnutím lanem, trhnutí se může v rozmezí </a:t>
            </a:r>
            <a:r>
              <a:rPr lang="cs-CZ" sz="2000" dirty="0" smtClean="0"/>
              <a:t>10 až </a:t>
            </a:r>
            <a:r>
              <a:rPr lang="cs-CZ" sz="2000" dirty="0"/>
              <a:t>15 vteřin opakovat. V tomto případě znamená signál žádost o zvýšení tlaku.</a:t>
            </a:r>
          </a:p>
          <a:p>
            <a:r>
              <a:rPr lang="cs-CZ" sz="2000" dirty="0" err="1"/>
              <a:t>bb</a:t>
            </a:r>
            <a:r>
              <a:rPr lang="cs-CZ" sz="2000" dirty="0"/>
              <a:t>) Signál „Vodu STAV!“ se provede dvojím trhnutím lanem, trhnutí se </a:t>
            </a:r>
            <a:r>
              <a:rPr lang="cs-CZ" sz="2000" dirty="0" smtClean="0"/>
              <a:t>může v </a:t>
            </a:r>
            <a:r>
              <a:rPr lang="cs-CZ" sz="2000" dirty="0"/>
              <a:t>rozmezí 10 až 15 vteřin opakovat.</a:t>
            </a:r>
          </a:p>
          <a:p>
            <a:r>
              <a:rPr lang="cs-CZ" sz="2000" dirty="0" err="1"/>
              <a:t>bc</a:t>
            </a:r>
            <a:r>
              <a:rPr lang="cs-CZ" sz="2000" dirty="0"/>
              <a:t>) Signál „Nebezpečí! Všichni ZPĚT!“ se provede několikerým rychle po </a:t>
            </a:r>
            <a:r>
              <a:rPr lang="cs-CZ" sz="2000" dirty="0" smtClean="0"/>
              <a:t>sobě jdoucím </a:t>
            </a:r>
            <a:r>
              <a:rPr lang="cs-CZ" sz="2000" dirty="0"/>
              <a:t>trhnutím lanem.</a:t>
            </a:r>
          </a:p>
        </p:txBody>
      </p:sp>
    </p:spTree>
    <p:extLst>
      <p:ext uri="{BB962C8B-B14F-4D97-AF65-F5344CB8AC3E}">
        <p14:creationId xmlns:p14="http://schemas.microsoft.com/office/powerpoint/2010/main" val="129894707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460" y="461010"/>
            <a:ext cx="8641080" cy="5935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752159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buNone/>
            </a:pPr>
            <a:endParaRPr lang="cs-CZ" sz="2000" dirty="0" smtClean="0"/>
          </a:p>
          <a:p>
            <a:pPr marL="0" indent="0">
              <a:buNone/>
            </a:pPr>
            <a:endParaRPr lang="cs-CZ" sz="2000" dirty="0"/>
          </a:p>
          <a:p>
            <a:endParaRPr lang="cs-CZ" sz="2000" dirty="0"/>
          </a:p>
          <a:p>
            <a:r>
              <a:rPr lang="cs-CZ" sz="2000" b="1" dirty="0" smtClean="0"/>
              <a:t>P-věty </a:t>
            </a:r>
            <a:r>
              <a:rPr lang="cs-CZ" sz="2000" dirty="0" smtClean="0"/>
              <a:t>jsou </a:t>
            </a:r>
            <a:r>
              <a:rPr lang="cs-CZ" sz="2000" dirty="0"/>
              <a:t>standardizované pokyny pro bezpečné zacházení s chemickými </a:t>
            </a:r>
            <a:r>
              <a:rPr lang="cs-CZ" sz="2000" dirty="0" smtClean="0"/>
              <a:t>látkami a </a:t>
            </a:r>
            <a:r>
              <a:rPr lang="cs-CZ" sz="2000" dirty="0"/>
              <a:t>jejich směsmi. Jsou součástí Globálně harmonizovaného systému klasifikace a označování </a:t>
            </a:r>
            <a:r>
              <a:rPr lang="cs-CZ" sz="2000" dirty="0" smtClean="0"/>
              <a:t>chemikálií a </a:t>
            </a:r>
            <a:r>
              <a:rPr lang="cs-CZ" sz="2000" dirty="0"/>
              <a:t>nahrazují dřívější S-</a:t>
            </a:r>
            <a:r>
              <a:rPr lang="cs-CZ" sz="2000" dirty="0" err="1"/>
              <a:t>větyse</a:t>
            </a:r>
            <a:r>
              <a:rPr lang="cs-CZ" sz="2000" dirty="0"/>
              <a:t> stejným účelem a obdobným obsahem.</a:t>
            </a:r>
          </a:p>
          <a:p>
            <a:pPr marL="0" indent="0">
              <a:buNone/>
            </a:pPr>
            <a:endParaRPr lang="cs-CZ" sz="2000" dirty="0" smtClean="0"/>
          </a:p>
          <a:p>
            <a:pPr marL="0" indent="0">
              <a:buNone/>
            </a:pPr>
            <a:endParaRPr lang="cs-CZ" sz="2000" dirty="0"/>
          </a:p>
          <a:p>
            <a:endParaRPr lang="cs-CZ" sz="2000" b="1" dirty="0"/>
          </a:p>
          <a:p>
            <a:r>
              <a:rPr lang="cs-CZ" sz="2000" b="1" dirty="0" smtClean="0"/>
              <a:t>S-věty </a:t>
            </a:r>
            <a:r>
              <a:rPr lang="cs-CZ" sz="2000" dirty="0" smtClean="0"/>
              <a:t>jsou </a:t>
            </a:r>
            <a:r>
              <a:rPr lang="cs-CZ" sz="2000" dirty="0"/>
              <a:t>standardní pokyny pro bezpečné nakládání s nebezpečnými chemickými látkami a přípravky, a to podle dosud platného systému bezpečnostní klasifikace. Nový Globálně harmonizovaný systém klasifikace a označování </a:t>
            </a:r>
            <a:r>
              <a:rPr lang="cs-CZ" sz="2000" dirty="0" smtClean="0"/>
              <a:t>chemikálií namísto </a:t>
            </a:r>
            <a:r>
              <a:rPr lang="cs-CZ" sz="2000" dirty="0"/>
              <a:t>S-vět obsahuje </a:t>
            </a:r>
            <a:r>
              <a:rPr lang="cs-CZ" sz="2000" dirty="0" smtClean="0"/>
              <a:t>P-věty s </a:t>
            </a:r>
            <a:r>
              <a:rPr lang="cs-CZ" sz="2000" dirty="0"/>
              <a:t>prakticky totožným obsahem a stejným účelem, jako mají dosavadní S-věty.</a:t>
            </a:r>
          </a:p>
          <a:p>
            <a:pPr marL="0" indent="0">
              <a:buNone/>
            </a:pPr>
            <a:endParaRPr lang="cs-CZ" sz="2000" dirty="0"/>
          </a:p>
        </p:txBody>
      </p:sp>
    </p:spTree>
    <p:extLst>
      <p:ext uri="{BB962C8B-B14F-4D97-AF65-F5344CB8AC3E}">
        <p14:creationId xmlns:p14="http://schemas.microsoft.com/office/powerpoint/2010/main" val="95609784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buNone/>
            </a:pPr>
            <a:endParaRPr lang="cs-CZ"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624"/>
            <a:ext cx="9144000" cy="66967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02597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836712"/>
          </a:xfrm>
        </p:spPr>
        <p:txBody>
          <a:bodyPr>
            <a:normAutofit/>
          </a:bodyPr>
          <a:lstStyle/>
          <a:p>
            <a:r>
              <a:rPr lang="cs-CZ" sz="2800" b="1" dirty="0"/>
              <a:t>Nové barevné </a:t>
            </a:r>
            <a:r>
              <a:rPr lang="cs-CZ" sz="2800" b="1" dirty="0" smtClean="0"/>
              <a:t>značení tlakových </a:t>
            </a:r>
            <a:r>
              <a:rPr lang="cs-CZ" sz="2800" b="1" dirty="0"/>
              <a:t>lahví.</a:t>
            </a:r>
          </a:p>
        </p:txBody>
      </p:sp>
      <p:sp>
        <p:nvSpPr>
          <p:cNvPr id="3" name="Zástupný symbol pro obsah 2"/>
          <p:cNvSpPr>
            <a:spLocks noGrp="1"/>
          </p:cNvSpPr>
          <p:nvPr>
            <p:ph idx="1"/>
          </p:nvPr>
        </p:nvSpPr>
        <p:spPr>
          <a:xfrm>
            <a:off x="0" y="836712"/>
            <a:ext cx="9144000" cy="6021288"/>
          </a:xfrm>
        </p:spPr>
        <p:txBody>
          <a:bodyPr>
            <a:normAutofit lnSpcReduction="10000"/>
          </a:bodyPr>
          <a:lstStyle/>
          <a:p>
            <a:pPr marL="0" indent="0">
              <a:buNone/>
            </a:pPr>
            <a:r>
              <a:rPr lang="cs-CZ" sz="2000" b="1" dirty="0"/>
              <a:t>Podstatná ustanovení ČSN EN 1089-3 a dohoda výrobců k jejich uplatnění v České republice</a:t>
            </a:r>
            <a:r>
              <a:rPr lang="cs-CZ" sz="2000" b="1" dirty="0" smtClean="0"/>
              <a:t>:</a:t>
            </a:r>
          </a:p>
          <a:p>
            <a:pPr marL="0" indent="0">
              <a:buNone/>
            </a:pPr>
            <a:r>
              <a:rPr lang="cs-CZ" sz="2000" dirty="0"/>
              <a:t>Norma platí pro technické a medicinální plyny s </a:t>
            </a:r>
            <a:r>
              <a:rPr lang="cs-CZ" sz="2000" dirty="0" smtClean="0"/>
              <a:t>výjimkou lahví </a:t>
            </a:r>
            <a:r>
              <a:rPr lang="cs-CZ" sz="2000" dirty="0"/>
              <a:t>pro topný plyn a hasicí přístroje.</a:t>
            </a:r>
          </a:p>
          <a:p>
            <a:pPr marL="0" indent="0">
              <a:buNone/>
            </a:pPr>
            <a:r>
              <a:rPr lang="cs-CZ" sz="2000" dirty="0" smtClean="0"/>
              <a:t>Barevné </a:t>
            </a:r>
            <a:r>
              <a:rPr lang="cs-CZ" sz="2000" dirty="0"/>
              <a:t>značení je předepsáno pouze pro </a:t>
            </a:r>
            <a:r>
              <a:rPr lang="cs-CZ" sz="2000" dirty="0" smtClean="0"/>
              <a:t>horní zaoblenou </a:t>
            </a:r>
            <a:r>
              <a:rPr lang="cs-CZ" sz="2000" dirty="0"/>
              <a:t>část lahve. Pokud je normou </a:t>
            </a:r>
            <a:r>
              <a:rPr lang="cs-CZ" sz="2000" dirty="0" smtClean="0"/>
              <a:t>vyžadováno označení </a:t>
            </a:r>
            <a:r>
              <a:rPr lang="cs-CZ" sz="2000" dirty="0"/>
              <a:t>dvěma barvami (např. směsi plynů pro </a:t>
            </a:r>
            <a:r>
              <a:rPr lang="cs-CZ" sz="2000" dirty="0" smtClean="0"/>
              <a:t>medicinální použití</a:t>
            </a:r>
            <a:r>
              <a:rPr lang="cs-CZ" sz="2000" dirty="0"/>
              <a:t>), je toto označení provedeno </a:t>
            </a:r>
            <a:r>
              <a:rPr lang="cs-CZ" sz="2000" dirty="0" smtClean="0"/>
              <a:t>pruhy na </a:t>
            </a:r>
            <a:r>
              <a:rPr lang="cs-CZ" sz="2000" dirty="0"/>
              <a:t>horní zaoblené části.</a:t>
            </a:r>
          </a:p>
          <a:p>
            <a:pPr marL="0" indent="0">
              <a:buNone/>
            </a:pPr>
            <a:r>
              <a:rPr lang="cs-CZ" sz="2000" dirty="0" smtClean="0"/>
              <a:t>Barva </a:t>
            </a:r>
            <a:r>
              <a:rPr lang="cs-CZ" sz="2000" dirty="0"/>
              <a:t>válcové části lahve není normou </a:t>
            </a:r>
            <a:r>
              <a:rPr lang="cs-CZ" sz="2000" dirty="0" smtClean="0"/>
              <a:t>stanovena. Aby </a:t>
            </a:r>
            <a:r>
              <a:rPr lang="cs-CZ" sz="2000" dirty="0"/>
              <a:t>bylo dosaženo jednotného barevného </a:t>
            </a:r>
            <a:r>
              <a:rPr lang="cs-CZ" sz="2000" dirty="0" smtClean="0"/>
              <a:t>značení pro </a:t>
            </a:r>
            <a:r>
              <a:rPr lang="cs-CZ" sz="2000" dirty="0"/>
              <a:t>uživatele, sjednotili se čeští výrobci na jedné </a:t>
            </a:r>
            <a:r>
              <a:rPr lang="cs-CZ" sz="2000" dirty="0" smtClean="0"/>
              <a:t>až třech </a:t>
            </a:r>
            <a:r>
              <a:rPr lang="cs-CZ" sz="2000" dirty="0"/>
              <a:t>volitelných možnostech: válcová část lahve </a:t>
            </a:r>
            <a:r>
              <a:rPr lang="cs-CZ" sz="2000" dirty="0" smtClean="0"/>
              <a:t>může mít </a:t>
            </a:r>
            <a:r>
              <a:rPr lang="cs-CZ" sz="2000" dirty="0"/>
              <a:t>ponecháno staré barevné značení, bude </a:t>
            </a:r>
            <a:r>
              <a:rPr lang="cs-CZ" sz="2000" dirty="0" smtClean="0"/>
              <a:t>ale účelné </a:t>
            </a:r>
            <a:r>
              <a:rPr lang="cs-CZ" sz="2000" dirty="0"/>
              <a:t>do 30. 6. 2008 toto značení převést na </a:t>
            </a:r>
            <a:r>
              <a:rPr lang="cs-CZ" sz="2000" dirty="0" smtClean="0"/>
              <a:t>šedou barvu </a:t>
            </a:r>
            <a:r>
              <a:rPr lang="cs-CZ" sz="2000" dirty="0"/>
              <a:t>nebo na barvu, jíž je označena horní </a:t>
            </a:r>
            <a:r>
              <a:rPr lang="cs-CZ" sz="2000" dirty="0" smtClean="0"/>
              <a:t>zaoblená část </a:t>
            </a:r>
            <a:r>
              <a:rPr lang="cs-CZ" sz="2000" dirty="0"/>
              <a:t>lahve.</a:t>
            </a:r>
          </a:p>
          <a:p>
            <a:pPr marL="0" indent="0">
              <a:buNone/>
            </a:pPr>
            <a:r>
              <a:rPr lang="cs-CZ" sz="2000" dirty="0" smtClean="0"/>
              <a:t>Velké </a:t>
            </a:r>
            <a:r>
              <a:rPr lang="cs-CZ" sz="2000" dirty="0"/>
              <a:t>písmeno „N“ upozorňuje na barevné značení </a:t>
            </a:r>
            <a:r>
              <a:rPr lang="cs-CZ" sz="2000" dirty="0" smtClean="0"/>
              <a:t>podle </a:t>
            </a:r>
            <a:r>
              <a:rPr lang="pt-BR" sz="2000" dirty="0" smtClean="0"/>
              <a:t>nové </a:t>
            </a:r>
            <a:r>
              <a:rPr lang="pt-BR" sz="2000" dirty="0"/>
              <a:t>normy a je na horní zaoblené části lahve </a:t>
            </a:r>
            <a:r>
              <a:rPr lang="pt-BR" sz="2000" dirty="0" smtClean="0"/>
              <a:t>provedeno</a:t>
            </a:r>
            <a:r>
              <a:rPr lang="cs-CZ" sz="2000" dirty="0" smtClean="0"/>
              <a:t> dvakrát</a:t>
            </a:r>
            <a:r>
              <a:rPr lang="cs-CZ" sz="2000" dirty="0"/>
              <a:t>, na protilehlých stranách lahve. </a:t>
            </a:r>
            <a:r>
              <a:rPr lang="cs-CZ" sz="2000" dirty="0" smtClean="0"/>
              <a:t>Barva značení </a:t>
            </a:r>
            <a:r>
              <a:rPr lang="cs-CZ" sz="2000" dirty="0"/>
              <a:t>(písmena) „N“ je bílá, černá nebo modrá, </a:t>
            </a:r>
            <a:r>
              <a:rPr lang="cs-CZ" sz="2000" dirty="0" smtClean="0"/>
              <a:t>podle barvy </a:t>
            </a:r>
            <a:r>
              <a:rPr lang="cs-CZ" sz="2000" dirty="0"/>
              <a:t>horní zaoblené části lahve a potřebného </a:t>
            </a:r>
            <a:r>
              <a:rPr lang="cs-CZ" sz="2000" dirty="0" smtClean="0"/>
              <a:t>kontrastu. Pro </a:t>
            </a:r>
            <a:r>
              <a:rPr lang="cs-CZ" sz="2000" dirty="0"/>
              <a:t>označení lahví, jejichž barevné značení </a:t>
            </a:r>
            <a:r>
              <a:rPr lang="cs-CZ" sz="2000" dirty="0" smtClean="0"/>
              <a:t>není změněno</a:t>
            </a:r>
            <a:r>
              <a:rPr lang="cs-CZ" sz="2000" dirty="0"/>
              <a:t>, například vodík, není „N“ potřebné.</a:t>
            </a:r>
          </a:p>
          <a:p>
            <a:pPr marL="0" indent="0">
              <a:buNone/>
            </a:pPr>
            <a:r>
              <a:rPr lang="cs-CZ" sz="2000" dirty="0" smtClean="0"/>
              <a:t>Aby </a:t>
            </a:r>
            <a:r>
              <a:rPr lang="cs-CZ" sz="2000" dirty="0"/>
              <a:t>byly zřetelně odlišeny lahve s plyny pro </a:t>
            </a:r>
            <a:r>
              <a:rPr lang="cs-CZ" sz="2000" dirty="0" smtClean="0"/>
              <a:t>inhalaci (dýchací </a:t>
            </a:r>
            <a:r>
              <a:rPr lang="cs-CZ" sz="2000" dirty="0"/>
              <a:t>plyny) a pro medicinální použití od plynů </a:t>
            </a:r>
            <a:r>
              <a:rPr lang="cs-CZ" sz="2000" dirty="0" smtClean="0"/>
              <a:t>pro průmyslové </a:t>
            </a:r>
            <a:r>
              <a:rPr lang="cs-CZ" sz="2000" dirty="0"/>
              <a:t>použití, jsou tyto na válcové části </a:t>
            </a:r>
            <a:r>
              <a:rPr lang="cs-CZ" sz="2000" dirty="0" smtClean="0"/>
              <a:t>označeny bílou </a:t>
            </a:r>
            <a:r>
              <a:rPr lang="cs-CZ" sz="2000" dirty="0"/>
              <a:t>barvou.</a:t>
            </a:r>
          </a:p>
        </p:txBody>
      </p:sp>
    </p:spTree>
    <p:extLst>
      <p:ext uri="{BB962C8B-B14F-4D97-AF65-F5344CB8AC3E}">
        <p14:creationId xmlns:p14="http://schemas.microsoft.com/office/powerpoint/2010/main" val="22983313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099939"/>
            <a:ext cx="9144000" cy="465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26125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9631" y="0"/>
            <a:ext cx="888473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41763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4456" y="483870"/>
            <a:ext cx="8991600" cy="5890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242510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 y="807720"/>
            <a:ext cx="8717280" cy="5242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282707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0040" y="914400"/>
            <a:ext cx="850392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36349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92696"/>
          </a:xfrm>
          <a:solidFill>
            <a:schemeClr val="bg1"/>
          </a:solidFill>
        </p:spPr>
        <p:txBody>
          <a:bodyPr>
            <a:normAutofit fontScale="90000"/>
          </a:bodyPr>
          <a:lstStyle/>
          <a:p>
            <a:r>
              <a:rPr lang="cs-CZ" sz="2400" dirty="0"/>
              <a:t/>
            </a:r>
            <a:br>
              <a:rPr lang="cs-CZ" sz="2400" dirty="0"/>
            </a:br>
            <a:r>
              <a:rPr lang="cs-CZ" sz="2400" dirty="0"/>
              <a:t> </a:t>
            </a:r>
            <a:r>
              <a:rPr lang="cs-CZ" sz="2400" b="1" dirty="0"/>
              <a:t>Nebezpečí fyzického vyčerpání </a:t>
            </a:r>
            <a:r>
              <a:rPr lang="cs-CZ" sz="2400" dirty="0"/>
              <a:t>	</a:t>
            </a:r>
            <a:br>
              <a:rPr lang="cs-CZ" sz="2400" dirty="0"/>
            </a:br>
            <a:endParaRPr lang="cs-CZ" sz="2400" dirty="0"/>
          </a:p>
        </p:txBody>
      </p:sp>
      <p:sp>
        <p:nvSpPr>
          <p:cNvPr id="3" name="Zástupný symbol pro obsah 2"/>
          <p:cNvSpPr>
            <a:spLocks noGrp="1"/>
          </p:cNvSpPr>
          <p:nvPr>
            <p:ph idx="1"/>
          </p:nvPr>
        </p:nvSpPr>
        <p:spPr>
          <a:xfrm>
            <a:off x="0" y="620688"/>
            <a:ext cx="9144000" cy="6237312"/>
          </a:xfrm>
          <a:solidFill>
            <a:schemeClr val="bg1"/>
          </a:solidFill>
        </p:spPr>
        <p:txBody>
          <a:bodyPr>
            <a:normAutofit lnSpcReduction="10000"/>
          </a:bodyPr>
          <a:lstStyle/>
          <a:p>
            <a:pPr marL="0" indent="0" algn="ctr">
              <a:buNone/>
            </a:pPr>
            <a:r>
              <a:rPr lang="cs-CZ" sz="1800" b="1" dirty="0"/>
              <a:t>Charakteristika</a:t>
            </a:r>
            <a:endParaRPr lang="cs-CZ" sz="1800" dirty="0" smtClean="0"/>
          </a:p>
          <a:p>
            <a:pPr marL="0" indent="0">
              <a:buNone/>
            </a:pPr>
            <a:r>
              <a:rPr lang="cs-CZ" sz="1800" dirty="0" smtClean="0"/>
              <a:t>Hranice </a:t>
            </a:r>
            <a:r>
              <a:rPr lang="cs-CZ" sz="1800" dirty="0"/>
              <a:t>fyzického vyčerpání je stanovená schopností využívat kyslík přiváděný do organismu dýcháním, pro přeměnu svalových tuků na energii potřebnou k fyzickému výkonu (práci). Při nedostatku kyslíku pro spalování tuků dochází k využívání dalšího zdroje energie v organismu, tj. cukru (glykogen) uloženého ve svalech a játrech </a:t>
            </a:r>
            <a:r>
              <a:rPr lang="cs-CZ" sz="1800" dirty="0" smtClean="0"/>
              <a:t>.</a:t>
            </a:r>
          </a:p>
          <a:p>
            <a:pPr marL="0" indent="0">
              <a:buNone/>
            </a:pPr>
            <a:r>
              <a:rPr lang="cs-CZ" sz="1800" b="1" i="1" dirty="0" smtClean="0"/>
              <a:t>Pro </a:t>
            </a:r>
            <a:r>
              <a:rPr lang="cs-CZ" sz="1800" b="1" i="1" dirty="0"/>
              <a:t>organismus je nebezpečné vyčerpání zásob glykogenu, které vede k poruchám mozkové činnosti, neboť mozek je na dostatku krevního cukru závislý. Akutní nedostatek krevního cukru (hypoglykémie) se může projevit u přetíženého organismu (málo trénovaného nebo extrémně zatíženého) zpočátku slabostí, hladem, třesem, studeným potem, později zmateností, ztrátou koordinace pohybů, bolestmi hlavy, poruchami artikulace apod. Může dojít až ke ztrátě vědomí doprovázené křečemi. Takové vyčerpání je závažným zdravotním stavem vyžadujícím lékařskou pomoc. </a:t>
            </a:r>
            <a:endParaRPr lang="cs-CZ" sz="1800" b="1" i="1" dirty="0" smtClean="0"/>
          </a:p>
          <a:p>
            <a:pPr marL="0" indent="0" algn="ctr">
              <a:buNone/>
            </a:pPr>
            <a:r>
              <a:rPr lang="cs-CZ" sz="1800" b="1" dirty="0"/>
              <a:t>Předpokládaný výskyt</a:t>
            </a:r>
            <a:endParaRPr lang="cs-CZ" sz="1800" b="1" i="1" dirty="0"/>
          </a:p>
          <a:p>
            <a:pPr marL="0" indent="0">
              <a:buNone/>
            </a:pPr>
            <a:r>
              <a:rPr lang="cs-CZ" sz="1800" b="1" dirty="0" smtClean="0">
                <a:solidFill>
                  <a:srgbClr val="FF0000"/>
                </a:solidFill>
              </a:rPr>
              <a:t>Nebezpečí </a:t>
            </a:r>
            <a:r>
              <a:rPr lang="cs-CZ" sz="1800" b="1" dirty="0">
                <a:solidFill>
                  <a:srgbClr val="FF0000"/>
                </a:solidFill>
              </a:rPr>
              <a:t>fyzického vyčerpání hasiče při zásahu hrozí s ohledem na jeho fyzickou kondici při extrémním jednorázovém výkonu nebo při dlouhodobém zatížení bez dostatečného doplňování zdrojů energie do organismu.</a:t>
            </a:r>
            <a:r>
              <a:rPr lang="cs-CZ" sz="1800" dirty="0"/>
              <a:t> </a:t>
            </a:r>
            <a:endParaRPr lang="cs-CZ" sz="1800" dirty="0" smtClean="0"/>
          </a:p>
          <a:p>
            <a:pPr marL="0" indent="0">
              <a:buNone/>
            </a:pPr>
            <a:endParaRPr lang="cs-CZ" sz="1800" dirty="0"/>
          </a:p>
          <a:p>
            <a:pPr marL="0" indent="0">
              <a:buNone/>
            </a:pPr>
            <a:r>
              <a:rPr lang="cs-CZ" sz="1800" dirty="0" smtClean="0"/>
              <a:t>Okolnosti</a:t>
            </a:r>
            <a:r>
              <a:rPr lang="cs-CZ" sz="1800" dirty="0"/>
              <a:t>, které mají vliv na podstatné zvyšování úrovně zátěže při zásahu jsou zejména: </a:t>
            </a:r>
          </a:p>
          <a:p>
            <a:pPr lvl="1"/>
            <a:r>
              <a:rPr lang="cs-CZ" sz="1800" dirty="0"/>
              <a:t>a) použití ochranných oděvů pro hasiče a dýchací techniky, </a:t>
            </a:r>
          </a:p>
          <a:p>
            <a:pPr lvl="1"/>
            <a:r>
              <a:rPr lang="pl-PL" sz="1800" dirty="0"/>
              <a:t>b) psychické vypětí a stres (úzkost, strach), </a:t>
            </a:r>
            <a:endParaRPr lang="pl-PL" sz="1800" dirty="0" smtClean="0"/>
          </a:p>
          <a:p>
            <a:pPr lvl="1"/>
            <a:r>
              <a:rPr lang="cs-CZ" sz="1800" dirty="0" smtClean="0"/>
              <a:t>c</a:t>
            </a:r>
            <a:r>
              <a:rPr lang="cs-CZ" sz="1800" dirty="0"/>
              <a:t>) okolní teplota, popř. vlhkost prostředí. </a:t>
            </a:r>
          </a:p>
          <a:p>
            <a:pPr marL="0" indent="0">
              <a:buNone/>
            </a:pPr>
            <a:endParaRPr lang="cs-CZ" sz="1800" dirty="0"/>
          </a:p>
          <a:p>
            <a:endParaRPr lang="cs-CZ" sz="1800" dirty="0"/>
          </a:p>
        </p:txBody>
      </p:sp>
    </p:spTree>
    <p:extLst>
      <p:ext uri="{BB962C8B-B14F-4D97-AF65-F5344CB8AC3E}">
        <p14:creationId xmlns:p14="http://schemas.microsoft.com/office/powerpoint/2010/main" val="3487435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a:bodyPr>
          <a:lstStyle/>
          <a:p>
            <a:pPr marL="0" indent="0" algn="ctr">
              <a:buNone/>
            </a:pPr>
            <a:r>
              <a:rPr lang="cs-CZ" sz="2000" b="1" dirty="0"/>
              <a:t>Obecné zásady vázání uzl</a:t>
            </a:r>
            <a:r>
              <a:rPr lang="cs-CZ" sz="2000" dirty="0"/>
              <a:t>ů</a:t>
            </a:r>
          </a:p>
          <a:p>
            <a:pPr marL="0" indent="0">
              <a:buNone/>
            </a:pPr>
            <a:r>
              <a:rPr lang="cs-CZ" sz="1600" b="1" dirty="0"/>
              <a:t>Uzly jsou používány k uvazování, jištění, spojování lan, popruhů a pomocných šňůr.</a:t>
            </a:r>
          </a:p>
          <a:p>
            <a:pPr marL="0" indent="0">
              <a:buNone/>
            </a:pPr>
            <a:endParaRPr lang="cs-CZ" sz="1600" dirty="0"/>
          </a:p>
          <a:p>
            <a:pPr marL="0" indent="0">
              <a:buNone/>
            </a:pPr>
            <a:r>
              <a:rPr lang="cs-CZ" sz="1600" b="1" dirty="0">
                <a:solidFill>
                  <a:srgbClr val="00B050"/>
                </a:solidFill>
              </a:rPr>
              <a:t>Uzly musí splňovat tyto základní podmínky:</a:t>
            </a:r>
          </a:p>
          <a:p>
            <a:r>
              <a:rPr lang="cs-CZ" sz="1600" b="1" dirty="0">
                <a:solidFill>
                  <a:srgbClr val="00B050"/>
                </a:solidFill>
              </a:rPr>
              <a:t>a) lehké a jednoduché uvázání uzlu,</a:t>
            </a:r>
          </a:p>
          <a:p>
            <a:r>
              <a:rPr lang="cs-CZ" sz="1600" b="1" dirty="0">
                <a:solidFill>
                  <a:srgbClr val="00B050"/>
                </a:solidFill>
              </a:rPr>
              <a:t>b) uzel musí odpovídat účelu, pro který je použit,</a:t>
            </a:r>
          </a:p>
          <a:p>
            <a:r>
              <a:rPr lang="cs-CZ" sz="1600" b="1" dirty="0">
                <a:solidFill>
                  <a:srgbClr val="00B050"/>
                </a:solidFill>
              </a:rPr>
              <a:t>c) uzel se nesmí samovolně rozvázat,</a:t>
            </a:r>
          </a:p>
          <a:p>
            <a:r>
              <a:rPr lang="cs-CZ" sz="1600" b="1" dirty="0">
                <a:solidFill>
                  <a:srgbClr val="00B050"/>
                </a:solidFill>
              </a:rPr>
              <a:t>d) uzel se i po zatažení musí dát rozvázat,</a:t>
            </a:r>
          </a:p>
          <a:p>
            <a:r>
              <a:rPr lang="cs-CZ" sz="1600" b="1" dirty="0">
                <a:solidFill>
                  <a:srgbClr val="00B050"/>
                </a:solidFill>
              </a:rPr>
              <a:t>e) prameny lana v uzlu musí být urovnané,</a:t>
            </a:r>
          </a:p>
          <a:p>
            <a:r>
              <a:rPr lang="cs-CZ" sz="1600" b="1" dirty="0">
                <a:solidFill>
                  <a:srgbClr val="00B050"/>
                </a:solidFill>
              </a:rPr>
              <a:t>f) musí být umožněna snadná optická kontrola správného uvázání uzlu,</a:t>
            </a:r>
          </a:p>
          <a:p>
            <a:r>
              <a:rPr lang="cs-CZ" sz="1600" b="1" dirty="0">
                <a:solidFill>
                  <a:srgbClr val="00B050"/>
                </a:solidFill>
              </a:rPr>
              <a:t>g) musí být zajištěna dostatečná pevnost lana s uzlem (uzel nesmí výrazně snižovat pevnost lana).</a:t>
            </a:r>
          </a:p>
          <a:p>
            <a:pPr marL="0" indent="0">
              <a:buNone/>
            </a:pPr>
            <a:endParaRPr lang="cs-CZ" sz="1600" dirty="0"/>
          </a:p>
          <a:p>
            <a:pPr marL="0" indent="0">
              <a:buNone/>
            </a:pPr>
            <a:r>
              <a:rPr lang="cs-CZ" sz="1600" b="1" dirty="0"/>
              <a:t>Podmínkou pro bezpečné použití uzlu je délka volného konce vycházejícího z uzlu. Volný konec musí minimálně odpovídat délce desetinásobku průměru lana nebo čtyř až pětinásobku šířky ploché smyčky.</a:t>
            </a:r>
          </a:p>
          <a:p>
            <a:pPr marL="0" indent="0">
              <a:buNone/>
            </a:pPr>
            <a:r>
              <a:rPr lang="cs-CZ" sz="1600" dirty="0"/>
              <a:t>Pokud to je možné, každý uzel se opatřuje zajišťovacím uzlem vytvořeným jednoduchým očkem a provlečením lana nebo smyčky ve směru od uzlu.</a:t>
            </a:r>
          </a:p>
          <a:p>
            <a:pPr marL="0" indent="0">
              <a:buNone/>
            </a:pPr>
            <a:r>
              <a:rPr lang="cs-CZ" sz="1600" b="1" dirty="0"/>
              <a:t>Každý uzel snižuje pevnost lana až o jednu polovinu.</a:t>
            </a:r>
          </a:p>
          <a:p>
            <a:pPr marL="0" indent="0">
              <a:buNone/>
            </a:pPr>
            <a:endParaRPr lang="cs-CZ" sz="1600" dirty="0"/>
          </a:p>
          <a:p>
            <a:pPr marL="0" indent="0">
              <a:buNone/>
            </a:pPr>
            <a:r>
              <a:rPr lang="cs-CZ" sz="1600" b="1" dirty="0"/>
              <a:t>Uzel je možné zatěžovat ve směru, ze kterého lano z uzlu vychází, případně do něj vchází</a:t>
            </a:r>
            <a:r>
              <a:rPr lang="cs-CZ" sz="1600" dirty="0"/>
              <a:t>. Každé příčné, zpětné nebo jiné zatěžování uzlu dále výrazně snižuje pevnost lana nebo může dojít k rozvázání (sesmeknutí) uzlu.</a:t>
            </a:r>
          </a:p>
        </p:txBody>
      </p:sp>
    </p:spTree>
    <p:extLst>
      <p:ext uri="{BB962C8B-B14F-4D97-AF65-F5344CB8AC3E}">
        <p14:creationId xmlns:p14="http://schemas.microsoft.com/office/powerpoint/2010/main" val="190906090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252520" cy="980728"/>
          </a:xfrm>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fontScale="70000" lnSpcReduction="20000"/>
          </a:bodyPr>
          <a:lstStyle/>
          <a:p>
            <a:pPr marL="0" indent="0" algn="ctr">
              <a:buNone/>
            </a:pPr>
            <a:r>
              <a:rPr lang="cs-CZ" sz="2600" b="1" dirty="0" smtClean="0"/>
              <a:t>Ochrana </a:t>
            </a:r>
            <a:endParaRPr lang="cs-CZ" sz="2600" dirty="0"/>
          </a:p>
          <a:p>
            <a:r>
              <a:rPr lang="cs-CZ" sz="2600" b="1" dirty="0" smtClean="0">
                <a:solidFill>
                  <a:srgbClr val="00B050"/>
                </a:solidFill>
              </a:rPr>
              <a:t>Ochranou </a:t>
            </a:r>
            <a:r>
              <a:rPr lang="cs-CZ" sz="2600" b="1" dirty="0">
                <a:solidFill>
                  <a:srgbClr val="00B050"/>
                </a:solidFill>
              </a:rPr>
              <a:t>proti možnému vyčerpání je především trénovanost v oblasti vytrvalosti (aerobní trénink). Důležitým prvkem je správná výživa a optimální tělesná hmotnost. </a:t>
            </a:r>
          </a:p>
          <a:p>
            <a:r>
              <a:rPr lang="cs-CZ" sz="2600" dirty="0" smtClean="0"/>
              <a:t>V </a:t>
            </a:r>
            <a:r>
              <a:rPr lang="cs-CZ" sz="2600" dirty="0"/>
              <a:t>průběhu zátěže je potřebné zajistit organismu dostatek zdrojů energie, krátkodobě nejlépe ve formě sladkých pokrmů a rovněž dostatek tekutin. </a:t>
            </a:r>
          </a:p>
          <a:p>
            <a:r>
              <a:rPr lang="cs-CZ" sz="2600" b="1" dirty="0" smtClean="0">
                <a:solidFill>
                  <a:srgbClr val="00B0F0"/>
                </a:solidFill>
              </a:rPr>
              <a:t>Z </a:t>
            </a:r>
            <a:r>
              <a:rPr lang="cs-CZ" sz="2600" b="1" dirty="0">
                <a:solidFill>
                  <a:srgbClr val="00B0F0"/>
                </a:solidFill>
              </a:rPr>
              <a:t>hlediska taktiky jednotek při zásahu spočívá ochrana životů a zdraví hasičů před nebezpečím fyzického vyčerpání v následujících zásadách: </a:t>
            </a:r>
          </a:p>
          <a:p>
            <a:r>
              <a:rPr lang="cs-CZ" sz="2600" b="1" dirty="0">
                <a:solidFill>
                  <a:srgbClr val="FF0000"/>
                </a:solidFill>
              </a:rPr>
              <a:t>a) při dlouhotrvajícím zásahu sledovat nasazení hasičů, zajistit jejich střídání a odpočinek pokud se projevují příznaky únavy, </a:t>
            </a:r>
          </a:p>
          <a:p>
            <a:r>
              <a:rPr lang="cs-CZ" sz="2600" b="1" dirty="0" smtClean="0">
                <a:solidFill>
                  <a:srgbClr val="FF0000"/>
                </a:solidFill>
              </a:rPr>
              <a:t>b) dodržovat </a:t>
            </a:r>
            <a:r>
              <a:rPr lang="cs-CZ" sz="2600" b="1" dirty="0">
                <a:solidFill>
                  <a:srgbClr val="FF0000"/>
                </a:solidFill>
              </a:rPr>
              <a:t>režim práce a odpočinku; doporučuje se střídaní po 6 až 8 hodinách nepřetržitého nasazení, </a:t>
            </a:r>
          </a:p>
          <a:p>
            <a:r>
              <a:rPr lang="cs-CZ" sz="2600" b="1" dirty="0">
                <a:solidFill>
                  <a:srgbClr val="FF0000"/>
                </a:solidFill>
              </a:rPr>
              <a:t>c) velitel zásahu „</a:t>
            </a:r>
            <a:r>
              <a:rPr lang="cs-CZ" sz="2600" b="1" i="1" dirty="0">
                <a:solidFill>
                  <a:srgbClr val="FF0000"/>
                </a:solidFill>
              </a:rPr>
              <a:t>vytváří podmínky pro obnovu fyzických sil hasičů na místě zásahu</a:t>
            </a:r>
            <a:r>
              <a:rPr lang="cs-CZ" sz="2600" b="1" dirty="0">
                <a:solidFill>
                  <a:srgbClr val="FF0000"/>
                </a:solidFill>
              </a:rPr>
              <a:t>, </a:t>
            </a:r>
            <a:r>
              <a:rPr lang="cs-CZ" sz="2600" b="1" i="1" dirty="0">
                <a:solidFill>
                  <a:srgbClr val="FF0000"/>
                </a:solidFill>
              </a:rPr>
              <a:t>zajištění minimálních podmínek péče o zasahující hasiče a osoby poskytující osobní a věcnou pomoc </a:t>
            </a:r>
            <a:r>
              <a:rPr lang="cs-CZ" sz="2600" b="1" baseline="30000" dirty="0">
                <a:solidFill>
                  <a:srgbClr val="FF0000"/>
                </a:solidFill>
              </a:rPr>
              <a:t>1</a:t>
            </a:r>
            <a:r>
              <a:rPr lang="cs-CZ" sz="2600" b="1" i="1" dirty="0">
                <a:solidFill>
                  <a:srgbClr val="FF0000"/>
                </a:solidFill>
              </a:rPr>
              <a:t>“</a:t>
            </a:r>
            <a:r>
              <a:rPr lang="cs-CZ" sz="2600" b="1" dirty="0">
                <a:solidFill>
                  <a:srgbClr val="FF0000"/>
                </a:solidFill>
              </a:rPr>
              <a:t>; „</a:t>
            </a:r>
            <a:r>
              <a:rPr lang="cs-CZ" sz="2600" b="1" i="1" dirty="0">
                <a:solidFill>
                  <a:srgbClr val="FF0000"/>
                </a:solidFill>
              </a:rPr>
              <a:t>minimálními podmínkami péče se rozumí zajištění </a:t>
            </a:r>
            <a:endParaRPr lang="cs-CZ" sz="2600" b="1" dirty="0">
              <a:solidFill>
                <a:srgbClr val="FF0000"/>
              </a:solidFill>
            </a:endParaRPr>
          </a:p>
          <a:p>
            <a:pPr lvl="1"/>
            <a:r>
              <a:rPr lang="cs-CZ" sz="2600" b="1" i="1" dirty="0">
                <a:solidFill>
                  <a:srgbClr val="FF0000"/>
                </a:solidFill>
              </a:rPr>
              <a:t>i) ochranných nápojů, vyžaduje-li zásah použití speciálních ochranných prostředků v nepřetržité délce 30 minut nebo provádí-li se zásah za extrémních povětrnostních podmínek po dobu nejméně 2 hodin, </a:t>
            </a:r>
            <a:endParaRPr lang="cs-CZ" sz="2600" b="1" dirty="0">
              <a:solidFill>
                <a:srgbClr val="FF0000"/>
              </a:solidFill>
            </a:endParaRPr>
          </a:p>
          <a:p>
            <a:pPr lvl="1"/>
            <a:r>
              <a:rPr lang="cs-CZ" sz="2600" b="1" i="1" dirty="0" err="1">
                <a:solidFill>
                  <a:srgbClr val="FF0000"/>
                </a:solidFill>
              </a:rPr>
              <a:t>ii</a:t>
            </a:r>
            <a:r>
              <a:rPr lang="cs-CZ" sz="2600" b="1" i="1" dirty="0">
                <a:solidFill>
                  <a:srgbClr val="FF0000"/>
                </a:solidFill>
              </a:rPr>
              <a:t>) stravování, jde-li o práci při zásahu trvající nepřetržitě po dobu nejméně 4 a půl hodiny, </a:t>
            </a:r>
            <a:endParaRPr lang="cs-CZ" sz="2600" b="1" dirty="0">
              <a:solidFill>
                <a:srgbClr val="FF0000"/>
              </a:solidFill>
            </a:endParaRPr>
          </a:p>
          <a:p>
            <a:pPr lvl="1"/>
            <a:r>
              <a:rPr lang="cs-CZ" sz="2600" b="1" i="1" dirty="0" err="1">
                <a:solidFill>
                  <a:srgbClr val="FF0000"/>
                </a:solidFill>
              </a:rPr>
              <a:t>iii</a:t>
            </a:r>
            <a:r>
              <a:rPr lang="cs-CZ" sz="2600" b="1" i="1" dirty="0">
                <a:solidFill>
                  <a:srgbClr val="FF0000"/>
                </a:solidFill>
              </a:rPr>
              <a:t>) vhodného místa pro odpočinek, případně ubytování, trvá-li práce při zásahu déle než 12 hodin</a:t>
            </a:r>
            <a:r>
              <a:rPr lang="cs-CZ" sz="2600" b="1" baseline="30000" dirty="0">
                <a:solidFill>
                  <a:srgbClr val="FF0000"/>
                </a:solidFill>
              </a:rPr>
              <a:t>2</a:t>
            </a:r>
            <a:r>
              <a:rPr lang="cs-CZ" sz="2600" b="1" i="1" dirty="0">
                <a:solidFill>
                  <a:srgbClr val="FF0000"/>
                </a:solidFill>
              </a:rPr>
              <a:t>. </a:t>
            </a:r>
            <a:endParaRPr lang="cs-CZ" sz="2600" b="1" dirty="0">
              <a:solidFill>
                <a:srgbClr val="FF0000"/>
              </a:solidFill>
            </a:endParaRPr>
          </a:p>
          <a:p>
            <a:pPr lvl="1"/>
            <a:r>
              <a:rPr lang="cs-CZ" sz="2600" b="1" i="1" dirty="0">
                <a:solidFill>
                  <a:srgbClr val="FF0000"/>
                </a:solidFill>
              </a:rPr>
              <a:t>Osobám, které byly vyzvány k poskytnutí osobní pomoci a provádějí práci v místech ohrožení jejích zdraví nebo života, se poskytuje odborný dohled a zapůjčují se jim odpovídající osobní ochranné pracovní prostředky pro bezpečnost a ochranu zdraví při práci </a:t>
            </a:r>
            <a:endParaRPr lang="cs-CZ" sz="2600" b="1" dirty="0">
              <a:solidFill>
                <a:srgbClr val="FF0000"/>
              </a:solidFill>
            </a:endParaRPr>
          </a:p>
          <a:p>
            <a:endParaRPr lang="cs-CZ" sz="1800" dirty="0"/>
          </a:p>
        </p:txBody>
      </p:sp>
    </p:spTree>
    <p:extLst>
      <p:ext uri="{BB962C8B-B14F-4D97-AF65-F5344CB8AC3E}">
        <p14:creationId xmlns:p14="http://schemas.microsoft.com/office/powerpoint/2010/main" val="20209645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48680"/>
          </a:xfrm>
          <a:solidFill>
            <a:schemeClr val="bg1"/>
          </a:solidFill>
        </p:spPr>
        <p:txBody>
          <a:bodyPr>
            <a:normAutofit fontScale="90000"/>
          </a:bodyPr>
          <a:lstStyle/>
          <a:p>
            <a:r>
              <a:rPr lang="cs-CZ" sz="2400" dirty="0"/>
              <a:t/>
            </a:r>
            <a:br>
              <a:rPr lang="cs-CZ" sz="2400" dirty="0"/>
            </a:br>
            <a:r>
              <a:rPr lang="cs-CZ" sz="2400" dirty="0"/>
              <a:t> </a:t>
            </a:r>
            <a:r>
              <a:rPr lang="cs-CZ" sz="2400" b="1" dirty="0"/>
              <a:t>Nebezpečí intoxikace </a:t>
            </a:r>
            <a:r>
              <a:rPr lang="cs-CZ" sz="2400" dirty="0"/>
              <a:t>	</a:t>
            </a:r>
            <a:br>
              <a:rPr lang="cs-CZ" sz="2400" dirty="0"/>
            </a:br>
            <a:endParaRPr lang="cs-CZ" sz="2400" dirty="0"/>
          </a:p>
        </p:txBody>
      </p:sp>
      <p:sp>
        <p:nvSpPr>
          <p:cNvPr id="3" name="Zástupný symbol pro obsah 2"/>
          <p:cNvSpPr>
            <a:spLocks noGrp="1"/>
          </p:cNvSpPr>
          <p:nvPr>
            <p:ph idx="1"/>
          </p:nvPr>
        </p:nvSpPr>
        <p:spPr>
          <a:xfrm>
            <a:off x="0" y="548680"/>
            <a:ext cx="9144000" cy="6309320"/>
          </a:xfrm>
          <a:solidFill>
            <a:schemeClr val="bg1"/>
          </a:solidFill>
        </p:spPr>
        <p:txBody>
          <a:bodyPr>
            <a:noAutofit/>
          </a:bodyPr>
          <a:lstStyle/>
          <a:p>
            <a:pPr marL="0" indent="0" algn="ctr">
              <a:buNone/>
            </a:pPr>
            <a:r>
              <a:rPr lang="cs-CZ" sz="1800" b="1" dirty="0"/>
              <a:t>Charakteristika</a:t>
            </a:r>
            <a:endParaRPr lang="cs-CZ" sz="1800" b="1" dirty="0" smtClean="0">
              <a:solidFill>
                <a:srgbClr val="FF0000"/>
              </a:solidFill>
            </a:endParaRPr>
          </a:p>
          <a:p>
            <a:pPr marL="0" indent="0">
              <a:buNone/>
            </a:pPr>
            <a:r>
              <a:rPr lang="cs-CZ" sz="1800" b="1" dirty="0" smtClean="0">
                <a:solidFill>
                  <a:srgbClr val="FF0000"/>
                </a:solidFill>
              </a:rPr>
              <a:t>Intoxikací </a:t>
            </a:r>
            <a:r>
              <a:rPr lang="cs-CZ" sz="1800" b="1" dirty="0">
                <a:solidFill>
                  <a:srgbClr val="FF0000"/>
                </a:solidFill>
              </a:rPr>
              <a:t>se rozumí vniknutí toxické látky do organizmu člověka. Při určitém množství toxické látky v organismu nastane jeho otrava. </a:t>
            </a:r>
            <a:r>
              <a:rPr lang="cs-CZ" sz="1800" dirty="0"/>
              <a:t>Toxické látky mohou vniknout do organismu následujícím způsobem: </a:t>
            </a:r>
          </a:p>
          <a:p>
            <a:r>
              <a:rPr lang="cs-CZ" sz="1800" b="1" i="1" dirty="0"/>
              <a:t>a) požitím, </a:t>
            </a:r>
          </a:p>
          <a:p>
            <a:r>
              <a:rPr lang="cs-CZ" sz="1800" b="1" i="1" dirty="0"/>
              <a:t>b) vdechnutím, </a:t>
            </a:r>
          </a:p>
          <a:p>
            <a:r>
              <a:rPr lang="cs-CZ" sz="1800" b="1" i="1" dirty="0"/>
              <a:t>c) poraněnou kůží nebo prostřednictvím poranění, </a:t>
            </a:r>
          </a:p>
          <a:p>
            <a:r>
              <a:rPr lang="cs-CZ" sz="1800" b="1" i="1" dirty="0"/>
              <a:t>d) potřísněním a vstřebáním kůží, </a:t>
            </a:r>
          </a:p>
          <a:p>
            <a:r>
              <a:rPr lang="cs-CZ" sz="1800" b="1" i="1" dirty="0"/>
              <a:t>e) sliznicemi. </a:t>
            </a:r>
          </a:p>
          <a:p>
            <a:pPr marL="0" indent="0">
              <a:buNone/>
            </a:pPr>
            <a:r>
              <a:rPr lang="cs-CZ" sz="1800" b="1" dirty="0" smtClean="0">
                <a:solidFill>
                  <a:srgbClr val="00B050"/>
                </a:solidFill>
              </a:rPr>
              <a:t> </a:t>
            </a:r>
            <a:r>
              <a:rPr lang="cs-CZ" sz="1800" b="1" dirty="0">
                <a:solidFill>
                  <a:srgbClr val="00B050"/>
                </a:solidFill>
              </a:rPr>
              <a:t>Toxické látky působí na organismus člověka různými způsoby: </a:t>
            </a:r>
          </a:p>
          <a:p>
            <a:r>
              <a:rPr lang="cs-CZ" sz="1800" b="1" dirty="0">
                <a:solidFill>
                  <a:srgbClr val="00B050"/>
                </a:solidFill>
              </a:rPr>
              <a:t>a) na centrální nervový systém - ovlivňování dýchání, činnosti srdce, narkotické účinky, ochrnutí, ztráta některých smyslů, atd., </a:t>
            </a:r>
          </a:p>
          <a:p>
            <a:r>
              <a:rPr lang="cs-CZ" sz="1800" b="1" dirty="0">
                <a:solidFill>
                  <a:srgbClr val="00B050"/>
                </a:solidFill>
              </a:rPr>
              <a:t>b) na krev a krvotvorné orgány - vazba na kyslík v krvi, vliv na funkci krvetvorných orgánů, </a:t>
            </a:r>
          </a:p>
          <a:p>
            <a:r>
              <a:rPr lang="pt-BR" sz="1800" b="1" dirty="0">
                <a:solidFill>
                  <a:srgbClr val="00B050"/>
                </a:solidFill>
              </a:rPr>
              <a:t>c) na trávicí systém - zvracení, bolesti a průjmy, </a:t>
            </a:r>
          </a:p>
          <a:p>
            <a:r>
              <a:rPr lang="cs-CZ" sz="1800" b="1" dirty="0">
                <a:solidFill>
                  <a:srgbClr val="00B050"/>
                </a:solidFill>
              </a:rPr>
              <a:t>d) na sliznice a tkáně - poškození, silné bolesti (viz </a:t>
            </a:r>
            <a:r>
              <a:rPr lang="cs-CZ" sz="1800" b="1" i="1" dirty="0">
                <a:solidFill>
                  <a:srgbClr val="00B050"/>
                </a:solidFill>
              </a:rPr>
              <a:t>nebezpečí poleptání</a:t>
            </a:r>
            <a:r>
              <a:rPr lang="cs-CZ" sz="1800" b="1" dirty="0">
                <a:solidFill>
                  <a:srgbClr val="00B050"/>
                </a:solidFill>
              </a:rPr>
              <a:t>). </a:t>
            </a:r>
          </a:p>
          <a:p>
            <a:pPr marL="0" indent="0">
              <a:buNone/>
            </a:pPr>
            <a:r>
              <a:rPr lang="pt-BR" sz="1800" dirty="0" smtClean="0"/>
              <a:t>Příznaky </a:t>
            </a:r>
            <a:r>
              <a:rPr lang="pt-BR" sz="1800" dirty="0"/>
              <a:t>intoxikace se mohou projevit: </a:t>
            </a:r>
            <a:r>
              <a:rPr lang="cs-CZ" sz="1800" dirty="0" smtClean="0"/>
              <a:t> změnou </a:t>
            </a:r>
            <a:r>
              <a:rPr lang="cs-CZ" sz="1800" dirty="0"/>
              <a:t>barvy pokožky, </a:t>
            </a:r>
            <a:r>
              <a:rPr lang="cs-CZ" sz="1800" dirty="0" smtClean="0"/>
              <a:t> </a:t>
            </a:r>
            <a:r>
              <a:rPr lang="cs-CZ" sz="1800" dirty="0"/>
              <a:t>bolestmi břicha, hlavy, </a:t>
            </a:r>
            <a:r>
              <a:rPr lang="cs-CZ" sz="1800" dirty="0" smtClean="0"/>
              <a:t>nevolností</a:t>
            </a:r>
            <a:r>
              <a:rPr lang="cs-CZ" sz="1800" dirty="0"/>
              <a:t>, zvracením, průjmy, </a:t>
            </a:r>
            <a:r>
              <a:rPr lang="cs-CZ" sz="1800" dirty="0" smtClean="0"/>
              <a:t> </a:t>
            </a:r>
            <a:r>
              <a:rPr lang="cs-CZ" sz="1800" dirty="0"/>
              <a:t>dráždivým kašlem, dušením</a:t>
            </a:r>
            <a:r>
              <a:rPr lang="cs-CZ" sz="1800" dirty="0" smtClean="0"/>
              <a:t>, </a:t>
            </a:r>
            <a:r>
              <a:rPr lang="cs-CZ" sz="1800" dirty="0"/>
              <a:t>těžkým dýcháním, </a:t>
            </a:r>
            <a:r>
              <a:rPr lang="cs-CZ" sz="1800" dirty="0" smtClean="0"/>
              <a:t>křečemi</a:t>
            </a:r>
            <a:r>
              <a:rPr lang="cs-CZ" sz="1800" dirty="0"/>
              <a:t>, třesem, </a:t>
            </a:r>
            <a:r>
              <a:rPr lang="cs-CZ" sz="1800" dirty="0" smtClean="0"/>
              <a:t> </a:t>
            </a:r>
            <a:r>
              <a:rPr lang="cs-CZ" sz="1800" dirty="0"/>
              <a:t>blouzněním, </a:t>
            </a:r>
            <a:r>
              <a:rPr lang="cs-CZ" sz="1800" dirty="0" smtClean="0"/>
              <a:t> </a:t>
            </a:r>
            <a:r>
              <a:rPr lang="cs-CZ" sz="1800" dirty="0"/>
              <a:t>příznaky šoku, </a:t>
            </a:r>
            <a:r>
              <a:rPr lang="cs-CZ" sz="1800" dirty="0" smtClean="0"/>
              <a:t>ztrátou </a:t>
            </a:r>
            <a:r>
              <a:rPr lang="cs-CZ" sz="1800" dirty="0"/>
              <a:t>vědomí, </a:t>
            </a:r>
            <a:r>
              <a:rPr lang="cs-CZ" sz="1800" dirty="0" smtClean="0"/>
              <a:t>poškozením </a:t>
            </a:r>
            <a:r>
              <a:rPr lang="cs-CZ" sz="1800" dirty="0"/>
              <a:t>tkání a sliznic, </a:t>
            </a:r>
            <a:r>
              <a:rPr lang="cs-CZ" sz="1800" dirty="0" smtClean="0"/>
              <a:t> </a:t>
            </a:r>
            <a:r>
              <a:rPr lang="cs-CZ" sz="1800" dirty="0"/>
              <a:t>světloplachostí, </a:t>
            </a:r>
            <a:r>
              <a:rPr lang="cs-CZ" sz="1800" dirty="0" smtClean="0"/>
              <a:t> </a:t>
            </a:r>
            <a:r>
              <a:rPr lang="cs-CZ" sz="1800" dirty="0"/>
              <a:t>střídavými pocity tepla a chladu. </a:t>
            </a:r>
          </a:p>
          <a:p>
            <a:pPr marL="0" indent="0">
              <a:buNone/>
            </a:pPr>
            <a:r>
              <a:rPr lang="cs-CZ" sz="1800" b="1" dirty="0" smtClean="0">
                <a:solidFill>
                  <a:srgbClr val="0070C0"/>
                </a:solidFill>
              </a:rPr>
              <a:t> </a:t>
            </a:r>
            <a:endParaRPr lang="cs-CZ" sz="1800" dirty="0"/>
          </a:p>
        </p:txBody>
      </p:sp>
    </p:spTree>
    <p:extLst>
      <p:ext uri="{BB962C8B-B14F-4D97-AF65-F5344CB8AC3E}">
        <p14:creationId xmlns:p14="http://schemas.microsoft.com/office/powerpoint/2010/main" val="36374851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a:bodyPr>
          <a:lstStyle/>
          <a:p>
            <a:pPr marL="0" indent="0">
              <a:buNone/>
            </a:pPr>
            <a:endParaRPr lang="cs-CZ" sz="1600" dirty="0" smtClean="0"/>
          </a:p>
          <a:p>
            <a:pPr marL="0" indent="0">
              <a:buNone/>
            </a:pPr>
            <a:r>
              <a:rPr lang="cs-CZ" sz="1600" dirty="0"/>
              <a:t>Příznaky intoxikace se nemusí projevit bezprostředně po kontaminaci toxickou </a:t>
            </a:r>
            <a:r>
              <a:rPr lang="cs-CZ" sz="1600" dirty="0" smtClean="0"/>
              <a:t>látkou, ale </a:t>
            </a:r>
            <a:r>
              <a:rPr lang="cs-CZ" sz="1600" dirty="0"/>
              <a:t>po určité době, tzv. době latence. Příznaky a účinky toxické látky jsou </a:t>
            </a:r>
            <a:r>
              <a:rPr lang="cs-CZ" sz="1600" dirty="0" smtClean="0"/>
              <a:t>spojeny s </a:t>
            </a:r>
            <a:r>
              <a:rPr lang="cs-CZ" sz="1600" dirty="0"/>
              <a:t>množstvím toxické látky, které kontaminovalo organismus, dobou působení a </a:t>
            </a:r>
            <a:r>
              <a:rPr lang="cs-CZ" sz="1600" dirty="0" smtClean="0"/>
              <a:t>odolností každého </a:t>
            </a:r>
            <a:r>
              <a:rPr lang="cs-CZ" sz="1600" dirty="0"/>
              <a:t>člověka</a:t>
            </a:r>
            <a:r>
              <a:rPr lang="cs-CZ" sz="1600" dirty="0" smtClean="0"/>
              <a:t>.</a:t>
            </a:r>
          </a:p>
          <a:p>
            <a:pPr marL="0" indent="0">
              <a:buNone/>
            </a:pPr>
            <a:endParaRPr lang="cs-CZ" sz="1600" dirty="0"/>
          </a:p>
          <a:p>
            <a:pPr marL="0" indent="0" algn="ctr">
              <a:buNone/>
            </a:pPr>
            <a:r>
              <a:rPr lang="cs-CZ" sz="1800" b="1" dirty="0"/>
              <a:t>Předpokládaný </a:t>
            </a:r>
            <a:r>
              <a:rPr lang="cs-CZ" sz="1800" b="1" dirty="0" smtClean="0"/>
              <a:t>výskyt</a:t>
            </a:r>
          </a:p>
          <a:p>
            <a:pPr marL="0" indent="0" algn="ctr">
              <a:buNone/>
            </a:pPr>
            <a:endParaRPr lang="cs-CZ" sz="1800" b="1" dirty="0"/>
          </a:p>
          <a:p>
            <a:pPr marL="0" indent="0">
              <a:buNone/>
            </a:pPr>
            <a:r>
              <a:rPr lang="cs-CZ" sz="1600" b="1" dirty="0" smtClean="0"/>
              <a:t>S </a:t>
            </a:r>
            <a:r>
              <a:rPr lang="cs-CZ" sz="1600" b="1" dirty="0"/>
              <a:t>nebezpečím intoxikace se mohou hasiči setkat:</a:t>
            </a:r>
          </a:p>
          <a:p>
            <a:r>
              <a:rPr lang="cs-CZ" sz="1600" dirty="0"/>
              <a:t>a) </a:t>
            </a:r>
            <a:r>
              <a:rPr lang="cs-CZ" sz="1600" b="1" dirty="0"/>
              <a:t>u všech požárů </a:t>
            </a:r>
            <a:r>
              <a:rPr lang="cs-CZ" sz="1600" dirty="0"/>
              <a:t>(uvnitř objektů i v otevřeném venkovním prostředí), </a:t>
            </a:r>
            <a:r>
              <a:rPr lang="cs-CZ" sz="1600" b="1" dirty="0"/>
              <a:t>kde </a:t>
            </a:r>
            <a:r>
              <a:rPr lang="cs-CZ" sz="1600" b="1" dirty="0" smtClean="0"/>
              <a:t>vznikají toxické </a:t>
            </a:r>
            <a:r>
              <a:rPr lang="cs-CZ" sz="1600" b="1" dirty="0"/>
              <a:t>látky jako produkty nedokonalého hoření, </a:t>
            </a:r>
            <a:r>
              <a:rPr lang="cs-CZ" sz="1600" dirty="0"/>
              <a:t>jako zplodiny hoření a </a:t>
            </a:r>
            <a:r>
              <a:rPr lang="cs-CZ" sz="1600" dirty="0" smtClean="0"/>
              <a:t>tepelného rozkladu </a:t>
            </a:r>
            <a:r>
              <a:rPr lang="cs-CZ" sz="1600" dirty="0"/>
              <a:t>látek. Toxické zplodiny jsou i v tuhých zbytcích po hoření nebo </a:t>
            </a:r>
            <a:r>
              <a:rPr lang="cs-CZ" sz="1600" dirty="0" smtClean="0"/>
              <a:t>termickém rozkladu</a:t>
            </a:r>
            <a:r>
              <a:rPr lang="cs-CZ" sz="1600" dirty="0"/>
              <a:t>. Dominantní druh toxické látky lze odvodit z chemického složení </a:t>
            </a:r>
            <a:r>
              <a:rPr lang="cs-CZ" sz="1600" dirty="0" smtClean="0"/>
              <a:t>látek, které </a:t>
            </a:r>
            <a:r>
              <a:rPr lang="cs-CZ" sz="1600" dirty="0"/>
              <a:t>hoří (např. hořením PVC vzniká </a:t>
            </a:r>
            <a:r>
              <a:rPr lang="cs-CZ" sz="1600" dirty="0" err="1"/>
              <a:t>HCl</a:t>
            </a:r>
            <a:r>
              <a:rPr lang="cs-CZ" sz="1600" dirty="0"/>
              <a:t>). Kromě dominantních toxických </a:t>
            </a:r>
            <a:r>
              <a:rPr lang="cs-CZ" sz="1600" dirty="0" smtClean="0"/>
              <a:t>látek však </a:t>
            </a:r>
            <a:r>
              <a:rPr lang="cs-CZ" sz="1600" dirty="0"/>
              <a:t>v závislosti na podmínkách hoření vzniká řada dalších, těžko </a:t>
            </a:r>
            <a:r>
              <a:rPr lang="cs-CZ" sz="1600" dirty="0" smtClean="0"/>
              <a:t>odhadnutelných látek </a:t>
            </a:r>
            <a:r>
              <a:rPr lang="cs-CZ" sz="1600" dirty="0"/>
              <a:t>v menším či minimálním množství, mají však různou toxicitu, některé z </a:t>
            </a:r>
            <a:r>
              <a:rPr lang="cs-CZ" sz="1600" dirty="0" smtClean="0"/>
              <a:t>nich jsou </a:t>
            </a:r>
            <a:r>
              <a:rPr lang="cs-CZ" sz="1600" dirty="0" err="1"/>
              <a:t>ultrajedy</a:t>
            </a:r>
            <a:r>
              <a:rPr lang="cs-CZ" sz="1600" dirty="0"/>
              <a:t>. </a:t>
            </a:r>
            <a:r>
              <a:rPr lang="cs-CZ" sz="1600" b="1" dirty="0"/>
              <a:t>Při nedokonalém hoření vždy vzniká celá řada toxických látek,</a:t>
            </a:r>
          </a:p>
          <a:p>
            <a:r>
              <a:rPr lang="cs-CZ" sz="1600" dirty="0"/>
              <a:t>b) </a:t>
            </a:r>
            <a:r>
              <a:rPr lang="cs-CZ" sz="1600" b="1" dirty="0"/>
              <a:t>případě zásahů s výskytem nebezpečných chemických látek, kde jsou toxické </a:t>
            </a:r>
            <a:r>
              <a:rPr lang="cs-CZ" sz="1600" b="1" dirty="0" smtClean="0"/>
              <a:t>látky</a:t>
            </a:r>
            <a:r>
              <a:rPr lang="cs-CZ" sz="1600" dirty="0" smtClean="0"/>
              <a:t> (technologické </a:t>
            </a:r>
            <a:r>
              <a:rPr lang="cs-CZ" sz="1600" dirty="0"/>
              <a:t>poruchy, havárie v průmyslu a v přepravě, nemocnice, </a:t>
            </a:r>
            <a:r>
              <a:rPr lang="cs-CZ" sz="1600" dirty="0" smtClean="0"/>
              <a:t>laboratoře, výzkumné </a:t>
            </a:r>
            <a:r>
              <a:rPr lang="cs-CZ" sz="1600" dirty="0"/>
              <a:t>ústavy, varny drog, sklady) a kde je zpravidla jedna nebo </a:t>
            </a:r>
            <a:r>
              <a:rPr lang="cs-CZ" sz="1600" dirty="0" smtClean="0"/>
              <a:t>několik toxických </a:t>
            </a:r>
            <a:r>
              <a:rPr lang="cs-CZ" sz="1600" dirty="0"/>
              <a:t>identifikovatelných látek ve velkém množství a vysoké koncentraci.</a:t>
            </a:r>
          </a:p>
        </p:txBody>
      </p:sp>
    </p:spTree>
    <p:extLst>
      <p:ext uri="{BB962C8B-B14F-4D97-AF65-F5344CB8AC3E}">
        <p14:creationId xmlns:p14="http://schemas.microsoft.com/office/powerpoint/2010/main" val="134218387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980728"/>
          </a:xfrm>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fontScale="62500" lnSpcReduction="20000"/>
          </a:bodyPr>
          <a:lstStyle/>
          <a:p>
            <a:pPr marL="0" indent="0" algn="ctr">
              <a:buNone/>
            </a:pPr>
            <a:r>
              <a:rPr lang="cs-CZ" b="1" dirty="0" smtClean="0"/>
              <a:t>Ochrana </a:t>
            </a:r>
            <a:endParaRPr lang="cs-CZ" dirty="0"/>
          </a:p>
          <a:p>
            <a:pPr marL="0" indent="0">
              <a:buNone/>
            </a:pPr>
            <a:r>
              <a:rPr lang="cs-CZ" b="1" dirty="0" smtClean="0"/>
              <a:t>Z </a:t>
            </a:r>
            <a:r>
              <a:rPr lang="cs-CZ" b="1" dirty="0"/>
              <a:t>hlediska taktiky jednotek při zásahu spočívá ochrana životů a zdraví hasičů před nebezpečím intoxikace zejména </a:t>
            </a:r>
            <a:r>
              <a:rPr lang="cs-CZ" dirty="0"/>
              <a:t>v následujících zásadách: </a:t>
            </a:r>
          </a:p>
          <a:p>
            <a:r>
              <a:rPr lang="cs-CZ" dirty="0"/>
              <a:t>a) </a:t>
            </a:r>
            <a:r>
              <a:rPr lang="cs-CZ" b="1" dirty="0"/>
              <a:t>dodržování taktiky zásahu s nebezpečnými toxickými látkami, </a:t>
            </a:r>
          </a:p>
          <a:p>
            <a:r>
              <a:rPr lang="cs-CZ" dirty="0"/>
              <a:t>b) </a:t>
            </a:r>
            <a:r>
              <a:rPr lang="cs-CZ" b="1" dirty="0"/>
              <a:t>volba ochranných prostředků odpovídajících druhu toxických látek </a:t>
            </a:r>
            <a:r>
              <a:rPr lang="cs-CZ" dirty="0"/>
              <a:t>a způsobu jejich působení na lidský organismus, </a:t>
            </a:r>
          </a:p>
          <a:p>
            <a:r>
              <a:rPr lang="cs-CZ" dirty="0"/>
              <a:t>c) </a:t>
            </a:r>
            <a:r>
              <a:rPr lang="cs-CZ" b="1" dirty="0"/>
              <a:t>dodržování zásad pro zamezení kontaminace</a:t>
            </a:r>
            <a:r>
              <a:rPr lang="cs-CZ" dirty="0"/>
              <a:t>, provádění důsledné dekontaminace a osobní hygieny, </a:t>
            </a:r>
          </a:p>
          <a:p>
            <a:r>
              <a:rPr lang="cs-CZ" dirty="0"/>
              <a:t>d) </a:t>
            </a:r>
            <a:r>
              <a:rPr lang="cs-CZ" b="1" dirty="0"/>
              <a:t>omezení počtu hasičů u zásahu</a:t>
            </a:r>
            <a:r>
              <a:rPr lang="cs-CZ" dirty="0"/>
              <a:t>, </a:t>
            </a:r>
          </a:p>
          <a:p>
            <a:r>
              <a:rPr lang="cs-CZ" dirty="0"/>
              <a:t>e) </a:t>
            </a:r>
            <a:r>
              <a:rPr lang="cs-CZ" b="1" dirty="0"/>
              <a:t>omezení doby zásahu v toxickém prostředí </a:t>
            </a:r>
            <a:r>
              <a:rPr lang="cs-CZ" dirty="0"/>
              <a:t>na nezbytné minimum, </a:t>
            </a:r>
          </a:p>
          <a:p>
            <a:r>
              <a:rPr lang="cs-CZ" dirty="0"/>
              <a:t>f) </a:t>
            </a:r>
            <a:r>
              <a:rPr lang="cs-CZ" b="1" dirty="0"/>
              <a:t>lékařské vyšetření po zásahu pokud jsou příznaky nebo podezření na intoxikaci</a:t>
            </a:r>
            <a:r>
              <a:rPr lang="cs-CZ" dirty="0"/>
              <a:t>, </a:t>
            </a:r>
          </a:p>
          <a:p>
            <a:r>
              <a:rPr lang="cs-CZ" dirty="0"/>
              <a:t>g) </a:t>
            </a:r>
            <a:r>
              <a:rPr lang="cs-CZ" b="1" dirty="0"/>
              <a:t>evidence možné kontaminace hasičů </a:t>
            </a:r>
            <a:r>
              <a:rPr lang="cs-CZ" dirty="0"/>
              <a:t>při technických zásazích a požárech dominantními nebezpečnými látkami pro případ latentních účinků a chorob</a:t>
            </a:r>
            <a:r>
              <a:rPr lang="cs-CZ" baseline="30000" dirty="0"/>
              <a:t>1</a:t>
            </a:r>
            <a:r>
              <a:rPr lang="cs-CZ" dirty="0"/>
              <a:t>, </a:t>
            </a:r>
          </a:p>
          <a:p>
            <a:r>
              <a:rPr lang="cs-CZ" dirty="0"/>
              <a:t>h) </a:t>
            </a:r>
            <a:r>
              <a:rPr lang="cs-CZ" b="1" dirty="0"/>
              <a:t>spolupráce s odborníky</a:t>
            </a:r>
            <a:r>
              <a:rPr lang="cs-CZ" dirty="0"/>
              <a:t>, využívání informací z databází, dokumentace zdolávání požárů a informací právnických a podnikajících fyzických osob. „</a:t>
            </a:r>
            <a:r>
              <a:rPr lang="cs-CZ" b="1" i="1" dirty="0"/>
              <a:t>Jednotky při zásahu používají dokumentaci zdolávání požárů</a:t>
            </a:r>
            <a:r>
              <a:rPr lang="cs-CZ" b="1" i="1" baseline="30000" dirty="0"/>
              <a:t>2 </a:t>
            </a:r>
            <a:r>
              <a:rPr lang="cs-CZ" b="1" i="1" dirty="0"/>
              <a:t>nebo havarijní plány zpracovávané na základě zvláštních právních předpisů</a:t>
            </a:r>
            <a:r>
              <a:rPr lang="cs-CZ" b="1" i="1" baseline="30000" dirty="0"/>
              <a:t>3 </a:t>
            </a:r>
            <a:r>
              <a:rPr lang="cs-CZ" b="1" i="1" dirty="0"/>
              <a:t>a dále využívají podmínky vytvořené podniky </a:t>
            </a:r>
            <a:r>
              <a:rPr lang="cs-CZ" baseline="30000" dirty="0"/>
              <a:t>4</a:t>
            </a:r>
            <a:r>
              <a:rPr lang="cs-CZ" b="1" i="1" dirty="0"/>
              <a:t>“. </a:t>
            </a:r>
            <a:endParaRPr lang="cs-CZ" dirty="0"/>
          </a:p>
          <a:p>
            <a:pPr marL="0" indent="0">
              <a:buNone/>
            </a:pPr>
            <a:r>
              <a:rPr lang="pl-PL" b="1" dirty="0" smtClean="0">
                <a:solidFill>
                  <a:srgbClr val="0070C0"/>
                </a:solidFill>
              </a:rPr>
              <a:t>Ochranné </a:t>
            </a:r>
            <a:r>
              <a:rPr lang="pl-PL" b="1" dirty="0">
                <a:solidFill>
                  <a:srgbClr val="0070C0"/>
                </a:solidFill>
              </a:rPr>
              <a:t>prostředky a další zařízení: </a:t>
            </a:r>
          </a:p>
          <a:p>
            <a:pPr lvl="1"/>
            <a:r>
              <a:rPr lang="cs-CZ" b="1" dirty="0">
                <a:solidFill>
                  <a:srgbClr val="0070C0"/>
                </a:solidFill>
              </a:rPr>
              <a:t>a) ochranné prostředky hasiče, </a:t>
            </a:r>
          </a:p>
          <a:p>
            <a:pPr lvl="1"/>
            <a:r>
              <a:rPr lang="cs-CZ" b="1" dirty="0">
                <a:solidFill>
                  <a:srgbClr val="0070C0"/>
                </a:solidFill>
              </a:rPr>
              <a:t>b) izolační dýchací přístroje, </a:t>
            </a:r>
          </a:p>
          <a:p>
            <a:pPr lvl="1"/>
            <a:r>
              <a:rPr lang="cs-CZ" b="1" dirty="0">
                <a:solidFill>
                  <a:srgbClr val="0070C0"/>
                </a:solidFill>
              </a:rPr>
              <a:t>c) ochranné protichemické obleky, </a:t>
            </a:r>
          </a:p>
          <a:p>
            <a:pPr lvl="1"/>
            <a:r>
              <a:rPr lang="cs-CZ" b="1" dirty="0">
                <a:solidFill>
                  <a:srgbClr val="0070C0"/>
                </a:solidFill>
              </a:rPr>
              <a:t>d) detekce plynů a par (monitoring), </a:t>
            </a:r>
          </a:p>
          <a:p>
            <a:pPr lvl="1"/>
            <a:r>
              <a:rPr lang="it-IT" b="1" dirty="0">
                <a:solidFill>
                  <a:srgbClr val="0070C0"/>
                </a:solidFill>
              </a:rPr>
              <a:t>e) prostředky pro dekontaminaci a očistu těla. </a:t>
            </a:r>
          </a:p>
          <a:p>
            <a:endParaRPr lang="cs-CZ" sz="1800" dirty="0"/>
          </a:p>
        </p:txBody>
      </p:sp>
    </p:spTree>
    <p:extLst>
      <p:ext uri="{BB962C8B-B14F-4D97-AF65-F5344CB8AC3E}">
        <p14:creationId xmlns:p14="http://schemas.microsoft.com/office/powerpoint/2010/main" val="180680341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92696"/>
          </a:xfrm>
          <a:solidFill>
            <a:schemeClr val="bg1"/>
          </a:solidFill>
        </p:spPr>
        <p:txBody>
          <a:bodyPr>
            <a:normAutofit fontScale="90000"/>
          </a:bodyPr>
          <a:lstStyle/>
          <a:p>
            <a:r>
              <a:rPr lang="cs-CZ" sz="2400" dirty="0"/>
              <a:t/>
            </a:r>
            <a:br>
              <a:rPr lang="cs-CZ" sz="2400" dirty="0"/>
            </a:br>
            <a:r>
              <a:rPr lang="cs-CZ" sz="2400" dirty="0"/>
              <a:t> </a:t>
            </a:r>
            <a:r>
              <a:rPr lang="cs-CZ" sz="2400" b="1" dirty="0"/>
              <a:t>Nebezpečí opaření </a:t>
            </a:r>
            <a:r>
              <a:rPr lang="cs-CZ" sz="2400" dirty="0"/>
              <a:t>	</a:t>
            </a:r>
            <a:br>
              <a:rPr lang="cs-CZ" sz="2400" dirty="0"/>
            </a:br>
            <a:endParaRPr lang="cs-CZ" sz="2400" dirty="0"/>
          </a:p>
        </p:txBody>
      </p:sp>
      <p:sp>
        <p:nvSpPr>
          <p:cNvPr id="3" name="Zástupný symbol pro obsah 2"/>
          <p:cNvSpPr>
            <a:spLocks noGrp="1"/>
          </p:cNvSpPr>
          <p:nvPr>
            <p:ph idx="1"/>
          </p:nvPr>
        </p:nvSpPr>
        <p:spPr>
          <a:xfrm>
            <a:off x="0" y="692696"/>
            <a:ext cx="9144000" cy="6165304"/>
          </a:xfrm>
          <a:solidFill>
            <a:schemeClr val="bg1"/>
          </a:solidFill>
        </p:spPr>
        <p:txBody>
          <a:bodyPr>
            <a:normAutofit lnSpcReduction="10000"/>
          </a:bodyPr>
          <a:lstStyle/>
          <a:p>
            <a:pPr marL="0" indent="0" algn="ctr">
              <a:buNone/>
            </a:pPr>
            <a:r>
              <a:rPr lang="cs-CZ" sz="1800" b="1" dirty="0"/>
              <a:t>Charakteristika</a:t>
            </a:r>
            <a:endParaRPr lang="cs-CZ" sz="1800" b="1" dirty="0" smtClean="0">
              <a:solidFill>
                <a:srgbClr val="FF0000"/>
              </a:solidFill>
            </a:endParaRPr>
          </a:p>
          <a:p>
            <a:pPr marL="0" indent="0">
              <a:buNone/>
            </a:pPr>
            <a:r>
              <a:rPr lang="cs-CZ" sz="1800" b="1" dirty="0" smtClean="0">
                <a:solidFill>
                  <a:srgbClr val="FF0000"/>
                </a:solidFill>
              </a:rPr>
              <a:t>Popáleniny </a:t>
            </a:r>
            <a:r>
              <a:rPr lang="cs-CZ" sz="1800" b="1" dirty="0">
                <a:solidFill>
                  <a:srgbClr val="FF0000"/>
                </a:solidFill>
              </a:rPr>
              <a:t>způsobené parou nebo horkými tekutinami nazýváme opařeniny. </a:t>
            </a:r>
          </a:p>
          <a:p>
            <a:r>
              <a:rPr lang="cs-CZ" sz="1800" dirty="0" smtClean="0"/>
              <a:t>Subjektivní </a:t>
            </a:r>
            <a:r>
              <a:rPr lang="cs-CZ" sz="1800" dirty="0"/>
              <a:t>a objektivní příznaky opaření jsou: </a:t>
            </a:r>
          </a:p>
          <a:p>
            <a:r>
              <a:rPr lang="cs-CZ" sz="1800" dirty="0"/>
              <a:t>a) silná bolest v poraněné oblasti a kolem ní, </a:t>
            </a:r>
          </a:p>
          <a:p>
            <a:r>
              <a:rPr lang="cs-CZ" sz="1800" dirty="0"/>
              <a:t>b) zarudnutí a možný otok postižené oblasti, někdy olupování kůže a puchýře, </a:t>
            </a:r>
          </a:p>
          <a:p>
            <a:r>
              <a:rPr lang="cs-CZ" sz="1800" dirty="0"/>
              <a:t>c) příznaky šoku. </a:t>
            </a:r>
          </a:p>
          <a:p>
            <a:pPr marL="0" indent="0">
              <a:buNone/>
            </a:pPr>
            <a:endParaRPr lang="cs-CZ" sz="1800" dirty="0"/>
          </a:p>
          <a:p>
            <a:pPr marL="0" indent="0">
              <a:buNone/>
            </a:pPr>
            <a:r>
              <a:rPr lang="cs-CZ" sz="1800" b="1" dirty="0" smtClean="0">
                <a:solidFill>
                  <a:srgbClr val="00B050"/>
                </a:solidFill>
              </a:rPr>
              <a:t>Při </a:t>
            </a:r>
            <a:r>
              <a:rPr lang="cs-CZ" sz="1800" b="1" dirty="0">
                <a:solidFill>
                  <a:srgbClr val="00B050"/>
                </a:solidFill>
              </a:rPr>
              <a:t>hašení požáru sprchovými a mlhovými proudy vzniká velké množství vodní páry, která je velmi horká a navíc pod tlakem, který může hnát horké plyny přes všechny vrstvy ochranného oděvu včetně spodního prádla a kukly. </a:t>
            </a:r>
            <a:r>
              <a:rPr lang="cs-CZ" sz="1800" dirty="0"/>
              <a:t>Přeměna vody v páru mění tepelné podmínky v místnostech tak, že může způsobit přemístění horkých plynů od stropu místnosti k podlaze, kde se nacházejí hasiči a někdy i postižení. Vzdušné proudy tlačí před sebou plameny a horké plyny. </a:t>
            </a:r>
          </a:p>
          <a:p>
            <a:pPr marL="0" indent="0" algn="ctr">
              <a:buNone/>
            </a:pPr>
            <a:r>
              <a:rPr lang="cs-CZ" sz="1800" b="1" dirty="0"/>
              <a:t>Předpokládaný výskyt</a:t>
            </a:r>
            <a:endParaRPr lang="cs-CZ" sz="1800" dirty="0"/>
          </a:p>
          <a:p>
            <a:pPr marL="0" indent="0">
              <a:buNone/>
            </a:pPr>
            <a:r>
              <a:rPr lang="cs-CZ" sz="1800" b="1" dirty="0" smtClean="0">
                <a:solidFill>
                  <a:srgbClr val="0070C0"/>
                </a:solidFill>
              </a:rPr>
              <a:t>Nebezpečí </a:t>
            </a:r>
            <a:r>
              <a:rPr lang="cs-CZ" sz="1800" b="1" dirty="0">
                <a:solidFill>
                  <a:srgbClr val="0070C0"/>
                </a:solidFill>
              </a:rPr>
              <a:t>opaření je všude tam, kde dojde k porušení rozvodů páry, horké vody, olejů apod. Je nutno počítat i s nebezpečím opaření vodou z rozvodů studené vody, které bylo vystaveno působení tepla vznikajícího při požáru nebo vodou dopadající na rozpálené konstrukce (vypálené těsnění, plastové potrubí apod.). </a:t>
            </a:r>
          </a:p>
          <a:p>
            <a:endParaRPr lang="cs-CZ" sz="1800" b="1" dirty="0">
              <a:solidFill>
                <a:srgbClr val="0070C0"/>
              </a:solidFill>
            </a:endParaRPr>
          </a:p>
          <a:p>
            <a:pPr marL="0" indent="0">
              <a:buNone/>
            </a:pPr>
            <a:r>
              <a:rPr lang="cs-CZ" sz="1800" b="1" dirty="0" smtClean="0">
                <a:solidFill>
                  <a:srgbClr val="0070C0"/>
                </a:solidFill>
              </a:rPr>
              <a:t>Zvláštní </a:t>
            </a:r>
            <a:r>
              <a:rPr lang="cs-CZ" sz="1800" b="1" dirty="0">
                <a:solidFill>
                  <a:srgbClr val="0070C0"/>
                </a:solidFill>
              </a:rPr>
              <a:t>pozornost je třeba věnovat nebezpečí opaření při hašení požáru sprchovými nebo mlhovými proudy, kdy dochází k prudkému odpaření vody a odtékání horké vody z místa požáru. </a:t>
            </a:r>
          </a:p>
          <a:p>
            <a:endParaRPr lang="cs-CZ" sz="1800" dirty="0"/>
          </a:p>
        </p:txBody>
      </p:sp>
    </p:spTree>
    <p:extLst>
      <p:ext uri="{BB962C8B-B14F-4D97-AF65-F5344CB8AC3E}">
        <p14:creationId xmlns:p14="http://schemas.microsoft.com/office/powerpoint/2010/main" val="25759320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1412776"/>
          </a:xfrm>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Autofit/>
          </a:bodyPr>
          <a:lstStyle/>
          <a:p>
            <a:pPr marL="0" indent="0" algn="ctr">
              <a:buNone/>
            </a:pPr>
            <a:r>
              <a:rPr lang="cs-CZ" sz="1800" b="1" dirty="0" smtClean="0"/>
              <a:t> </a:t>
            </a:r>
            <a:r>
              <a:rPr lang="cs-CZ" sz="1800" b="1" dirty="0"/>
              <a:t>Ochrana</a:t>
            </a:r>
          </a:p>
          <a:p>
            <a:pPr marL="0" indent="0">
              <a:buNone/>
            </a:pPr>
            <a:r>
              <a:rPr lang="cs-CZ" sz="1600" dirty="0" smtClean="0"/>
              <a:t>Z </a:t>
            </a:r>
            <a:r>
              <a:rPr lang="cs-CZ" sz="1600" dirty="0"/>
              <a:t>hlediska taktiky jednotek při zásahu spočívá ochrana životů a zdraví hasičů </a:t>
            </a:r>
            <a:r>
              <a:rPr lang="cs-CZ" sz="1600" dirty="0" smtClean="0"/>
              <a:t>před nebezpečím </a:t>
            </a:r>
            <a:r>
              <a:rPr lang="cs-CZ" sz="1600" dirty="0"/>
              <a:t>opaření zejména v následujících zásadách:</a:t>
            </a:r>
          </a:p>
          <a:p>
            <a:r>
              <a:rPr lang="cs-CZ" sz="1600" dirty="0"/>
              <a:t>a) sledovat zdroje nebezpečí opaření na zásahových cestách (produktovody, </a:t>
            </a:r>
            <a:r>
              <a:rPr lang="cs-CZ" sz="1600" dirty="0" smtClean="0"/>
              <a:t>parovody, odtékající </a:t>
            </a:r>
            <a:r>
              <a:rPr lang="cs-CZ" sz="1600" dirty="0"/>
              <a:t>voda),</a:t>
            </a:r>
          </a:p>
          <a:p>
            <a:r>
              <a:rPr lang="cs-CZ" sz="1600" dirty="0"/>
              <a:t>b) pokud možno udržovat v suchém stavu rukavice a ochranný oděv pro hasiče, </a:t>
            </a:r>
            <a:r>
              <a:rPr lang="cs-CZ" sz="1600" dirty="0" smtClean="0"/>
              <a:t>mokré nevystavovat </a:t>
            </a:r>
            <a:r>
              <a:rPr lang="cs-CZ" sz="1600" dirty="0"/>
              <a:t>dotyku s horkými předměty,</a:t>
            </a:r>
          </a:p>
          <a:p>
            <a:r>
              <a:rPr lang="cs-CZ" sz="1600" dirty="0"/>
              <a:t>c) při hašení sprchovými a mlhovými proudy zpravidla</a:t>
            </a:r>
          </a:p>
          <a:p>
            <a:pPr marL="0" indent="0">
              <a:buNone/>
            </a:pPr>
            <a:r>
              <a:rPr lang="cs-CZ" sz="1600" dirty="0" smtClean="0"/>
              <a:t> 	i</a:t>
            </a:r>
            <a:r>
              <a:rPr lang="cs-CZ" sz="1600" dirty="0"/>
              <a:t>) používat proudy s ohledem na možný výskyt ohrožených osob</a:t>
            </a:r>
            <a:r>
              <a:rPr lang="cs-CZ" sz="1600" dirty="0" smtClean="0"/>
              <a:t>,</a:t>
            </a:r>
          </a:p>
          <a:p>
            <a:pPr marL="0" indent="0">
              <a:buNone/>
            </a:pPr>
            <a:r>
              <a:rPr lang="cs-CZ" sz="1600" dirty="0" smtClean="0"/>
              <a:t>	</a:t>
            </a:r>
            <a:r>
              <a:rPr lang="cs-CZ" sz="1600" dirty="0" err="1" smtClean="0"/>
              <a:t>ii</a:t>
            </a:r>
            <a:r>
              <a:rPr lang="cs-CZ" sz="1600" dirty="0"/>
              <a:t>) pracovat s proudem tak, aby plameny a horké plyny tlačené hasebním </a:t>
            </a:r>
            <a:r>
              <a:rPr lang="cs-CZ" sz="1600" dirty="0" smtClean="0"/>
              <a:t>proudem vody </a:t>
            </a:r>
            <a:r>
              <a:rPr lang="cs-CZ" sz="1600" dirty="0"/>
              <a:t>nezasáhly </a:t>
            </a:r>
            <a:r>
              <a:rPr lang="cs-CZ" sz="1600" dirty="0" smtClean="0"/>
              <a:t>	ostatní hasiče</a:t>
            </a:r>
            <a:r>
              <a:rPr lang="cs-CZ" sz="1600" dirty="0"/>
              <a:t>,</a:t>
            </a:r>
          </a:p>
          <a:p>
            <a:pPr marL="0" indent="0">
              <a:buNone/>
            </a:pPr>
            <a:r>
              <a:rPr lang="cs-CZ" sz="1600" dirty="0" smtClean="0"/>
              <a:t>	</a:t>
            </a:r>
            <a:r>
              <a:rPr lang="cs-CZ" sz="1600" dirty="0" err="1" smtClean="0"/>
              <a:t>iii</a:t>
            </a:r>
            <a:r>
              <a:rPr lang="cs-CZ" sz="1600" dirty="0"/>
              <a:t>) omezit nebo usměrnit proudění páry a plynů tak, aby neohrožovaly hasiče,</a:t>
            </a:r>
          </a:p>
          <a:p>
            <a:pPr marL="0" indent="0">
              <a:buNone/>
            </a:pPr>
            <a:r>
              <a:rPr lang="cs-CZ" sz="1600" dirty="0" smtClean="0"/>
              <a:t>	</a:t>
            </a:r>
            <a:r>
              <a:rPr lang="cs-CZ" sz="1600" dirty="0" err="1" smtClean="0"/>
              <a:t>iv</a:t>
            </a:r>
            <a:r>
              <a:rPr lang="cs-CZ" sz="1600" dirty="0"/>
              <a:t>) chránit se proudem, vodní proud směřovat neustále směrem k požáru a </a:t>
            </a:r>
            <a:r>
              <a:rPr lang="cs-CZ" sz="1600" dirty="0" smtClean="0"/>
              <a:t>přerušit jeho </a:t>
            </a:r>
            <a:r>
              <a:rPr lang="cs-CZ" sz="1600" dirty="0"/>
              <a:t>činnost </a:t>
            </a:r>
            <a:r>
              <a:rPr lang="cs-CZ" sz="1600" dirty="0" smtClean="0"/>
              <a:t>	až </a:t>
            </a:r>
            <a:r>
              <a:rPr lang="cs-CZ" sz="1600" dirty="0"/>
              <a:t>po opuštění  </a:t>
            </a:r>
            <a:r>
              <a:rPr lang="cs-CZ" sz="1600" dirty="0" smtClean="0"/>
              <a:t>místnosti</a:t>
            </a:r>
            <a:r>
              <a:rPr lang="cs-CZ" sz="1600" dirty="0"/>
              <a:t>,</a:t>
            </a:r>
          </a:p>
          <a:p>
            <a:pPr marL="0" indent="0">
              <a:buNone/>
            </a:pPr>
            <a:r>
              <a:rPr lang="cs-CZ" sz="1600" dirty="0" smtClean="0"/>
              <a:t>	v</a:t>
            </a:r>
            <a:r>
              <a:rPr lang="cs-CZ" sz="1600" dirty="0"/>
              <a:t>) omezit použití proudu tam, kde není dostatečné odvětrání místnosti a </a:t>
            </a:r>
            <a:r>
              <a:rPr lang="cs-CZ" sz="1600" dirty="0" smtClean="0"/>
              <a:t>je nebezpečí </a:t>
            </a:r>
            <a:r>
              <a:rPr lang="cs-CZ" sz="1600" dirty="0"/>
              <a:t>proniknutí </a:t>
            </a:r>
            <a:r>
              <a:rPr lang="cs-CZ" sz="1600" dirty="0" smtClean="0"/>
              <a:t>	vzniklé </a:t>
            </a:r>
            <a:r>
              <a:rPr lang="cs-CZ" sz="1600" dirty="0"/>
              <a:t>páry i </a:t>
            </a:r>
            <a:r>
              <a:rPr lang="cs-CZ" sz="1600" dirty="0" smtClean="0"/>
              <a:t>přes </a:t>
            </a:r>
            <a:r>
              <a:rPr lang="cs-CZ" sz="1600" dirty="0"/>
              <a:t>sprchový a mlhový proud na hasiče,</a:t>
            </a:r>
          </a:p>
          <a:p>
            <a:r>
              <a:rPr lang="cs-CZ" sz="1600" dirty="0"/>
              <a:t>d) v místnostech se pohybovat blíže k podlaze (pod neutrální rovinou),</a:t>
            </a:r>
          </a:p>
          <a:p>
            <a:r>
              <a:rPr lang="cs-CZ" sz="1600" dirty="0"/>
              <a:t>e) při hašení požáru, kde se nacházejí rozvody páry, horké i studené vody, se </a:t>
            </a:r>
            <a:r>
              <a:rPr lang="cs-CZ" sz="1600" dirty="0" smtClean="0"/>
              <a:t>vyvarovat prudkého </a:t>
            </a:r>
            <a:r>
              <a:rPr lang="cs-CZ" sz="1600" dirty="0"/>
              <a:t>ochlazení potrubí horkou párou, hašení a chlazení izolace potrubí </a:t>
            </a:r>
            <a:r>
              <a:rPr lang="cs-CZ" sz="1600" dirty="0" smtClean="0"/>
              <a:t>provádět pokud </a:t>
            </a:r>
            <a:r>
              <a:rPr lang="cs-CZ" sz="1600" dirty="0"/>
              <a:t>možno z chráněných míst,</a:t>
            </a:r>
          </a:p>
          <a:p>
            <a:r>
              <a:rPr lang="cs-CZ" sz="1600" dirty="0"/>
              <a:t>f) pokud možno nevstupovat do horkovodních kanálů,</a:t>
            </a:r>
          </a:p>
          <a:p>
            <a:r>
              <a:rPr lang="cs-CZ" sz="1600" dirty="0"/>
              <a:t>g) při požárech sklepních prostor uzavřít v co nejkratším čase přívod vody a </a:t>
            </a:r>
            <a:r>
              <a:rPr lang="cs-CZ" sz="1600" dirty="0" smtClean="0"/>
              <a:t>nezdržovat se </a:t>
            </a:r>
            <a:r>
              <a:rPr lang="cs-CZ" sz="1600" dirty="0"/>
              <a:t>pod rozvody vody</a:t>
            </a:r>
            <a:r>
              <a:rPr lang="cs-CZ" sz="1600" dirty="0" smtClean="0"/>
              <a:t>.</a:t>
            </a:r>
            <a:endParaRPr lang="pl-PL" sz="1600" dirty="0" smtClean="0"/>
          </a:p>
          <a:p>
            <a:pPr marL="0" indent="0">
              <a:buNone/>
            </a:pPr>
            <a:r>
              <a:rPr lang="pl-PL" sz="1600" dirty="0" smtClean="0"/>
              <a:t>Ochranné </a:t>
            </a:r>
            <a:r>
              <a:rPr lang="pl-PL" sz="1600" dirty="0"/>
              <a:t>prostředky a další zařízení:</a:t>
            </a:r>
          </a:p>
          <a:p>
            <a:r>
              <a:rPr lang="cs-CZ" sz="1600" dirty="0"/>
              <a:t>a) ochranné prostředky hasiče,</a:t>
            </a:r>
          </a:p>
          <a:p>
            <a:r>
              <a:rPr lang="cs-CZ" sz="1600" dirty="0"/>
              <a:t>b) věcné prostředky pro odvětrání.</a:t>
            </a:r>
            <a:endParaRPr lang="cs-CZ" sz="1600" b="1" dirty="0">
              <a:solidFill>
                <a:srgbClr val="00B050"/>
              </a:solidFill>
            </a:endParaRPr>
          </a:p>
          <a:p>
            <a:endParaRPr lang="cs-CZ" sz="1600" b="1" dirty="0">
              <a:solidFill>
                <a:srgbClr val="00B050"/>
              </a:solidFill>
            </a:endParaRPr>
          </a:p>
        </p:txBody>
      </p:sp>
    </p:spTree>
    <p:extLst>
      <p:ext uri="{BB962C8B-B14F-4D97-AF65-F5344CB8AC3E}">
        <p14:creationId xmlns:p14="http://schemas.microsoft.com/office/powerpoint/2010/main" val="28368177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672"/>
          </a:xfrm>
          <a:solidFill>
            <a:schemeClr val="bg1"/>
          </a:solidFill>
        </p:spPr>
        <p:txBody>
          <a:bodyPr>
            <a:normAutofit fontScale="90000"/>
          </a:bodyPr>
          <a:lstStyle/>
          <a:p>
            <a:r>
              <a:rPr lang="cs-CZ" sz="2400" dirty="0"/>
              <a:t/>
            </a:r>
            <a:br>
              <a:rPr lang="cs-CZ" sz="2400" dirty="0"/>
            </a:br>
            <a:r>
              <a:rPr lang="cs-CZ" sz="2400" dirty="0"/>
              <a:t> </a:t>
            </a:r>
            <a:r>
              <a:rPr lang="cs-CZ" sz="2400" b="1" dirty="0"/>
              <a:t>Nebezpečí poleptání </a:t>
            </a:r>
            <a:r>
              <a:rPr lang="cs-CZ" sz="2400" dirty="0"/>
              <a:t>	</a:t>
            </a:r>
            <a:br>
              <a:rPr lang="cs-CZ" sz="2400" dirty="0"/>
            </a:br>
            <a:endParaRPr lang="cs-CZ" sz="2400" dirty="0"/>
          </a:p>
        </p:txBody>
      </p:sp>
      <p:sp>
        <p:nvSpPr>
          <p:cNvPr id="3" name="Zástupný symbol pro obsah 2"/>
          <p:cNvSpPr>
            <a:spLocks noGrp="1"/>
          </p:cNvSpPr>
          <p:nvPr>
            <p:ph idx="1"/>
          </p:nvPr>
        </p:nvSpPr>
        <p:spPr>
          <a:xfrm>
            <a:off x="0" y="476672"/>
            <a:ext cx="9144000" cy="6381328"/>
          </a:xfrm>
          <a:solidFill>
            <a:schemeClr val="bg1"/>
          </a:solidFill>
        </p:spPr>
        <p:txBody>
          <a:bodyPr>
            <a:normAutofit lnSpcReduction="10000"/>
          </a:bodyPr>
          <a:lstStyle/>
          <a:p>
            <a:pPr marL="0" indent="0" algn="ctr">
              <a:buNone/>
            </a:pPr>
            <a:r>
              <a:rPr lang="cs-CZ" sz="1800" b="1" dirty="0"/>
              <a:t>Charakteristika</a:t>
            </a:r>
            <a:endParaRPr lang="cs-CZ" sz="1800" b="1" dirty="0" smtClean="0"/>
          </a:p>
          <a:p>
            <a:pPr marL="0" indent="0">
              <a:buNone/>
            </a:pPr>
            <a:r>
              <a:rPr lang="cs-CZ" sz="1800" b="1" dirty="0" smtClean="0"/>
              <a:t>Poleptání </a:t>
            </a:r>
            <a:r>
              <a:rPr lang="cs-CZ" sz="1800" b="1" dirty="0"/>
              <a:t>vzniká přímým působením chemikálií nebo ve spojení s dalšími látkami (např. voda, pot). Poranění může být zevní nebo </a:t>
            </a:r>
            <a:r>
              <a:rPr lang="cs-CZ" sz="1800" b="1" dirty="0" smtClean="0"/>
              <a:t>vnitřní.</a:t>
            </a:r>
            <a:endParaRPr lang="cs-CZ" sz="1800" b="1" dirty="0"/>
          </a:p>
          <a:p>
            <a:endParaRPr lang="cs-CZ" sz="1800" b="1" dirty="0"/>
          </a:p>
          <a:p>
            <a:pPr marL="0" indent="0">
              <a:buNone/>
            </a:pPr>
            <a:r>
              <a:rPr lang="cs-CZ" sz="1800" b="1" dirty="0" smtClean="0"/>
              <a:t>Zevní </a:t>
            </a:r>
            <a:r>
              <a:rPr lang="cs-CZ" sz="1800" b="1" dirty="0"/>
              <a:t>poleptání - poškození povrchové vrstvy kůže; při silnější koncentraci žíraviny nebo jejím dlouhodobějším působení může dojít k poškození do hloubky. </a:t>
            </a:r>
          </a:p>
          <a:p>
            <a:endParaRPr lang="cs-CZ" sz="1800" b="1" dirty="0"/>
          </a:p>
          <a:p>
            <a:pPr marL="0" indent="0">
              <a:buNone/>
            </a:pPr>
            <a:r>
              <a:rPr lang="cs-CZ" sz="1800" b="1" dirty="0" smtClean="0"/>
              <a:t>Vnitřní </a:t>
            </a:r>
            <a:r>
              <a:rPr lang="cs-CZ" sz="1800" b="1" dirty="0"/>
              <a:t>poleptání - při vnitřní kontaminaci organismu dochází zejména k poleptání vnitřních orgánů (např. sliznic, plic); </a:t>
            </a:r>
          </a:p>
          <a:p>
            <a:endParaRPr lang="cs-CZ" sz="1800" dirty="0"/>
          </a:p>
          <a:p>
            <a:pPr marL="0" indent="0">
              <a:buNone/>
            </a:pPr>
            <a:r>
              <a:rPr lang="cs-CZ" sz="1800" b="1" dirty="0" smtClean="0">
                <a:solidFill>
                  <a:srgbClr val="00B050"/>
                </a:solidFill>
              </a:rPr>
              <a:t>Příznaky </a:t>
            </a:r>
            <a:r>
              <a:rPr lang="cs-CZ" sz="1800" b="1" dirty="0">
                <a:solidFill>
                  <a:srgbClr val="00B050"/>
                </a:solidFill>
              </a:rPr>
              <a:t>poleptání nebo nebezpečí poleptání: </a:t>
            </a:r>
          </a:p>
          <a:p>
            <a:r>
              <a:rPr lang="cs-CZ" sz="1800" b="1" dirty="0">
                <a:solidFill>
                  <a:srgbClr val="00B050"/>
                </a:solidFill>
              </a:rPr>
              <a:t>a) vnější poleptání pokožky - palčivá bolest kůže; kůže po potřísnění může být zarudlá, může se odlupovat a mohou se na ní tvořit puchýře, </a:t>
            </a:r>
          </a:p>
          <a:p>
            <a:r>
              <a:rPr lang="cs-CZ" sz="1800" b="1" dirty="0">
                <a:solidFill>
                  <a:srgbClr val="00B050"/>
                </a:solidFill>
              </a:rPr>
              <a:t>b) poleptání očí - intenzivní bolest v postiženém oku, světloplachost, postižené oko může být křečovitě sevřeno, možné zarudnutí, otok a nadměrné slzení, </a:t>
            </a:r>
          </a:p>
          <a:p>
            <a:r>
              <a:rPr lang="cs-CZ" sz="1800" b="1" dirty="0">
                <a:solidFill>
                  <a:srgbClr val="00B050"/>
                </a:solidFill>
              </a:rPr>
              <a:t>c) rozpadávající se oděv, změna barvy potřísněného oděvu; žíravé látky reagují s okolními látkami a mohou poškodit používanou požární techniku a věcné prostředky, </a:t>
            </a:r>
          </a:p>
          <a:p>
            <a:r>
              <a:rPr lang="cs-CZ" sz="1800" b="1" dirty="0">
                <a:solidFill>
                  <a:srgbClr val="00B050"/>
                </a:solidFill>
              </a:rPr>
              <a:t>d) praskot, sykot v konstrukcích, probíhající chemické reakce za vzniku tepla a par. Při chemické reakci žíravých látek s jinými látkami, může docházet k uvolňování hořlavých plynů (např. vodík) a může hrozit nebezpečí výbuchu; chemické reakce žíravých látek bývají doprovázeny uvolňováním tepla, </a:t>
            </a:r>
          </a:p>
          <a:p>
            <a:r>
              <a:rPr lang="cs-CZ" sz="1800" b="1" dirty="0">
                <a:solidFill>
                  <a:srgbClr val="00B050"/>
                </a:solidFill>
              </a:rPr>
              <a:t>e) charakteristické obaly a značení na místě zásahu. </a:t>
            </a:r>
          </a:p>
          <a:p>
            <a:endParaRPr lang="cs-CZ" sz="1800" dirty="0"/>
          </a:p>
        </p:txBody>
      </p:sp>
    </p:spTree>
    <p:extLst>
      <p:ext uri="{BB962C8B-B14F-4D97-AF65-F5344CB8AC3E}">
        <p14:creationId xmlns:p14="http://schemas.microsoft.com/office/powerpoint/2010/main" val="15386999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20688"/>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fontScale="62500" lnSpcReduction="20000"/>
          </a:bodyPr>
          <a:lstStyle/>
          <a:p>
            <a:pPr marL="0" indent="0" algn="ctr">
              <a:buNone/>
            </a:pPr>
            <a:r>
              <a:rPr lang="cs-CZ" b="1" dirty="0"/>
              <a:t>Ochrana </a:t>
            </a:r>
            <a:endParaRPr lang="cs-CZ" dirty="0"/>
          </a:p>
          <a:p>
            <a:pPr marL="0" indent="0">
              <a:buNone/>
            </a:pPr>
            <a:r>
              <a:rPr lang="cs-CZ" b="1" dirty="0" smtClean="0">
                <a:solidFill>
                  <a:srgbClr val="FF0000"/>
                </a:solidFill>
              </a:rPr>
              <a:t>Opatření </a:t>
            </a:r>
            <a:r>
              <a:rPr lang="cs-CZ" b="1" dirty="0">
                <a:solidFill>
                  <a:srgbClr val="FF0000"/>
                </a:solidFill>
              </a:rPr>
              <a:t>pro ochranu životů a zdraví hasičů před nebezpečím poleptání: </a:t>
            </a:r>
          </a:p>
          <a:p>
            <a:pPr lvl="1"/>
            <a:r>
              <a:rPr lang="cs-CZ" b="1" dirty="0">
                <a:solidFill>
                  <a:srgbClr val="FF0000"/>
                </a:solidFill>
              </a:rPr>
              <a:t>a) při zásahu dodržovat taktické postupy pro práci s nebezpečnými látkami, </a:t>
            </a:r>
          </a:p>
          <a:p>
            <a:pPr lvl="1"/>
            <a:r>
              <a:rPr lang="cs-CZ" b="1" dirty="0">
                <a:solidFill>
                  <a:srgbClr val="FF0000"/>
                </a:solidFill>
              </a:rPr>
              <a:t>b) ohraničit nebezpečnou látku, vymezit a označit prostor nebezpečí, dodržovat </a:t>
            </a:r>
            <a:r>
              <a:rPr lang="cs-CZ" b="1" dirty="0" err="1">
                <a:solidFill>
                  <a:srgbClr val="FF0000"/>
                </a:solidFill>
              </a:rPr>
              <a:t>odstupové</a:t>
            </a:r>
            <a:r>
              <a:rPr lang="cs-CZ" b="1" dirty="0">
                <a:solidFill>
                  <a:srgbClr val="FF0000"/>
                </a:solidFill>
              </a:rPr>
              <a:t> vzdálenosti podle druhu látky </a:t>
            </a:r>
          </a:p>
          <a:p>
            <a:pPr lvl="2"/>
            <a:r>
              <a:rPr lang="cs-CZ" b="1" dirty="0">
                <a:solidFill>
                  <a:srgbClr val="FF0000"/>
                </a:solidFill>
              </a:rPr>
              <a:t>i) kapalné žíraviny ..................…… 5 m, </a:t>
            </a:r>
          </a:p>
          <a:p>
            <a:pPr lvl="2"/>
            <a:r>
              <a:rPr lang="pt-BR" b="1" dirty="0">
                <a:solidFill>
                  <a:srgbClr val="FF0000"/>
                </a:solidFill>
              </a:rPr>
              <a:t>ii) žíravé plyny a páry .............……. 15 m, </a:t>
            </a:r>
          </a:p>
          <a:p>
            <a:pPr lvl="2"/>
            <a:r>
              <a:rPr lang="cs-CZ" b="1" dirty="0" err="1">
                <a:solidFill>
                  <a:srgbClr val="FF0000"/>
                </a:solidFill>
              </a:rPr>
              <a:t>iii</a:t>
            </a:r>
            <a:r>
              <a:rPr lang="cs-CZ" b="1" dirty="0">
                <a:solidFill>
                  <a:srgbClr val="FF0000"/>
                </a:solidFill>
              </a:rPr>
              <a:t>) žíravé radioaktivní látky .... min. 50 m nebo dle dávky, </a:t>
            </a:r>
          </a:p>
          <a:p>
            <a:pPr lvl="1"/>
            <a:r>
              <a:rPr lang="cs-CZ" b="1" dirty="0">
                <a:solidFill>
                  <a:srgbClr val="FF0000"/>
                </a:solidFill>
              </a:rPr>
              <a:t>b) dodržovat zvýšenou opatrnost a chránit se před potřísněním, zejména obličej, ruce a nohy, </a:t>
            </a:r>
          </a:p>
          <a:p>
            <a:pPr lvl="1"/>
            <a:r>
              <a:rPr lang="cs-CZ" b="1" dirty="0">
                <a:solidFill>
                  <a:srgbClr val="FF0000"/>
                </a:solidFill>
              </a:rPr>
              <a:t>c) ředit uniklou žíravinu proudy vody a regulovat její odtok; před rozhodnutím o ředění žíraviny je zapotřebí zvážit její možnou reakci s vodou (!), </a:t>
            </a:r>
          </a:p>
          <a:p>
            <a:pPr lvl="1"/>
            <a:r>
              <a:rPr lang="cs-CZ" b="1" dirty="0">
                <a:solidFill>
                  <a:srgbClr val="FF0000"/>
                </a:solidFill>
              </a:rPr>
              <a:t>d) pokusit se o neutralizaci vhodným neutralizačním prostředkem (</a:t>
            </a:r>
            <a:r>
              <a:rPr lang="cs-CZ" b="1" dirty="0" err="1">
                <a:solidFill>
                  <a:srgbClr val="FF0000"/>
                </a:solidFill>
              </a:rPr>
              <a:t>např.soda</a:t>
            </a:r>
            <a:r>
              <a:rPr lang="cs-CZ" b="1" dirty="0">
                <a:solidFill>
                  <a:srgbClr val="FF0000"/>
                </a:solidFill>
              </a:rPr>
              <a:t>, práškové vápno, hydroxid vápenatý u kyselin), </a:t>
            </a:r>
          </a:p>
          <a:p>
            <a:pPr lvl="1"/>
            <a:r>
              <a:rPr lang="cs-CZ" b="1" dirty="0">
                <a:solidFill>
                  <a:srgbClr val="FF0000"/>
                </a:solidFill>
              </a:rPr>
              <a:t>e) utěsnit otvory, ze kterých žíravina uniká, používat odolné těsnící hmoty a prostředky, </a:t>
            </a:r>
          </a:p>
          <a:p>
            <a:pPr lvl="1"/>
            <a:r>
              <a:rPr lang="cs-CZ" b="1" dirty="0">
                <a:solidFill>
                  <a:srgbClr val="FF0000"/>
                </a:solidFill>
              </a:rPr>
              <a:t>f) při zásahu v uzavřeném prostoru zabezpečit intenzivní (nejlépe přetlakové) větrání, </a:t>
            </a:r>
          </a:p>
          <a:p>
            <a:pPr lvl="1"/>
            <a:r>
              <a:rPr lang="cs-CZ" b="1" dirty="0">
                <a:solidFill>
                  <a:srgbClr val="FF0000"/>
                </a:solidFill>
              </a:rPr>
              <a:t>g) plynné látky, které se rozpouští ve vodě, srážet nebo ohraničit vodní clonou, </a:t>
            </a:r>
          </a:p>
          <a:p>
            <a:pPr lvl="1"/>
            <a:r>
              <a:rPr lang="cs-CZ" b="1" dirty="0">
                <a:solidFill>
                  <a:srgbClr val="FF0000"/>
                </a:solidFill>
              </a:rPr>
              <a:t>h) na místě zásahu spolupracovat s odborníky. </a:t>
            </a:r>
          </a:p>
          <a:p>
            <a:pPr marL="0" indent="0">
              <a:buNone/>
            </a:pPr>
            <a:r>
              <a:rPr lang="pl-PL" b="1" dirty="0" smtClean="0">
                <a:solidFill>
                  <a:srgbClr val="00B050"/>
                </a:solidFill>
              </a:rPr>
              <a:t>Ochranné </a:t>
            </a:r>
            <a:r>
              <a:rPr lang="pl-PL" b="1" dirty="0">
                <a:solidFill>
                  <a:srgbClr val="00B050"/>
                </a:solidFill>
              </a:rPr>
              <a:t>prostředky a další zařízení: </a:t>
            </a:r>
          </a:p>
          <a:p>
            <a:pPr lvl="1"/>
            <a:r>
              <a:rPr lang="cs-CZ" b="1" dirty="0">
                <a:solidFill>
                  <a:srgbClr val="00B050"/>
                </a:solidFill>
              </a:rPr>
              <a:t>a) izolační dýchací přístroje, protichemické obleky, případně alespoň ochranný obličejový štít, gumové rukavice a gumová obuv, </a:t>
            </a:r>
          </a:p>
          <a:p>
            <a:pPr lvl="1"/>
            <a:r>
              <a:rPr lang="cs-CZ" b="1" dirty="0">
                <a:solidFill>
                  <a:srgbClr val="00B050"/>
                </a:solidFill>
              </a:rPr>
              <a:t>b) přetlakový ventilátor, </a:t>
            </a:r>
          </a:p>
          <a:p>
            <a:pPr lvl="1"/>
            <a:r>
              <a:rPr lang="cs-CZ" b="1" dirty="0">
                <a:solidFill>
                  <a:srgbClr val="00B050"/>
                </a:solidFill>
              </a:rPr>
              <a:t>c) vodní clony. </a:t>
            </a:r>
          </a:p>
          <a:p>
            <a:endParaRPr lang="cs-CZ" sz="1800" b="1" dirty="0">
              <a:solidFill>
                <a:srgbClr val="00B050"/>
              </a:solidFill>
            </a:endParaRPr>
          </a:p>
        </p:txBody>
      </p:sp>
    </p:spTree>
    <p:extLst>
      <p:ext uri="{BB962C8B-B14F-4D97-AF65-F5344CB8AC3E}">
        <p14:creationId xmlns:p14="http://schemas.microsoft.com/office/powerpoint/2010/main" val="190472179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48680"/>
          </a:xfrm>
          <a:solidFill>
            <a:schemeClr val="bg1"/>
          </a:solidFill>
        </p:spPr>
        <p:txBody>
          <a:bodyPr>
            <a:normAutofit fontScale="90000"/>
          </a:bodyPr>
          <a:lstStyle/>
          <a:p>
            <a:r>
              <a:rPr lang="cs-CZ" sz="2400" dirty="0"/>
              <a:t/>
            </a:r>
            <a:br>
              <a:rPr lang="cs-CZ" sz="2400" dirty="0"/>
            </a:br>
            <a:r>
              <a:rPr lang="cs-CZ" sz="2400" dirty="0"/>
              <a:t> </a:t>
            </a:r>
            <a:r>
              <a:rPr lang="cs-CZ" sz="2400" b="1" dirty="0"/>
              <a:t>Nebezpečí popálení </a:t>
            </a:r>
            <a:r>
              <a:rPr lang="cs-CZ" sz="2400" dirty="0"/>
              <a:t>	</a:t>
            </a:r>
            <a:br>
              <a:rPr lang="cs-CZ" sz="2400" dirty="0"/>
            </a:br>
            <a:endParaRPr lang="cs-CZ" sz="2400" dirty="0"/>
          </a:p>
        </p:txBody>
      </p:sp>
      <p:sp>
        <p:nvSpPr>
          <p:cNvPr id="3" name="Zástupný symbol pro obsah 2"/>
          <p:cNvSpPr>
            <a:spLocks noGrp="1"/>
          </p:cNvSpPr>
          <p:nvPr>
            <p:ph idx="1"/>
          </p:nvPr>
        </p:nvSpPr>
        <p:spPr>
          <a:xfrm>
            <a:off x="0" y="548680"/>
            <a:ext cx="9144000" cy="6309320"/>
          </a:xfrm>
          <a:solidFill>
            <a:schemeClr val="bg1"/>
          </a:solidFill>
        </p:spPr>
        <p:txBody>
          <a:bodyPr>
            <a:normAutofit/>
          </a:bodyPr>
          <a:lstStyle/>
          <a:p>
            <a:pPr marL="0" indent="0" algn="ctr">
              <a:buNone/>
            </a:pPr>
            <a:r>
              <a:rPr lang="cs-CZ" sz="1800" b="1" dirty="0"/>
              <a:t>Charakteristika</a:t>
            </a:r>
            <a:endParaRPr lang="cs-CZ" sz="1800" b="1" dirty="0" smtClean="0">
              <a:solidFill>
                <a:srgbClr val="FF0000"/>
              </a:solidFill>
            </a:endParaRPr>
          </a:p>
          <a:p>
            <a:pPr marL="0" indent="0">
              <a:buNone/>
            </a:pPr>
            <a:r>
              <a:rPr lang="cs-CZ" sz="1800" b="1" dirty="0" smtClean="0">
                <a:solidFill>
                  <a:srgbClr val="FF0000"/>
                </a:solidFill>
              </a:rPr>
              <a:t>Nebezpečí </a:t>
            </a:r>
            <a:r>
              <a:rPr lang="cs-CZ" sz="1800" b="1" dirty="0">
                <a:solidFill>
                  <a:srgbClr val="FF0000"/>
                </a:solidFill>
              </a:rPr>
              <a:t>popálení spočívá v možnosti zranění tepelnými účinky (sálavé teplo, horký vzduch, horké předměty) nechráněných částí těla, dýchacích cest nebo je spojeno s celkovým ožehnutím hasiče. S tímto nebezpečím se na místě zásahu můžeme setkat z těchto příčin: </a:t>
            </a:r>
          </a:p>
          <a:p>
            <a:r>
              <a:rPr lang="cs-CZ" sz="1800" dirty="0"/>
              <a:t>a) </a:t>
            </a:r>
            <a:r>
              <a:rPr lang="cs-CZ" sz="1800" b="1" i="1" dirty="0">
                <a:solidFill>
                  <a:srgbClr val="0070C0"/>
                </a:solidFill>
              </a:rPr>
              <a:t>žíhavé plameny - </a:t>
            </a:r>
            <a:r>
              <a:rPr lang="cs-CZ" sz="1800" b="1" dirty="0">
                <a:solidFill>
                  <a:srgbClr val="0070C0"/>
                </a:solidFill>
              </a:rPr>
              <a:t>ohrožují hasiče při postupu zadýmeným prostorem v blízkosti pásma hoření, zejména při otevírání prostorů, v nichž probíhal požár formou takzvaného nedokonalého hoření. </a:t>
            </a:r>
            <a:r>
              <a:rPr lang="cs-CZ" sz="1800" dirty="0"/>
              <a:t>Tyto případy vznikají při velmi špatné výměně plynů a jejich důsledkem je vznik zplodin hoření, které jsou hořlavé a mají teplotu nad bodem vznícení. Při náhlém otevření otvorů (dveří, oken, vikýřů) dochází vlivem přetlaku k vypuzení horkých hořlavých plynů mimo uzavřený prostor, jejich smísení se vzduchem ve vnějším prostoru a zapálením v podobě vyšlehnutých žíhavých plamenů směřujících ve směru proudění plynů, </a:t>
            </a:r>
          </a:p>
          <a:p>
            <a:r>
              <a:rPr lang="cs-CZ" sz="1800" dirty="0"/>
              <a:t>b) </a:t>
            </a:r>
            <a:r>
              <a:rPr lang="cs-CZ" sz="1800" b="1" dirty="0">
                <a:solidFill>
                  <a:srgbClr val="0070C0"/>
                </a:solidFill>
              </a:rPr>
              <a:t>druhým případem vzniku žíhavých plamenů je situace, kdy dochází vlivem intenzivního hoření uvnitř místnosti k porušení obvodových stěn (zejména výplně oken) a vyšlehnutí horkých hořlavých plynů, které nestačily shořet uvnitř místnosti, ven, kde ihned v podobě žíhavých plamenů shoří, </a:t>
            </a:r>
          </a:p>
          <a:p>
            <a:r>
              <a:rPr lang="cs-CZ" sz="1800" dirty="0"/>
              <a:t>c) </a:t>
            </a:r>
            <a:r>
              <a:rPr lang="cs-CZ" sz="1800" b="1" i="1" dirty="0">
                <a:solidFill>
                  <a:srgbClr val="00B050"/>
                </a:solidFill>
              </a:rPr>
              <a:t>sálavé teplo - </a:t>
            </a:r>
            <a:r>
              <a:rPr lang="cs-CZ" sz="1800" b="1" dirty="0">
                <a:solidFill>
                  <a:srgbClr val="00B050"/>
                </a:solidFill>
              </a:rPr>
              <a:t>jsou to infračervené paprsky vyzařované z pásma hoření, jeho intenzita je úměrná intenzitě hoření, druhu a výhřevnosti hořlavé látky a vzdálenosti od pásma hoření; obdobný charakter může mít popálení laserem nebo ionizujícím zářením, </a:t>
            </a:r>
          </a:p>
          <a:p>
            <a:r>
              <a:rPr lang="cs-CZ" sz="1800" dirty="0"/>
              <a:t>d) </a:t>
            </a:r>
            <a:r>
              <a:rPr lang="cs-CZ" sz="1800" b="1" i="1" dirty="0">
                <a:solidFill>
                  <a:srgbClr val="002060"/>
                </a:solidFill>
              </a:rPr>
              <a:t>dotyk - </a:t>
            </a:r>
            <a:r>
              <a:rPr lang="cs-CZ" sz="1800" b="1" dirty="0">
                <a:solidFill>
                  <a:srgbClr val="002060"/>
                </a:solidFill>
              </a:rPr>
              <a:t>se žhavým či horkým předmětem nebo horkou látkou; k popálení dotykem může rovněž dojít výbojem elektrického proudu, </a:t>
            </a:r>
          </a:p>
          <a:p>
            <a:r>
              <a:rPr lang="cs-CZ" sz="1800" dirty="0"/>
              <a:t>e) </a:t>
            </a:r>
            <a:r>
              <a:rPr lang="cs-CZ" sz="1800" b="1" i="1" dirty="0">
                <a:solidFill>
                  <a:srgbClr val="FF0000"/>
                </a:solidFill>
              </a:rPr>
              <a:t>vdechnutí </a:t>
            </a:r>
            <a:r>
              <a:rPr lang="cs-CZ" sz="1800" b="1" dirty="0">
                <a:solidFill>
                  <a:srgbClr val="FF0000"/>
                </a:solidFill>
              </a:rPr>
              <a:t>- horkých plynů, dochází k poškození sliznic dýchacích cest. </a:t>
            </a:r>
          </a:p>
          <a:p>
            <a:endParaRPr lang="cs-CZ" sz="1800" dirty="0"/>
          </a:p>
        </p:txBody>
      </p:sp>
    </p:spTree>
    <p:extLst>
      <p:ext uri="{BB962C8B-B14F-4D97-AF65-F5344CB8AC3E}">
        <p14:creationId xmlns:p14="http://schemas.microsoft.com/office/powerpoint/2010/main" val="36511699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a:bodyPr>
          <a:lstStyle/>
          <a:p>
            <a:pPr marL="0" indent="0" algn="ctr">
              <a:buNone/>
            </a:pPr>
            <a:r>
              <a:rPr lang="cs-CZ" sz="1800" b="1" dirty="0"/>
              <a:t>Předpokládaný </a:t>
            </a:r>
            <a:r>
              <a:rPr lang="cs-CZ" sz="1800" b="1" dirty="0" smtClean="0"/>
              <a:t>výskyt</a:t>
            </a:r>
          </a:p>
          <a:p>
            <a:pPr marL="0" indent="0" algn="ctr">
              <a:buNone/>
            </a:pPr>
            <a:endParaRPr lang="cs-CZ" sz="1800" b="1" dirty="0"/>
          </a:p>
          <a:p>
            <a:pPr marL="0" indent="0">
              <a:buNone/>
            </a:pPr>
            <a:r>
              <a:rPr lang="cs-CZ" sz="1600" b="1" dirty="0" smtClean="0"/>
              <a:t>Se </a:t>
            </a:r>
            <a:r>
              <a:rPr lang="cs-CZ" sz="1600" b="1" dirty="0"/>
              <a:t>žíhavými plameny se lze setkat hlavně při otevírání uzavřených prostor,</a:t>
            </a:r>
            <a:r>
              <a:rPr lang="cs-CZ" sz="1600" dirty="0"/>
              <a:t> kde </a:t>
            </a:r>
            <a:r>
              <a:rPr lang="cs-CZ" sz="1600" dirty="0" smtClean="0"/>
              <a:t>delší dobu </a:t>
            </a:r>
            <a:r>
              <a:rPr lang="cs-CZ" sz="1600" dirty="0"/>
              <a:t>probíhá hoření. Jsou to sklepy, kabelové prostory, skladiště nebo v okamžiku, </a:t>
            </a:r>
            <a:r>
              <a:rPr lang="cs-CZ" sz="1600" dirty="0" smtClean="0"/>
              <a:t>kdy dojde </a:t>
            </a:r>
            <a:r>
              <a:rPr lang="cs-CZ" sz="1600" dirty="0"/>
              <a:t>k porušení obvodových konstrukcí hořící místností (konec II. fáze </a:t>
            </a:r>
            <a:r>
              <a:rPr lang="cs-CZ" sz="1600" dirty="0" smtClean="0"/>
              <a:t>požáru v </a:t>
            </a:r>
            <a:r>
              <a:rPr lang="cs-CZ" sz="1600" dirty="0"/>
              <a:t>ohraničených prostorách s okenními otvory).</a:t>
            </a:r>
          </a:p>
          <a:p>
            <a:pPr marL="0" indent="0">
              <a:buNone/>
            </a:pPr>
            <a:endParaRPr lang="cs-CZ" sz="1600" dirty="0"/>
          </a:p>
          <a:p>
            <a:pPr marL="0" indent="0">
              <a:buNone/>
            </a:pPr>
            <a:r>
              <a:rPr lang="cs-CZ" sz="1600" b="1" dirty="0" smtClean="0"/>
              <a:t>Sálavé </a:t>
            </a:r>
            <a:r>
              <a:rPr lang="cs-CZ" sz="1600" b="1" dirty="0"/>
              <a:t>teplo vysoké intenzity vzniká při požárech hořlavých látek s vysokou </a:t>
            </a:r>
            <a:r>
              <a:rPr lang="cs-CZ" sz="1600" b="1" dirty="0" smtClean="0"/>
              <a:t>výhřevností</a:t>
            </a:r>
            <a:r>
              <a:rPr lang="cs-CZ" sz="1600" dirty="0" smtClean="0"/>
              <a:t>, zejména </a:t>
            </a:r>
            <a:r>
              <a:rPr lang="cs-CZ" sz="1600" dirty="0"/>
              <a:t>hořlavých kapalin I. a II. třídy nebezpečnosti nebo ve III. fázi požáru </a:t>
            </a:r>
            <a:r>
              <a:rPr lang="cs-CZ" sz="1600" dirty="0" smtClean="0"/>
              <a:t>při intenzivním </a:t>
            </a:r>
            <a:r>
              <a:rPr lang="cs-CZ" sz="1600" dirty="0"/>
              <a:t>hoření, teplem uvolněným výbuchem, případně hořením lehkých kovů </a:t>
            </a:r>
            <a:r>
              <a:rPr lang="cs-CZ" sz="1600" dirty="0" smtClean="0"/>
              <a:t>a jejich </a:t>
            </a:r>
            <a:r>
              <a:rPr lang="cs-CZ" sz="1600" dirty="0"/>
              <a:t>slitin.</a:t>
            </a:r>
          </a:p>
          <a:p>
            <a:pPr marL="0" indent="0">
              <a:buNone/>
            </a:pPr>
            <a:endParaRPr lang="cs-CZ" sz="1600" dirty="0"/>
          </a:p>
          <a:p>
            <a:pPr marL="0" indent="0">
              <a:buNone/>
            </a:pPr>
            <a:r>
              <a:rPr lang="cs-CZ" sz="1600" b="1" dirty="0" smtClean="0"/>
              <a:t>K </a:t>
            </a:r>
            <a:r>
              <a:rPr lang="cs-CZ" sz="1600" b="1" dirty="0"/>
              <a:t>popálení dotykem dojde zejména uchopením horkých předmětů - zejména </a:t>
            </a:r>
            <a:r>
              <a:rPr lang="cs-CZ" sz="1600" b="1" dirty="0" smtClean="0"/>
              <a:t>kovových</a:t>
            </a:r>
            <a:r>
              <a:rPr lang="cs-CZ" sz="1600" dirty="0" smtClean="0"/>
              <a:t>, u </a:t>
            </a:r>
            <a:r>
              <a:rPr lang="cs-CZ" sz="1600" dirty="0"/>
              <a:t>kterých nelze pohledem rozeznat jejich povrchovou teplotu. K popálení dotykem </a:t>
            </a:r>
            <a:r>
              <a:rPr lang="cs-CZ" sz="1600" dirty="0" smtClean="0"/>
              <a:t>může dojít </a:t>
            </a:r>
            <a:r>
              <a:rPr lang="cs-CZ" sz="1600" dirty="0"/>
              <a:t>pádem hořících konstrukcí, horkými plyny, kapajícími natavenými a </a:t>
            </a:r>
            <a:r>
              <a:rPr lang="cs-CZ" sz="1600" dirty="0" smtClean="0"/>
              <a:t>hořícími termoplasty</a:t>
            </a:r>
            <a:r>
              <a:rPr lang="cs-CZ" sz="1600" dirty="0"/>
              <a:t>, tavícími se kovy (např. hliník) i tavícím se sklem.</a:t>
            </a:r>
          </a:p>
          <a:p>
            <a:pPr marL="0" indent="0">
              <a:buNone/>
            </a:pPr>
            <a:endParaRPr lang="cs-CZ" sz="1600" dirty="0"/>
          </a:p>
          <a:p>
            <a:pPr marL="0" indent="0">
              <a:buNone/>
            </a:pPr>
            <a:r>
              <a:rPr lang="cs-CZ" sz="1600" b="1" dirty="0" smtClean="0"/>
              <a:t>Nebezpečí </a:t>
            </a:r>
            <a:r>
              <a:rPr lang="cs-CZ" sz="1600" b="1" dirty="0"/>
              <a:t>popálení dotykem a sálavým teplem je někdy umocněno tím, že </a:t>
            </a:r>
            <a:r>
              <a:rPr lang="cs-CZ" sz="1600" b="1" dirty="0" smtClean="0"/>
              <a:t>vlivem izolačních </a:t>
            </a:r>
            <a:r>
              <a:rPr lang="cs-CZ" sz="1600" b="1" dirty="0"/>
              <a:t>vlastností ochranných oděvů pro hasiče může trvat určitou dobu, než </a:t>
            </a:r>
            <a:r>
              <a:rPr lang="cs-CZ" sz="1600" b="1" dirty="0" smtClean="0"/>
              <a:t>hasič zjistí </a:t>
            </a:r>
            <a:r>
              <a:rPr lang="cs-CZ" sz="1600" b="1" dirty="0"/>
              <a:t>nárůst teploty. Vzhledem k setrvačnosti nárůstu teploty může být proto jeho </a:t>
            </a:r>
            <a:r>
              <a:rPr lang="cs-CZ" sz="1600" b="1" dirty="0" smtClean="0"/>
              <a:t>reakce na </a:t>
            </a:r>
            <a:r>
              <a:rPr lang="cs-CZ" sz="1600" b="1" dirty="0"/>
              <a:t>dotyk s horkým předmětem nebo sálavé teplo pozdní.</a:t>
            </a:r>
          </a:p>
          <a:p>
            <a:pPr marL="0" indent="0">
              <a:buNone/>
            </a:pPr>
            <a:endParaRPr lang="cs-CZ" sz="1600" dirty="0"/>
          </a:p>
          <a:p>
            <a:pPr marL="0" indent="0">
              <a:buNone/>
            </a:pPr>
            <a:r>
              <a:rPr lang="cs-CZ" sz="1600" b="1" dirty="0" smtClean="0"/>
              <a:t>Tepelnou </a:t>
            </a:r>
            <a:r>
              <a:rPr lang="cs-CZ" sz="1600" b="1" dirty="0"/>
              <a:t>vodivost oděvů nebo rukavic může zvýšit jejich vlhkost, vzniklá </a:t>
            </a:r>
            <a:r>
              <a:rPr lang="cs-CZ" sz="1600" b="1" dirty="0" smtClean="0"/>
              <a:t>pára v </a:t>
            </a:r>
            <a:r>
              <a:rPr lang="cs-CZ" sz="1600" b="1" dirty="0" err="1"/>
              <a:t>pododěvním</a:t>
            </a:r>
            <a:r>
              <a:rPr lang="cs-CZ" sz="1600" b="1" dirty="0"/>
              <a:t> prostoru může také hasiče opařit - </a:t>
            </a:r>
            <a:r>
              <a:rPr lang="cs-CZ" sz="1600" b="1" i="1" dirty="0"/>
              <a:t>nebezpečí opaření</a:t>
            </a:r>
            <a:r>
              <a:rPr lang="cs-CZ" sz="1600" b="1" dirty="0"/>
              <a:t>.</a:t>
            </a:r>
          </a:p>
        </p:txBody>
      </p:sp>
    </p:spTree>
    <p:extLst>
      <p:ext uri="{BB962C8B-B14F-4D97-AF65-F5344CB8AC3E}">
        <p14:creationId xmlns:p14="http://schemas.microsoft.com/office/powerpoint/2010/main" val="168082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a:bodyPr>
          <a:lstStyle/>
          <a:p>
            <a:pPr marL="0" indent="0" algn="ctr">
              <a:buNone/>
            </a:pPr>
            <a:endParaRPr lang="pl-PL" sz="1800" b="1" dirty="0"/>
          </a:p>
          <a:p>
            <a:pPr marL="0" indent="0" algn="ctr">
              <a:buNone/>
            </a:pPr>
            <a:endParaRPr lang="pl-PL" sz="1800" b="1" dirty="0"/>
          </a:p>
          <a:p>
            <a:pPr marL="0" indent="0" algn="ctr">
              <a:buNone/>
            </a:pPr>
            <a:r>
              <a:rPr lang="pl-PL" sz="1800" b="1" dirty="0"/>
              <a:t>Druhy uzl</a:t>
            </a:r>
            <a:r>
              <a:rPr lang="pl-PL" sz="1800" dirty="0"/>
              <a:t>ů </a:t>
            </a:r>
            <a:r>
              <a:rPr lang="pl-PL" sz="1800" b="1" dirty="0"/>
              <a:t>a jejich použití</a:t>
            </a:r>
          </a:p>
          <a:p>
            <a:pPr marL="0" indent="0" algn="ctr">
              <a:buNone/>
            </a:pPr>
            <a:endParaRPr lang="pl-PL" sz="1800" b="1" dirty="0"/>
          </a:p>
          <a:p>
            <a:pPr marL="0" indent="0">
              <a:buNone/>
            </a:pPr>
            <a:r>
              <a:rPr lang="cs-CZ" sz="1600" b="1" dirty="0"/>
              <a:t>Jednoduché očko </a:t>
            </a:r>
            <a:r>
              <a:rPr lang="cs-CZ" sz="1600" dirty="0"/>
              <a:t>se používá pro zajištění konce lana v případě, kdy není vidět konec slanění.</a:t>
            </a:r>
          </a:p>
          <a:p>
            <a:pPr marL="0" indent="0">
              <a:buNone/>
            </a:pPr>
            <a:r>
              <a:rPr lang="cs-CZ" sz="1600" b="1" dirty="0"/>
              <a:t>Vůdcovský uzel </a:t>
            </a:r>
            <a:r>
              <a:rPr lang="cs-CZ" sz="1600" dirty="0"/>
              <a:t>je vhodné použít pro odchýlení lana při slanění, nebo pro vytahování materiálu (tedy v případech kdy uzel nebude zatížen vahou lezoucí osoby).</a:t>
            </a:r>
          </a:p>
          <a:p>
            <a:pPr marL="0" indent="0">
              <a:buNone/>
            </a:pPr>
            <a:r>
              <a:rPr lang="cs-CZ" sz="1600" b="1" dirty="0"/>
              <a:t>Osmičkový uzel </a:t>
            </a:r>
            <a:r>
              <a:rPr lang="cs-CZ" sz="1600" dirty="0"/>
              <a:t>je určen především pro upevnění lana ke kotevnímu bodu. </a:t>
            </a:r>
            <a:r>
              <a:rPr lang="cs-CZ" sz="1600" b="1" dirty="0"/>
              <a:t>Protisměrný osmičkový uzel </a:t>
            </a:r>
            <a:r>
              <a:rPr lang="cs-CZ" sz="1600" dirty="0"/>
              <a:t>se používá pro spojení dvou lan.</a:t>
            </a:r>
          </a:p>
          <a:p>
            <a:pPr marL="0" indent="0">
              <a:buNone/>
            </a:pPr>
            <a:r>
              <a:rPr lang="cs-CZ" sz="1600" b="1" dirty="0"/>
              <a:t>Beznapěťový uzel </a:t>
            </a:r>
            <a:r>
              <a:rPr lang="cs-CZ" sz="1600" dirty="0"/>
              <a:t>se použije v případě extrémního namáhání lana pro kotvení (lanová přemostění aj.).</a:t>
            </a:r>
          </a:p>
          <a:p>
            <a:pPr marL="0" indent="0">
              <a:buNone/>
            </a:pPr>
            <a:r>
              <a:rPr lang="cs-CZ" sz="1600" b="1" dirty="0"/>
              <a:t>Protisměrný uzel </a:t>
            </a:r>
            <a:r>
              <a:rPr lang="cs-CZ" sz="1600" dirty="0"/>
              <a:t>je určen ke spojení  dvou popruhů.</a:t>
            </a:r>
          </a:p>
          <a:p>
            <a:pPr marL="0" indent="0">
              <a:buNone/>
            </a:pPr>
            <a:r>
              <a:rPr lang="cs-CZ" sz="1600" b="1" dirty="0"/>
              <a:t>Dvojitá rybářská spojka </a:t>
            </a:r>
            <a:r>
              <a:rPr lang="cs-CZ" sz="1600" dirty="0"/>
              <a:t>se používá pro spojení dvou lan i nestejných průměrů.</a:t>
            </a:r>
          </a:p>
          <a:p>
            <a:pPr marL="0" indent="0">
              <a:buNone/>
            </a:pPr>
            <a:r>
              <a:rPr lang="cs-CZ" sz="1600" b="1" dirty="0"/>
              <a:t>Lodní smyčku </a:t>
            </a:r>
            <a:r>
              <a:rPr lang="cs-CZ" sz="1600" dirty="0"/>
              <a:t>používáme pro </a:t>
            </a:r>
            <a:r>
              <a:rPr lang="cs-CZ" sz="1600" dirty="0" err="1"/>
              <a:t>sebejištění</a:t>
            </a:r>
            <a:r>
              <a:rPr lang="cs-CZ" sz="1600" dirty="0"/>
              <a:t> na jisticím stanovišti.</a:t>
            </a:r>
          </a:p>
          <a:p>
            <a:pPr marL="0" indent="0">
              <a:buNone/>
            </a:pPr>
            <a:r>
              <a:rPr lang="cs-CZ" sz="1600" b="1" dirty="0"/>
              <a:t>Půl lodní smyčka </a:t>
            </a:r>
            <a:r>
              <a:rPr lang="cs-CZ" sz="1600" dirty="0"/>
              <a:t>s karabinou HMS se používá pro jištění postupujícího hasiče, kdy hrozí nebezpečí pádu.</a:t>
            </a:r>
          </a:p>
          <a:p>
            <a:pPr marL="0" indent="0">
              <a:buNone/>
            </a:pPr>
            <a:r>
              <a:rPr lang="cs-CZ" sz="1600" b="1" dirty="0"/>
              <a:t>Zadrhávací smyčka </a:t>
            </a:r>
            <a:r>
              <a:rPr lang="cs-CZ" sz="1600" dirty="0"/>
              <a:t>se používá pro zastavení slanění a zajištění půl lodního uzlu.</a:t>
            </a:r>
          </a:p>
          <a:p>
            <a:pPr marL="0" indent="0">
              <a:buNone/>
            </a:pPr>
            <a:r>
              <a:rPr lang="cs-CZ" sz="1600" b="1" dirty="0"/>
              <a:t>Posuvný svírací uzel </a:t>
            </a:r>
            <a:r>
              <a:rPr lang="cs-CZ" sz="1600" dirty="0"/>
              <a:t>se používá pro </a:t>
            </a:r>
            <a:r>
              <a:rPr lang="cs-CZ" sz="1600" dirty="0" err="1"/>
              <a:t>sebejištění</a:t>
            </a:r>
            <a:r>
              <a:rPr lang="cs-CZ" sz="1600" dirty="0"/>
              <a:t> při slaňování.</a:t>
            </a:r>
          </a:p>
        </p:txBody>
      </p:sp>
    </p:spTree>
    <p:extLst>
      <p:ext uri="{BB962C8B-B14F-4D97-AF65-F5344CB8AC3E}">
        <p14:creationId xmlns:p14="http://schemas.microsoft.com/office/powerpoint/2010/main" val="78933510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48680"/>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fontScale="62500" lnSpcReduction="20000"/>
          </a:bodyPr>
          <a:lstStyle/>
          <a:p>
            <a:pPr marL="0" indent="0" algn="ctr">
              <a:buNone/>
            </a:pPr>
            <a:r>
              <a:rPr lang="cs-CZ" sz="2900" b="1" dirty="0"/>
              <a:t>Ochrana </a:t>
            </a:r>
            <a:endParaRPr lang="cs-CZ" sz="2900" b="1" dirty="0" smtClean="0"/>
          </a:p>
          <a:p>
            <a:pPr marL="0" indent="0" algn="ctr">
              <a:buNone/>
            </a:pPr>
            <a:endParaRPr lang="cs-CZ" sz="2900" dirty="0"/>
          </a:p>
          <a:p>
            <a:pPr marL="0" indent="0">
              <a:buNone/>
            </a:pPr>
            <a:r>
              <a:rPr lang="cs-CZ" sz="2500" b="1" dirty="0" smtClean="0">
                <a:solidFill>
                  <a:srgbClr val="FF0000"/>
                </a:solidFill>
              </a:rPr>
              <a:t>Z </a:t>
            </a:r>
            <a:r>
              <a:rPr lang="cs-CZ" sz="2500" b="1" dirty="0">
                <a:solidFill>
                  <a:srgbClr val="FF0000"/>
                </a:solidFill>
              </a:rPr>
              <a:t>hlediska taktiky jednotek při zásahu spočívá ochrana životů a zdraví hasičů před nebezpečím popálení v: </a:t>
            </a:r>
          </a:p>
          <a:p>
            <a:pPr lvl="1"/>
            <a:endParaRPr lang="cs-CZ" sz="2500" dirty="0" smtClean="0"/>
          </a:p>
          <a:p>
            <a:pPr lvl="1"/>
            <a:r>
              <a:rPr lang="cs-CZ" sz="2500" dirty="0" smtClean="0"/>
              <a:t>a</a:t>
            </a:r>
            <a:r>
              <a:rPr lang="cs-CZ" sz="2500" dirty="0"/>
              <a:t>) </a:t>
            </a:r>
            <a:r>
              <a:rPr lang="cs-CZ" sz="2500" b="1" dirty="0">
                <a:solidFill>
                  <a:srgbClr val="00B0F0"/>
                </a:solidFill>
              </a:rPr>
              <a:t>ochraně před zasažením žíhavými plameny </a:t>
            </a:r>
          </a:p>
          <a:p>
            <a:pPr lvl="2"/>
            <a:r>
              <a:rPr lang="cs-CZ" sz="2500" b="1" dirty="0">
                <a:solidFill>
                  <a:srgbClr val="00B0F0"/>
                </a:solidFill>
              </a:rPr>
              <a:t>i) při otevírání otvorů se hasiči kryjí za zdí, mimo profil otvoru, případně se co nejvíce skloní k podlaze, </a:t>
            </a:r>
          </a:p>
          <a:p>
            <a:pPr lvl="2"/>
            <a:r>
              <a:rPr lang="cs-CZ" sz="2500" b="1" dirty="0" err="1">
                <a:solidFill>
                  <a:srgbClr val="00B0F0"/>
                </a:solidFill>
              </a:rPr>
              <a:t>ii</a:t>
            </a:r>
            <a:r>
              <a:rPr lang="cs-CZ" sz="2500" b="1" dirty="0">
                <a:solidFill>
                  <a:srgbClr val="00B0F0"/>
                </a:solidFill>
              </a:rPr>
              <a:t>) otvory otevíráme z co největší vzdálenosti, např. tyčí a podle možnosti s připraveným zavodněným vodním proudem, </a:t>
            </a:r>
          </a:p>
          <a:p>
            <a:pPr lvl="2"/>
            <a:r>
              <a:rPr lang="cs-CZ" sz="2500" b="1" dirty="0" err="1">
                <a:solidFill>
                  <a:srgbClr val="00B0F0"/>
                </a:solidFill>
              </a:rPr>
              <a:t>iii</a:t>
            </a:r>
            <a:r>
              <a:rPr lang="cs-CZ" sz="2500" b="1" dirty="0">
                <a:solidFill>
                  <a:srgbClr val="00B0F0"/>
                </a:solidFill>
              </a:rPr>
              <a:t>) zakouřeným prostorem postupujeme obezřetně, skloněni k zemi a pokud možno z návětrné strany nebo z místa odkud je přiváděn vzduch do pásma hoření, </a:t>
            </a:r>
          </a:p>
          <a:p>
            <a:pPr lvl="2"/>
            <a:r>
              <a:rPr lang="cs-CZ" sz="2500" b="1" dirty="0" err="1">
                <a:solidFill>
                  <a:srgbClr val="00B0F0"/>
                </a:solidFill>
              </a:rPr>
              <a:t>iv</a:t>
            </a:r>
            <a:r>
              <a:rPr lang="cs-CZ" sz="2500" b="1" dirty="0">
                <a:solidFill>
                  <a:srgbClr val="00B0F0"/>
                </a:solidFill>
              </a:rPr>
              <a:t>) odvětrávání silně zakouřených prostor se zřetelem na zákonitosti výměny plynů, </a:t>
            </a:r>
          </a:p>
          <a:p>
            <a:pPr lvl="1"/>
            <a:endParaRPr lang="cs-CZ" sz="2500" dirty="0" smtClean="0"/>
          </a:p>
          <a:p>
            <a:pPr lvl="1"/>
            <a:r>
              <a:rPr lang="cs-CZ" sz="2500" dirty="0" smtClean="0"/>
              <a:t>b</a:t>
            </a:r>
            <a:r>
              <a:rPr lang="cs-CZ" sz="2500" dirty="0"/>
              <a:t>) </a:t>
            </a:r>
            <a:r>
              <a:rPr lang="cs-CZ" sz="2500" b="1" dirty="0">
                <a:solidFill>
                  <a:srgbClr val="00B050"/>
                </a:solidFill>
              </a:rPr>
              <a:t>ochraně proti sálavému teplu </a:t>
            </a:r>
          </a:p>
          <a:p>
            <a:pPr lvl="2"/>
            <a:r>
              <a:rPr lang="cs-CZ" sz="2500" b="1" dirty="0">
                <a:solidFill>
                  <a:srgbClr val="00B050"/>
                </a:solidFill>
              </a:rPr>
              <a:t>i) vzdáleností, zbytečně se nepřibližujeme k plamenům, </a:t>
            </a:r>
          </a:p>
          <a:p>
            <a:pPr lvl="2"/>
            <a:r>
              <a:rPr lang="pl-PL" sz="2500" b="1" dirty="0">
                <a:solidFill>
                  <a:srgbClr val="00B050"/>
                </a:solidFill>
              </a:rPr>
              <a:t>ii) úkrytem za konstrukce budov nebo technologií, </a:t>
            </a:r>
          </a:p>
          <a:p>
            <a:pPr lvl="2"/>
            <a:r>
              <a:rPr lang="cs-CZ" sz="2500" b="1" dirty="0" err="1">
                <a:solidFill>
                  <a:srgbClr val="00B050"/>
                </a:solidFill>
              </a:rPr>
              <a:t>iii</a:t>
            </a:r>
            <a:r>
              <a:rPr lang="cs-CZ" sz="2500" b="1" dirty="0">
                <a:solidFill>
                  <a:srgbClr val="00B050"/>
                </a:solidFill>
              </a:rPr>
              <a:t>) pomocí vodní clony, </a:t>
            </a:r>
          </a:p>
          <a:p>
            <a:pPr lvl="2"/>
            <a:r>
              <a:rPr lang="cs-CZ" sz="2500" b="1" dirty="0" err="1">
                <a:solidFill>
                  <a:srgbClr val="00B050"/>
                </a:solidFill>
              </a:rPr>
              <a:t>iv</a:t>
            </a:r>
            <a:r>
              <a:rPr lang="cs-CZ" sz="2500" b="1" dirty="0">
                <a:solidFill>
                  <a:srgbClr val="00B050"/>
                </a:solidFill>
              </a:rPr>
              <a:t>) </a:t>
            </a:r>
            <a:r>
              <a:rPr lang="cs-CZ" sz="2500" b="1" dirty="0" err="1">
                <a:solidFill>
                  <a:srgbClr val="00B050"/>
                </a:solidFill>
              </a:rPr>
              <a:t>protivýbuchovými</a:t>
            </a:r>
            <a:r>
              <a:rPr lang="cs-CZ" sz="2500" b="1" dirty="0">
                <a:solidFill>
                  <a:srgbClr val="00B050"/>
                </a:solidFill>
              </a:rPr>
              <a:t> opatřeními, </a:t>
            </a:r>
          </a:p>
          <a:p>
            <a:pPr lvl="1"/>
            <a:endParaRPr lang="cs-CZ" sz="2500" dirty="0" smtClean="0"/>
          </a:p>
          <a:p>
            <a:pPr lvl="1"/>
            <a:r>
              <a:rPr lang="cs-CZ" sz="2500" dirty="0" smtClean="0"/>
              <a:t>c</a:t>
            </a:r>
            <a:r>
              <a:rPr lang="cs-CZ" sz="2500" dirty="0"/>
              <a:t>) </a:t>
            </a:r>
            <a:r>
              <a:rPr lang="cs-CZ" sz="2500" b="1" dirty="0">
                <a:solidFill>
                  <a:srgbClr val="002060"/>
                </a:solidFill>
              </a:rPr>
              <a:t>ochraně proti popálení dotykem </a:t>
            </a:r>
          </a:p>
          <a:p>
            <a:pPr lvl="2"/>
            <a:r>
              <a:rPr lang="cs-CZ" sz="2500" b="1" dirty="0">
                <a:solidFill>
                  <a:srgbClr val="002060"/>
                </a:solidFill>
              </a:rPr>
              <a:t>i) je nutné si ověřit zda předmět, který chceme uchopit, není horký, </a:t>
            </a:r>
          </a:p>
          <a:p>
            <a:pPr lvl="2"/>
            <a:r>
              <a:rPr lang="cs-CZ" sz="2500" b="1" dirty="0" err="1">
                <a:solidFill>
                  <a:srgbClr val="002060"/>
                </a:solidFill>
              </a:rPr>
              <a:t>ii</a:t>
            </a:r>
            <a:r>
              <a:rPr lang="cs-CZ" sz="2500" b="1" dirty="0">
                <a:solidFill>
                  <a:srgbClr val="002060"/>
                </a:solidFill>
              </a:rPr>
              <a:t>) nevstupuje se pod hořící konstrukce dokud není zřejmé, že neztratily pevnost a stabilitu, nebo nejsou zajištěny, </a:t>
            </a:r>
          </a:p>
          <a:p>
            <a:pPr lvl="2"/>
            <a:r>
              <a:rPr lang="cs-CZ" sz="2500" b="1" dirty="0" err="1">
                <a:solidFill>
                  <a:srgbClr val="002060"/>
                </a:solidFill>
              </a:rPr>
              <a:t>iii</a:t>
            </a:r>
            <a:r>
              <a:rPr lang="cs-CZ" sz="2500" b="1" dirty="0">
                <a:solidFill>
                  <a:srgbClr val="002060"/>
                </a:solidFill>
              </a:rPr>
              <a:t>) chlazením nástupního prostoru a zásahových cest, </a:t>
            </a:r>
          </a:p>
          <a:p>
            <a:pPr lvl="2"/>
            <a:r>
              <a:rPr lang="cs-CZ" sz="2500" b="1" dirty="0" err="1">
                <a:solidFill>
                  <a:srgbClr val="002060"/>
                </a:solidFill>
              </a:rPr>
              <a:t>iv</a:t>
            </a:r>
            <a:r>
              <a:rPr lang="cs-CZ" sz="2500" b="1" dirty="0">
                <a:solidFill>
                  <a:srgbClr val="002060"/>
                </a:solidFill>
              </a:rPr>
              <a:t>) průzkumem v místě nasazení ze zřetelem na tavící se a odkapávající plasty, kovy apod., </a:t>
            </a:r>
          </a:p>
          <a:p>
            <a:pPr lvl="2"/>
            <a:r>
              <a:rPr lang="cs-CZ" sz="2500" b="1" dirty="0">
                <a:solidFill>
                  <a:srgbClr val="002060"/>
                </a:solidFill>
              </a:rPr>
              <a:t>v) vypnutím elektrického proudu v místech, která by mohla být zdrojem </a:t>
            </a:r>
            <a:r>
              <a:rPr lang="cs-CZ" sz="2500" b="1" i="1" dirty="0">
                <a:solidFill>
                  <a:srgbClr val="002060"/>
                </a:solidFill>
              </a:rPr>
              <a:t>nebezpečí úrazu elektrickým proudem, </a:t>
            </a:r>
            <a:endParaRPr lang="cs-CZ" sz="2500" b="1" dirty="0">
              <a:solidFill>
                <a:srgbClr val="002060"/>
              </a:solidFill>
            </a:endParaRPr>
          </a:p>
          <a:p>
            <a:pPr marL="457200" lvl="1" indent="0">
              <a:buNone/>
            </a:pPr>
            <a:r>
              <a:rPr lang="cs-CZ" sz="2500" dirty="0" smtClean="0"/>
              <a:t> </a:t>
            </a:r>
            <a:endParaRPr lang="cs-CZ" sz="2500" b="1" dirty="0"/>
          </a:p>
          <a:p>
            <a:endParaRPr lang="cs-CZ" sz="1800" dirty="0"/>
          </a:p>
        </p:txBody>
      </p:sp>
    </p:spTree>
    <p:extLst>
      <p:ext uri="{BB962C8B-B14F-4D97-AF65-F5344CB8AC3E}">
        <p14:creationId xmlns:p14="http://schemas.microsoft.com/office/powerpoint/2010/main" val="3608906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a:bodyPr>
          <a:lstStyle/>
          <a:p>
            <a:pPr marL="0" indent="0">
              <a:buNone/>
            </a:pPr>
            <a:endParaRPr lang="cs-CZ" sz="1600" dirty="0" smtClean="0"/>
          </a:p>
          <a:p>
            <a:pPr marL="0" indent="0">
              <a:buNone/>
            </a:pPr>
            <a:endParaRPr lang="cs-CZ" sz="1600" dirty="0"/>
          </a:p>
          <a:p>
            <a:pPr marL="0" indent="0">
              <a:buNone/>
            </a:pPr>
            <a:r>
              <a:rPr lang="cs-CZ" sz="1600" b="1" dirty="0"/>
              <a:t>d) ochraně proti nadechnutí horkých plynů</a:t>
            </a:r>
          </a:p>
          <a:p>
            <a:r>
              <a:rPr lang="cs-CZ" sz="1600" b="1" dirty="0"/>
              <a:t>i) izolační dýchací přístroj,</a:t>
            </a:r>
          </a:p>
          <a:p>
            <a:r>
              <a:rPr lang="cs-CZ" sz="1600" b="1" dirty="0" err="1"/>
              <a:t>ii</a:t>
            </a:r>
            <a:r>
              <a:rPr lang="cs-CZ" sz="1600" b="1" dirty="0"/>
              <a:t>) při požáru v místnostech postup při zemi, pod neutrální rovinou.</a:t>
            </a:r>
          </a:p>
          <a:p>
            <a:pPr marL="0" indent="0">
              <a:buNone/>
            </a:pPr>
            <a:endParaRPr lang="pl-PL" sz="1600" b="1" dirty="0" smtClean="0"/>
          </a:p>
          <a:p>
            <a:pPr marL="0" indent="0">
              <a:buNone/>
            </a:pPr>
            <a:endParaRPr lang="pl-PL" sz="1600" b="1" dirty="0"/>
          </a:p>
          <a:p>
            <a:pPr marL="0" indent="0">
              <a:buNone/>
            </a:pPr>
            <a:r>
              <a:rPr lang="pl-PL" sz="1600" b="1" dirty="0" smtClean="0"/>
              <a:t>Ochranné </a:t>
            </a:r>
            <a:r>
              <a:rPr lang="pl-PL" sz="1600" b="1" dirty="0"/>
              <a:t>prostředky a další zařízení:</a:t>
            </a:r>
          </a:p>
          <a:p>
            <a:r>
              <a:rPr lang="cs-CZ" sz="1600" b="1" dirty="0"/>
              <a:t>a) ochranné prostředky hasiče,</a:t>
            </a:r>
          </a:p>
          <a:p>
            <a:r>
              <a:rPr lang="cs-CZ" sz="1600" b="1" dirty="0"/>
              <a:t>b) izolační dýchací přístroj,</a:t>
            </a:r>
          </a:p>
          <a:p>
            <a:r>
              <a:rPr lang="cs-CZ" sz="1600" b="1" dirty="0"/>
              <a:t>c) speciální oděvy proti sálavému teplu,</a:t>
            </a:r>
          </a:p>
          <a:p>
            <a:r>
              <a:rPr lang="cs-CZ" sz="1600" b="1" dirty="0"/>
              <a:t>d) vodní clona,</a:t>
            </a:r>
          </a:p>
          <a:p>
            <a:r>
              <a:rPr lang="cs-CZ" sz="1600" b="1" dirty="0"/>
              <a:t>e) prostředky pro odvětrání.</a:t>
            </a:r>
          </a:p>
        </p:txBody>
      </p:sp>
    </p:spTree>
    <p:extLst>
      <p:ext uri="{BB962C8B-B14F-4D97-AF65-F5344CB8AC3E}">
        <p14:creationId xmlns:p14="http://schemas.microsoft.com/office/powerpoint/2010/main" val="148973787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490066"/>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395536" y="332656"/>
            <a:ext cx="8291264" cy="5793507"/>
          </a:xfrm>
        </p:spPr>
        <p:txBody>
          <a:bodyPr>
            <a:normAutofit lnSpcReduction="10000"/>
          </a:bodyPr>
          <a:lstStyle/>
          <a:p>
            <a:r>
              <a:rPr lang="cs-CZ" sz="1800" b="1" dirty="0"/>
              <a:t>Zákon č. 133/1985 </a:t>
            </a:r>
            <a:r>
              <a:rPr lang="cs-CZ" sz="1800" b="1" dirty="0" err="1"/>
              <a:t>Sb.Zákon</a:t>
            </a:r>
            <a:r>
              <a:rPr lang="cs-CZ" sz="1800" b="1" dirty="0"/>
              <a:t> České národní rady o požární ochraně § 70</a:t>
            </a:r>
          </a:p>
          <a:p>
            <a:r>
              <a:rPr lang="cs-CZ" sz="1800" b="1" dirty="0"/>
              <a:t>Vyhláška č. 247/2001 </a:t>
            </a:r>
            <a:r>
              <a:rPr lang="cs-CZ" sz="1800" b="1" dirty="0" err="1"/>
              <a:t>Sb.Vyhláška</a:t>
            </a:r>
            <a:r>
              <a:rPr lang="cs-CZ" sz="1800" b="1" dirty="0"/>
              <a:t> Ministerstva vnitra o organizaci a činnosti jednotek požární ochrany</a:t>
            </a:r>
          </a:p>
          <a:p>
            <a:r>
              <a:rPr lang="cs-CZ" sz="1800" b="1" dirty="0"/>
              <a:t>ZÁSADY ČINNOSTI JEDNOTEK NA ÚSEKU CIVILNÍ OCHRANY A OCHRANY </a:t>
            </a:r>
            <a:r>
              <a:rPr lang="cs-CZ" sz="1800" b="1" dirty="0" smtClean="0"/>
              <a:t>OBYVATEL</a:t>
            </a:r>
          </a:p>
          <a:p>
            <a:r>
              <a:rPr lang="cs-CZ" sz="1800" b="1" dirty="0" smtClean="0"/>
              <a:t>§ 30</a:t>
            </a:r>
            <a:endParaRPr lang="cs-CZ" sz="1800" b="1" dirty="0"/>
          </a:p>
          <a:p>
            <a:r>
              <a:rPr lang="cs-CZ" sz="1800" dirty="0"/>
              <a:t>Na úseku civilní ochrany a ochrany obyvatel</a:t>
            </a:r>
            <a:r>
              <a:rPr lang="cs-CZ" sz="1800" b="1" baseline="30000" dirty="0">
                <a:hlinkClick r:id="rId2"/>
              </a:rPr>
              <a:t>15</a:t>
            </a:r>
            <a:r>
              <a:rPr lang="cs-CZ" sz="1800" b="1" dirty="0">
                <a:hlinkClick r:id="rId2"/>
              </a:rPr>
              <a:t>)</a:t>
            </a:r>
            <a:r>
              <a:rPr lang="cs-CZ" sz="1800" dirty="0"/>
              <a:t> jednotky provádí zásah podle zásad uvedených v § 21 až 28. Při </a:t>
            </a:r>
            <a:r>
              <a:rPr lang="cs-CZ" sz="1800" dirty="0" smtClean="0"/>
              <a:t>zásahu</a:t>
            </a:r>
          </a:p>
          <a:p>
            <a:r>
              <a:rPr lang="cs-CZ" sz="1800" b="1" dirty="0"/>
              <a:t>a)</a:t>
            </a:r>
            <a:r>
              <a:rPr lang="cs-CZ" sz="1800" dirty="0"/>
              <a:t> zdolávají požáry</a:t>
            </a:r>
            <a:r>
              <a:rPr lang="cs-CZ" sz="1800" dirty="0" smtClean="0"/>
              <a:t>,</a:t>
            </a:r>
          </a:p>
          <a:p>
            <a:r>
              <a:rPr lang="cs-CZ" sz="1800" b="1" dirty="0"/>
              <a:t>b)</a:t>
            </a:r>
            <a:r>
              <a:rPr lang="cs-CZ" sz="1800" dirty="0"/>
              <a:t> provádí záchranné a likvidační práce</a:t>
            </a:r>
            <a:r>
              <a:rPr lang="cs-CZ" sz="1800" dirty="0" smtClean="0"/>
              <a:t>,</a:t>
            </a:r>
          </a:p>
          <a:p>
            <a:r>
              <a:rPr lang="cs-CZ" sz="1800" b="1" dirty="0"/>
              <a:t>c)</a:t>
            </a:r>
            <a:r>
              <a:rPr lang="cs-CZ" sz="1800" dirty="0"/>
              <a:t> podílí se na evakuaci obyvatel</a:t>
            </a:r>
            <a:r>
              <a:rPr lang="cs-CZ" sz="1800" dirty="0" smtClean="0"/>
              <a:t>,</a:t>
            </a:r>
          </a:p>
          <a:p>
            <a:r>
              <a:rPr lang="cs-CZ" sz="1800" b="1" dirty="0"/>
              <a:t>d)</a:t>
            </a:r>
            <a:r>
              <a:rPr lang="cs-CZ" sz="1800" dirty="0"/>
              <a:t> podílí se na označování oblastí s výskytem nebezpečných látek</a:t>
            </a:r>
            <a:r>
              <a:rPr lang="cs-CZ" sz="1800" dirty="0" smtClean="0"/>
              <a:t>,</a:t>
            </a:r>
          </a:p>
          <a:p>
            <a:r>
              <a:rPr lang="pt-BR" sz="1800" b="1" dirty="0"/>
              <a:t>e)</a:t>
            </a:r>
            <a:r>
              <a:rPr lang="pt-BR" sz="1800" dirty="0"/>
              <a:t> podílí se na varování obyvatel</a:t>
            </a:r>
            <a:r>
              <a:rPr lang="pt-BR" sz="1800" dirty="0" smtClean="0"/>
              <a:t>,</a:t>
            </a:r>
            <a:endParaRPr lang="cs-CZ" sz="1800" dirty="0" smtClean="0"/>
          </a:p>
          <a:p>
            <a:r>
              <a:rPr lang="cs-CZ" sz="1800" b="1" dirty="0"/>
              <a:t>f)</a:t>
            </a:r>
            <a:r>
              <a:rPr lang="cs-CZ" sz="1800" dirty="0"/>
              <a:t> podílí se na dekontaminaci postižených obyvatel nebo majetku</a:t>
            </a:r>
            <a:r>
              <a:rPr lang="cs-CZ" sz="1800" dirty="0" smtClean="0"/>
              <a:t>,</a:t>
            </a:r>
          </a:p>
          <a:p>
            <a:r>
              <a:rPr lang="cs-CZ" sz="1800" b="1" dirty="0"/>
              <a:t>g)</a:t>
            </a:r>
            <a:r>
              <a:rPr lang="cs-CZ" sz="1800" dirty="0"/>
              <a:t> podílí se na humanitární pomoci obyvatelstvu a zajištění podmínek pro jeho </a:t>
            </a:r>
            <a:r>
              <a:rPr lang="cs-CZ" sz="1800" dirty="0" smtClean="0"/>
              <a:t> </a:t>
            </a:r>
          </a:p>
          <a:p>
            <a:pPr marL="0" indent="0">
              <a:buNone/>
            </a:pPr>
            <a:r>
              <a:rPr lang="cs-CZ" sz="1800" dirty="0" smtClean="0"/>
              <a:t>           nouzové </a:t>
            </a:r>
            <a:r>
              <a:rPr lang="cs-CZ" sz="1800" dirty="0"/>
              <a:t>přežití</a:t>
            </a:r>
            <a:r>
              <a:rPr lang="cs-CZ" sz="1800" dirty="0" smtClean="0"/>
              <a:t>.</a:t>
            </a:r>
          </a:p>
          <a:p>
            <a:pPr marL="0" indent="0">
              <a:buNone/>
            </a:pPr>
            <a:r>
              <a:rPr lang="cs-CZ" sz="1800" b="1" dirty="0" smtClean="0"/>
              <a:t>       § 31</a:t>
            </a:r>
          </a:p>
          <a:p>
            <a:pPr marL="0" indent="0">
              <a:buNone/>
            </a:pPr>
            <a:r>
              <a:rPr lang="cs-CZ" sz="1800" dirty="0"/>
              <a:t>Jednotka vykonává na úseku civilní ochrany a ochrany obyvatel jen takovou činnost uvedenou v § 30, která odpovídá jejímu zařazení v plošném pokrytí a její dislokaci ve vztahu k vnější zóně havarijního plánování</a:t>
            </a:r>
            <a:r>
              <a:rPr lang="cs-CZ" sz="1800" b="1" baseline="30000" dirty="0">
                <a:hlinkClick r:id="rId3"/>
              </a:rPr>
              <a:t>16</a:t>
            </a:r>
            <a:r>
              <a:rPr lang="cs-CZ" sz="1800" b="1" dirty="0">
                <a:hlinkClick r:id="rId3"/>
              </a:rPr>
              <a:t>)</a:t>
            </a:r>
            <a:r>
              <a:rPr lang="cs-CZ" sz="1800" dirty="0"/>
              <a:t> a k havarijnímu plánu kraje.</a:t>
            </a:r>
            <a:r>
              <a:rPr lang="cs-CZ" sz="1800" b="1" baseline="30000" dirty="0">
                <a:hlinkClick r:id="rId4"/>
              </a:rPr>
              <a:t>17</a:t>
            </a:r>
            <a:r>
              <a:rPr lang="cs-CZ" sz="1800" b="1" dirty="0">
                <a:hlinkClick r:id="rId4"/>
              </a:rPr>
              <a:t>)</a:t>
            </a:r>
            <a:endParaRPr lang="cs-CZ" sz="1800" dirty="0"/>
          </a:p>
        </p:txBody>
      </p:sp>
    </p:spTree>
    <p:extLst>
      <p:ext uri="{BB962C8B-B14F-4D97-AF65-F5344CB8AC3E}">
        <p14:creationId xmlns:p14="http://schemas.microsoft.com/office/powerpoint/2010/main" val="48281927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418058"/>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467544" y="260648"/>
            <a:ext cx="8219256" cy="6336704"/>
          </a:xfrm>
        </p:spPr>
        <p:txBody>
          <a:bodyPr>
            <a:normAutofit fontScale="92500"/>
          </a:bodyPr>
          <a:lstStyle/>
          <a:p>
            <a:pPr marL="0" indent="0">
              <a:buNone/>
            </a:pPr>
            <a:r>
              <a:rPr lang="cs-CZ" sz="1800" dirty="0"/>
              <a:t>Ř</a:t>
            </a:r>
            <a:r>
              <a:rPr lang="cs-CZ" sz="1800" b="1" dirty="0"/>
              <a:t>ád výkonu služby v jednotkách HZS podnik</a:t>
            </a:r>
            <a:r>
              <a:rPr lang="cs-CZ" sz="1800" dirty="0"/>
              <a:t>ů</a:t>
            </a:r>
            <a:r>
              <a:rPr lang="cs-CZ" sz="1800" b="1" dirty="0"/>
              <a:t>, SDH </a:t>
            </a:r>
            <a:r>
              <a:rPr lang="cs-CZ" sz="1800" b="1" dirty="0" smtClean="0"/>
              <a:t>obcí a </a:t>
            </a:r>
            <a:r>
              <a:rPr lang="cs-CZ" sz="1800" b="1" dirty="0"/>
              <a:t>SDH podnik</a:t>
            </a:r>
            <a:r>
              <a:rPr lang="cs-CZ" sz="1800" dirty="0"/>
              <a:t>ů</a:t>
            </a:r>
            <a:endParaRPr lang="cs-CZ" sz="1800" b="1" dirty="0" smtClean="0"/>
          </a:p>
          <a:p>
            <a:pPr marL="0" indent="0">
              <a:buNone/>
            </a:pPr>
            <a:r>
              <a:rPr lang="cs-CZ" sz="1800" b="1" dirty="0" smtClean="0"/>
              <a:t>Podrobnosti </a:t>
            </a:r>
            <a:r>
              <a:rPr lang="cs-CZ" sz="1800" b="1" dirty="0"/>
              <a:t>o úkolech jednotek SDH obcí p</a:t>
            </a:r>
            <a:r>
              <a:rPr lang="cs-CZ" sz="1800" dirty="0"/>
              <a:t>ř</a:t>
            </a:r>
            <a:r>
              <a:rPr lang="cs-CZ" sz="1800" b="1" dirty="0"/>
              <a:t>i ochran</a:t>
            </a:r>
            <a:r>
              <a:rPr lang="cs-CZ" sz="1800" dirty="0"/>
              <a:t>ě </a:t>
            </a:r>
            <a:r>
              <a:rPr lang="cs-CZ" sz="1800" b="1" dirty="0"/>
              <a:t>obyvatelstva</a:t>
            </a:r>
          </a:p>
          <a:p>
            <a:pPr marL="0" indent="0">
              <a:buNone/>
            </a:pPr>
            <a:r>
              <a:rPr lang="cs-CZ" sz="1800" dirty="0"/>
              <a:t>(16) HZS kraje ve spolupráci s obcemi provede na základě havarijních plánů a </a:t>
            </a:r>
            <a:r>
              <a:rPr lang="cs-CZ" sz="1800" dirty="0" smtClean="0"/>
              <a:t>předpokladu vzniku </a:t>
            </a:r>
            <a:r>
              <a:rPr lang="cs-CZ" sz="1800" dirty="0"/>
              <a:t>mimořádných událostí analýzu potřeb zajištění plnění úkolů ochrany </a:t>
            </a:r>
            <a:r>
              <a:rPr lang="cs-CZ" sz="1800" dirty="0" smtClean="0"/>
              <a:t>obyvatelstva jednotkami </a:t>
            </a:r>
            <a:r>
              <a:rPr lang="cs-CZ" sz="1800" dirty="0"/>
              <a:t>z pohledu</a:t>
            </a:r>
          </a:p>
          <a:p>
            <a:pPr marL="0" indent="0">
              <a:buNone/>
            </a:pPr>
            <a:r>
              <a:rPr lang="cs-CZ" sz="1800" dirty="0"/>
              <a:t>a) jednotky plnící </a:t>
            </a:r>
            <a:r>
              <a:rPr lang="cs-CZ" sz="1800" b="1" dirty="0"/>
              <a:t>obecné úkoly </a:t>
            </a:r>
            <a:r>
              <a:rPr lang="cs-CZ" sz="1800" dirty="0"/>
              <a:t>pro ochranu obyvatelstva, zejména pro potřeby svého</a:t>
            </a:r>
          </a:p>
          <a:p>
            <a:pPr marL="0" indent="0">
              <a:buNone/>
            </a:pPr>
            <a:r>
              <a:rPr lang="cs-CZ" sz="1800" dirty="0"/>
              <a:t>zřizovatele – </a:t>
            </a:r>
            <a:r>
              <a:rPr lang="cs-CZ" sz="1800" b="1" dirty="0"/>
              <a:t>místní p</a:t>
            </a:r>
            <a:r>
              <a:rPr lang="cs-CZ" sz="1800" dirty="0"/>
              <a:t>ů</a:t>
            </a:r>
            <a:r>
              <a:rPr lang="cs-CZ" sz="1800" b="1" dirty="0"/>
              <a:t>sobnost</a:t>
            </a:r>
            <a:r>
              <a:rPr lang="cs-CZ" sz="1800" dirty="0"/>
              <a:t>. Jde o jednotky kategorií JPO II, JPO III a JPO </a:t>
            </a:r>
            <a:r>
              <a:rPr lang="cs-CZ" sz="1800" dirty="0" smtClean="0"/>
              <a:t>V, popř</a:t>
            </a:r>
            <a:r>
              <a:rPr lang="cs-CZ" sz="1800" dirty="0"/>
              <a:t>. jednotky SDH obcí nezařazené do systému plošného pokrytí. </a:t>
            </a:r>
            <a:r>
              <a:rPr lang="cs-CZ" sz="1800" dirty="0" smtClean="0"/>
              <a:t>Každá jednotka plní stanovené úkoly </a:t>
            </a:r>
            <a:r>
              <a:rPr lang="cs-CZ" sz="1800" dirty="0"/>
              <a:t>s ohledem na nebezpečí na daném území pomocí </a:t>
            </a:r>
            <a:r>
              <a:rPr lang="cs-CZ" sz="1800" dirty="0" smtClean="0"/>
              <a:t>dostupných prostředků</a:t>
            </a:r>
            <a:r>
              <a:rPr lang="cs-CZ" sz="1800" dirty="0"/>
              <a:t>. </a:t>
            </a:r>
            <a:r>
              <a:rPr lang="cs-CZ" sz="1800" dirty="0" smtClean="0"/>
              <a:t>  </a:t>
            </a:r>
            <a:r>
              <a:rPr lang="cs-CZ" sz="1800" dirty="0"/>
              <a:t>Plnění výše </a:t>
            </a:r>
            <a:r>
              <a:rPr lang="cs-CZ" sz="1800" dirty="0" smtClean="0"/>
              <a:t>uvedených úkolů </a:t>
            </a:r>
            <a:r>
              <a:rPr lang="cs-CZ" sz="1800" dirty="0"/>
              <a:t>provádí jednotka na základě </a:t>
            </a:r>
            <a:r>
              <a:rPr lang="cs-CZ" sz="1800" dirty="0" smtClean="0"/>
              <a:t>pokynů </a:t>
            </a:r>
            <a:r>
              <a:rPr lang="cs-CZ" sz="1800" dirty="0"/>
              <a:t>velitele zásahu, operačního </a:t>
            </a:r>
            <a:r>
              <a:rPr lang="cs-CZ" sz="1800" dirty="0" smtClean="0"/>
              <a:t>a informačního </a:t>
            </a:r>
            <a:r>
              <a:rPr lang="cs-CZ" sz="1800" dirty="0"/>
              <a:t>střediska HZS kraje, popřípadě </a:t>
            </a:r>
            <a:r>
              <a:rPr lang="cs-CZ" sz="1800" dirty="0" smtClean="0"/>
              <a:t>starosty obce</a:t>
            </a:r>
            <a:r>
              <a:rPr lang="cs-CZ" sz="1800" dirty="0"/>
              <a:t>. Odborná příprava </a:t>
            </a:r>
            <a:r>
              <a:rPr lang="cs-CZ" sz="1800" dirty="0" smtClean="0"/>
              <a:t>na uvedené </a:t>
            </a:r>
            <a:r>
              <a:rPr lang="cs-CZ" sz="1800" dirty="0"/>
              <a:t>úkoly je organizována tak, že do odborné přípravy </a:t>
            </a:r>
            <a:r>
              <a:rPr lang="cs-CZ" sz="1800" dirty="0" smtClean="0"/>
              <a:t>velitelů </a:t>
            </a:r>
            <a:r>
              <a:rPr lang="cs-CZ" sz="1800" dirty="0"/>
              <a:t>jednotek </a:t>
            </a:r>
            <a:r>
              <a:rPr lang="cs-CZ" sz="1800" dirty="0" smtClean="0"/>
              <a:t>je zařazena </a:t>
            </a:r>
            <a:r>
              <a:rPr lang="cs-CZ" sz="1800" dirty="0"/>
              <a:t>teoretická a praktická část z problematiky ochrany </a:t>
            </a:r>
            <a:r>
              <a:rPr lang="cs-CZ" sz="1800" dirty="0" smtClean="0"/>
              <a:t>obyvatelstva</a:t>
            </a:r>
            <a:r>
              <a:rPr lang="cs-CZ" sz="1800" dirty="0"/>
              <a:t>. </a:t>
            </a:r>
            <a:r>
              <a:rPr lang="cs-CZ" sz="1800" dirty="0" smtClean="0"/>
              <a:t>Úkolem velitelů </a:t>
            </a:r>
            <a:r>
              <a:rPr lang="cs-CZ" sz="1800" dirty="0"/>
              <a:t>jednotek je získané znalosti zapracovat do pravidelné odborné </a:t>
            </a:r>
            <a:r>
              <a:rPr lang="cs-CZ" sz="1800" dirty="0" smtClean="0"/>
              <a:t>přípravy členů</a:t>
            </a:r>
            <a:r>
              <a:rPr lang="cs-CZ" sz="1800" dirty="0"/>
              <a:t>,</a:t>
            </a:r>
          </a:p>
          <a:p>
            <a:pPr marL="0" indent="0">
              <a:buNone/>
            </a:pPr>
            <a:r>
              <a:rPr lang="cs-CZ" sz="1800" dirty="0"/>
              <a:t>b) předurčené jednotky plnící </a:t>
            </a:r>
            <a:r>
              <a:rPr lang="cs-CZ" sz="1800" b="1" dirty="0"/>
              <a:t>speciální úkoly </a:t>
            </a:r>
            <a:r>
              <a:rPr lang="cs-CZ" sz="1800" dirty="0"/>
              <a:t>pro ochranu obyvatelstva s </a:t>
            </a:r>
            <a:r>
              <a:rPr lang="cs-CZ" sz="1800" b="1" dirty="0" smtClean="0"/>
              <a:t>územní p</a:t>
            </a:r>
            <a:r>
              <a:rPr lang="cs-CZ" sz="1800" dirty="0" smtClean="0"/>
              <a:t>ů</a:t>
            </a:r>
            <a:r>
              <a:rPr lang="cs-CZ" sz="1800" b="1" dirty="0" smtClean="0"/>
              <a:t>sobností</a:t>
            </a:r>
            <a:r>
              <a:rPr lang="cs-CZ" sz="1800" dirty="0"/>
              <a:t>. Předurčené jednotky zajišťují plnění speciálních úkolů </a:t>
            </a:r>
            <a:r>
              <a:rPr lang="cs-CZ" sz="1800" dirty="0" smtClean="0"/>
              <a:t>vyvolaných specifickými </a:t>
            </a:r>
          </a:p>
          <a:p>
            <a:pPr marL="0" indent="0">
              <a:buNone/>
            </a:pPr>
            <a:r>
              <a:rPr lang="cs-CZ" sz="1800" dirty="0" smtClean="0"/>
              <a:t>riziky </a:t>
            </a:r>
            <a:r>
              <a:rPr lang="cs-CZ" sz="1800" dirty="0"/>
              <a:t>(povodňový plán, havarijní plán) i mimo území </a:t>
            </a:r>
            <a:r>
              <a:rPr lang="cs-CZ" sz="1800" dirty="0" smtClean="0"/>
              <a:t>svého zřizovatele</a:t>
            </a:r>
            <a:r>
              <a:rPr lang="cs-CZ" sz="1800" dirty="0"/>
              <a:t>. Předurčenost pro </a:t>
            </a:r>
            <a:endParaRPr lang="cs-CZ" sz="1800" dirty="0" smtClean="0"/>
          </a:p>
          <a:p>
            <a:pPr marL="0" indent="0">
              <a:buNone/>
            </a:pPr>
            <a:r>
              <a:rPr lang="cs-CZ" sz="1800" dirty="0" smtClean="0"/>
              <a:t>ochranu </a:t>
            </a:r>
            <a:r>
              <a:rPr lang="cs-CZ" sz="1800" dirty="0"/>
              <a:t>obyvatelstva na daném teritoriu se </a:t>
            </a:r>
            <a:r>
              <a:rPr lang="cs-CZ" sz="1800" dirty="0" smtClean="0"/>
              <a:t>stanovuje na </a:t>
            </a:r>
            <a:r>
              <a:rPr lang="cs-CZ" sz="1800" dirty="0"/>
              <a:t>základě provedené analýzy </a:t>
            </a:r>
            <a:endParaRPr lang="cs-CZ" sz="1800" dirty="0" smtClean="0"/>
          </a:p>
          <a:p>
            <a:pPr marL="0" indent="0">
              <a:buNone/>
            </a:pPr>
            <a:r>
              <a:rPr lang="cs-CZ" sz="1800" dirty="0" smtClean="0"/>
              <a:t>daného </a:t>
            </a:r>
            <a:r>
              <a:rPr lang="cs-CZ" sz="1800" dirty="0"/>
              <a:t>území ve vazbě na havarijní plán kraje a </a:t>
            </a:r>
            <a:r>
              <a:rPr lang="cs-CZ" sz="1800" dirty="0" smtClean="0"/>
              <a:t>je uvedeno </a:t>
            </a:r>
            <a:r>
              <a:rPr lang="cs-CZ" sz="1800" dirty="0"/>
              <a:t>v plošném pokrytí území kraje. </a:t>
            </a:r>
            <a:endParaRPr lang="cs-CZ" sz="1800" dirty="0" smtClean="0"/>
          </a:p>
          <a:p>
            <a:pPr marL="0" indent="0">
              <a:buNone/>
            </a:pPr>
            <a:r>
              <a:rPr lang="cs-CZ" sz="1800" dirty="0" smtClean="0"/>
              <a:t>Jednotky </a:t>
            </a:r>
            <a:r>
              <a:rPr lang="cs-CZ" sz="1800" dirty="0"/>
              <a:t>jsou povolávány </a:t>
            </a:r>
            <a:r>
              <a:rPr lang="cs-CZ" sz="1800" dirty="0" smtClean="0"/>
              <a:t>prostřednictvím příslušných </a:t>
            </a:r>
            <a:r>
              <a:rPr lang="cs-CZ" sz="1800" dirty="0"/>
              <a:t>operačních a informačních středisek HZS kraje. </a:t>
            </a:r>
            <a:r>
              <a:rPr lang="cs-CZ" sz="1800" dirty="0" smtClean="0"/>
              <a:t>  </a:t>
            </a:r>
            <a:r>
              <a:rPr lang="cs-CZ" sz="1800" dirty="0"/>
              <a:t>Pravidelná odborná příprava zpravidla probíhá tak, že </a:t>
            </a:r>
            <a:r>
              <a:rPr lang="cs-CZ" sz="1800" dirty="0" smtClean="0"/>
              <a:t>se předurčené </a:t>
            </a:r>
            <a:r>
              <a:rPr lang="cs-CZ" sz="1800" dirty="0"/>
              <a:t>jednotky </a:t>
            </a:r>
            <a:endParaRPr lang="cs-CZ" sz="1800" dirty="0" smtClean="0"/>
          </a:p>
          <a:p>
            <a:pPr marL="0" indent="0">
              <a:buNone/>
            </a:pPr>
            <a:r>
              <a:rPr lang="cs-CZ" sz="1800" dirty="0" smtClean="0"/>
              <a:t>zúčastní </a:t>
            </a:r>
            <a:r>
              <a:rPr lang="cs-CZ" sz="1800" dirty="0"/>
              <a:t>taktického cvičení nebo jiné formy odborné </a:t>
            </a:r>
            <a:r>
              <a:rPr lang="cs-CZ" sz="1800" dirty="0" smtClean="0"/>
              <a:t>přípravy, kterou </a:t>
            </a:r>
            <a:r>
              <a:rPr lang="cs-CZ" sz="1800" dirty="0"/>
              <a:t>organizuje HZS kraje.</a:t>
            </a:r>
          </a:p>
        </p:txBody>
      </p:sp>
    </p:spTree>
    <p:extLst>
      <p:ext uri="{BB962C8B-B14F-4D97-AF65-F5344CB8AC3E}">
        <p14:creationId xmlns:p14="http://schemas.microsoft.com/office/powerpoint/2010/main" val="408279036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418058"/>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467544" y="260648"/>
            <a:ext cx="8219256" cy="6408712"/>
          </a:xfrm>
        </p:spPr>
        <p:txBody>
          <a:bodyPr>
            <a:normAutofit/>
          </a:bodyPr>
          <a:lstStyle/>
          <a:p>
            <a:pPr marL="0" indent="0">
              <a:buNone/>
            </a:pPr>
            <a:r>
              <a:rPr lang="cs-CZ" sz="1800" b="1" dirty="0"/>
              <a:t>Obecné úkoly </a:t>
            </a:r>
            <a:r>
              <a:rPr lang="cs-CZ" sz="1800" dirty="0"/>
              <a:t>jednotek SDH obcí při záchranných pracích a pro ochranu </a:t>
            </a:r>
            <a:r>
              <a:rPr lang="cs-CZ" sz="1800" dirty="0" smtClean="0"/>
              <a:t>obyvatelstva jsou </a:t>
            </a:r>
            <a:r>
              <a:rPr lang="cs-CZ" sz="1800" dirty="0"/>
              <a:t>následující</a:t>
            </a:r>
          </a:p>
          <a:p>
            <a:pPr marL="0" indent="0">
              <a:buNone/>
            </a:pPr>
            <a:r>
              <a:rPr lang="cs-CZ" sz="1800" dirty="0"/>
              <a:t>a) </a:t>
            </a:r>
            <a:r>
              <a:rPr lang="cs-CZ" sz="1800" b="1" dirty="0"/>
              <a:t>záchranné a likvida</a:t>
            </a:r>
            <a:r>
              <a:rPr lang="cs-CZ" sz="1800" dirty="0"/>
              <a:t>č</a:t>
            </a:r>
            <a:r>
              <a:rPr lang="cs-CZ" sz="1800" b="1" dirty="0"/>
              <a:t>ní práce, </a:t>
            </a:r>
            <a:r>
              <a:rPr lang="cs-CZ" sz="1800" dirty="0"/>
              <a:t>zejména</a:t>
            </a:r>
          </a:p>
          <a:p>
            <a:r>
              <a:rPr lang="cs-CZ" sz="1800" dirty="0"/>
              <a:t>1. technická pomoc při odstraňování následků mimořádných událostí,</a:t>
            </a:r>
          </a:p>
          <a:p>
            <a:r>
              <a:rPr lang="cs-CZ" sz="1800" dirty="0"/>
              <a:t>2. protipovodňová ochrana v obci,</a:t>
            </a:r>
          </a:p>
          <a:p>
            <a:r>
              <a:rPr lang="cs-CZ" sz="1800" dirty="0"/>
              <a:t>3. čerpání vody,</a:t>
            </a:r>
          </a:p>
          <a:p>
            <a:r>
              <a:rPr lang="cs-CZ" sz="1800" dirty="0"/>
              <a:t>4. pomoc při pátrání a vyhledávání osob</a:t>
            </a:r>
            <a:r>
              <a:rPr lang="cs-CZ" sz="1800" dirty="0" smtClean="0"/>
              <a:t>,</a:t>
            </a:r>
          </a:p>
          <a:p>
            <a:pPr marL="0" indent="0">
              <a:buNone/>
            </a:pPr>
            <a:r>
              <a:rPr lang="cs-CZ" sz="1800" b="1" i="1" dirty="0"/>
              <a:t>pro pln</a:t>
            </a:r>
            <a:r>
              <a:rPr lang="cs-CZ" sz="1800" dirty="0"/>
              <a:t>ě</a:t>
            </a:r>
            <a:r>
              <a:rPr lang="cs-CZ" sz="1800" b="1" i="1" dirty="0"/>
              <a:t>ní t</a:t>
            </a:r>
            <a:r>
              <a:rPr lang="cs-CZ" sz="1800" dirty="0"/>
              <a:t>ě</a:t>
            </a:r>
            <a:r>
              <a:rPr lang="cs-CZ" sz="1800" b="1" i="1" dirty="0"/>
              <a:t>chto úkol</a:t>
            </a:r>
            <a:r>
              <a:rPr lang="cs-CZ" sz="1800" dirty="0"/>
              <a:t>ů č</a:t>
            </a:r>
            <a:r>
              <a:rPr lang="cs-CZ" sz="1800" b="1" i="1" dirty="0"/>
              <a:t>lenové jednotky </a:t>
            </a:r>
            <a:r>
              <a:rPr lang="cs-CZ" sz="1800" dirty="0"/>
              <a:t>znají</a:t>
            </a:r>
          </a:p>
          <a:p>
            <a:pPr marL="0" indent="0">
              <a:buNone/>
            </a:pPr>
            <a:r>
              <a:rPr lang="cs-CZ" sz="1800" dirty="0"/>
              <a:t>- základní pravidla bezpečnosti při pohybu ve výškách a nad volnou hloubkou,</a:t>
            </a:r>
          </a:p>
          <a:p>
            <a:pPr marL="0" indent="0">
              <a:buNone/>
            </a:pPr>
            <a:r>
              <a:rPr lang="cs-CZ" sz="1800" dirty="0"/>
              <a:t>- základní pravidla bezpečnosti při pohybu v sutinách, rozpoznají základní</a:t>
            </a:r>
          </a:p>
          <a:p>
            <a:pPr marL="0" indent="0">
              <a:buNone/>
            </a:pPr>
            <a:r>
              <a:rPr lang="cs-CZ" sz="1800" dirty="0" smtClean="0"/>
              <a:t>  nebezpečí</a:t>
            </a:r>
            <a:r>
              <a:rPr lang="cs-CZ" sz="1800" dirty="0"/>
              <a:t>, umí vyznačit nebezpečný prostor (označení páskou apod.) a jsou</a:t>
            </a:r>
          </a:p>
          <a:p>
            <a:pPr marL="0" indent="0">
              <a:buNone/>
            </a:pPr>
            <a:r>
              <a:rPr lang="cs-CZ" sz="1800" dirty="0" smtClean="0"/>
              <a:t>  schopni </a:t>
            </a:r>
            <a:r>
              <a:rPr lang="cs-CZ" sz="1800" dirty="0"/>
              <a:t>provádět dle pokynů základní ženijní práce a odstraňování </a:t>
            </a:r>
            <a:r>
              <a:rPr lang="cs-CZ" sz="1800" dirty="0" smtClean="0"/>
              <a:t>stavebních sutin</a:t>
            </a:r>
            <a:r>
              <a:rPr lang="cs-CZ" sz="1800" dirty="0"/>
              <a:t>,</a:t>
            </a:r>
          </a:p>
          <a:p>
            <a:pPr marL="0" indent="0">
              <a:buNone/>
            </a:pPr>
            <a:r>
              <a:rPr lang="cs-CZ" sz="1800" dirty="0"/>
              <a:t>- základní zásady hygieny při práci s biologickými a nebezpečnými látkami,</a:t>
            </a:r>
          </a:p>
          <a:p>
            <a:pPr marL="0" indent="0">
              <a:buNone/>
            </a:pPr>
            <a:r>
              <a:rPr lang="cs-CZ" sz="1800" dirty="0" smtClean="0"/>
              <a:t>- základní </a:t>
            </a:r>
            <a:r>
              <a:rPr lang="cs-CZ" sz="1800" dirty="0"/>
              <a:t>zásady zabezpečení stavebních konstrukcí budov (nosná část a </a:t>
            </a:r>
            <a:r>
              <a:rPr lang="cs-CZ" sz="1800" dirty="0" smtClean="0"/>
              <a:t>plášť střech</a:t>
            </a:r>
            <a:r>
              <a:rPr lang="cs-CZ" sz="1800" dirty="0"/>
              <a:t>) </a:t>
            </a:r>
            <a:endParaRPr lang="cs-CZ" sz="1800" dirty="0" smtClean="0"/>
          </a:p>
          <a:p>
            <a:pPr marL="0" indent="0">
              <a:buNone/>
            </a:pPr>
            <a:r>
              <a:rPr lang="cs-CZ" sz="1800" dirty="0" smtClean="0"/>
              <a:t>  narušených </a:t>
            </a:r>
            <a:r>
              <a:rPr lang="cs-CZ" sz="1800" dirty="0"/>
              <a:t>větrem a krupobitím,</a:t>
            </a:r>
          </a:p>
          <a:p>
            <a:pPr marL="0" indent="0">
              <a:buNone/>
            </a:pPr>
            <a:r>
              <a:rPr lang="cs-CZ" sz="1800" dirty="0"/>
              <a:t>- základní činnosti při odstraňování polomů a vývratů,</a:t>
            </a:r>
          </a:p>
          <a:p>
            <a:pPr marL="0" indent="0">
              <a:buNone/>
            </a:pPr>
            <a:r>
              <a:rPr lang="cs-CZ" sz="1800" dirty="0"/>
              <a:t>- místa v katastru své obce, ve kterých hrozí nebezpečí vzniku povodně, záplavová</a:t>
            </a:r>
          </a:p>
          <a:p>
            <a:pPr marL="0" indent="0">
              <a:buNone/>
            </a:pPr>
            <a:r>
              <a:rPr lang="cs-CZ" sz="1800" dirty="0" smtClean="0"/>
              <a:t>  území </a:t>
            </a:r>
            <a:r>
              <a:rPr lang="cs-CZ" sz="1800" dirty="0"/>
              <a:t>vodních toků, náplavová místa a místa soustředění vody při přívalových</a:t>
            </a:r>
          </a:p>
          <a:p>
            <a:pPr marL="0" indent="0">
              <a:buNone/>
            </a:pPr>
            <a:r>
              <a:rPr lang="cs-CZ" sz="1800" dirty="0" smtClean="0"/>
              <a:t>  deštích </a:t>
            </a:r>
            <a:r>
              <a:rPr lang="cs-CZ" sz="1800" dirty="0"/>
              <a:t>a rychlém tání sněhu,</a:t>
            </a:r>
          </a:p>
        </p:txBody>
      </p:sp>
    </p:spTree>
    <p:extLst>
      <p:ext uri="{BB962C8B-B14F-4D97-AF65-F5344CB8AC3E}">
        <p14:creationId xmlns:p14="http://schemas.microsoft.com/office/powerpoint/2010/main" val="2172594001"/>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346050"/>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467544" y="260648"/>
            <a:ext cx="8219256" cy="6336704"/>
          </a:xfrm>
        </p:spPr>
        <p:txBody>
          <a:bodyPr>
            <a:normAutofit/>
          </a:bodyPr>
          <a:lstStyle/>
          <a:p>
            <a:pPr marL="0" indent="0">
              <a:buNone/>
            </a:pPr>
            <a:r>
              <a:rPr lang="cs-CZ" sz="1800" b="1" i="1" dirty="0"/>
              <a:t>jednotka je schopna</a:t>
            </a:r>
          </a:p>
          <a:p>
            <a:pPr marL="0" indent="0">
              <a:buNone/>
            </a:pPr>
            <a:r>
              <a:rPr lang="cs-CZ" sz="1800" dirty="0"/>
              <a:t>- ve spolupráci s povodňovými orgány zajišťovat hlásnou povodňovou službu</a:t>
            </a:r>
          </a:p>
          <a:p>
            <a:pPr marL="0" indent="0">
              <a:buNone/>
            </a:pPr>
            <a:r>
              <a:rPr lang="cs-CZ" sz="1800" dirty="0" smtClean="0"/>
              <a:t>  v </a:t>
            </a:r>
            <a:r>
              <a:rPr lang="cs-CZ" sz="1800" dirty="0"/>
              <a:t>případě, že územím obce protéká vodní tok,</a:t>
            </a:r>
          </a:p>
          <a:p>
            <a:pPr marL="0" indent="0">
              <a:buNone/>
            </a:pPr>
            <a:r>
              <a:rPr lang="cs-CZ" sz="1800" dirty="0"/>
              <a:t>- odstraňovat malé překážky z vodního toku pro zlepšení průtoku vodního </a:t>
            </a:r>
            <a:r>
              <a:rPr lang="cs-CZ" sz="1800" dirty="0" smtClean="0"/>
              <a:t>toku v </a:t>
            </a:r>
            <a:r>
              <a:rPr lang="cs-CZ" sz="1800" dirty="0"/>
              <a:t>obci,</a:t>
            </a:r>
          </a:p>
          <a:p>
            <a:pPr marL="0" indent="0">
              <a:buNone/>
            </a:pPr>
            <a:r>
              <a:rPr lang="cs-CZ" sz="1800" dirty="0"/>
              <a:t>- zajistit objekt proti vniknutí vody pomocí jednoduchých prostředků (pytle</a:t>
            </a:r>
          </a:p>
          <a:p>
            <a:pPr marL="0" indent="0">
              <a:buNone/>
            </a:pPr>
            <a:r>
              <a:rPr lang="cs-CZ" sz="1800" dirty="0" smtClean="0"/>
              <a:t>  s </a:t>
            </a:r>
            <a:r>
              <a:rPr lang="cs-CZ" sz="1800" dirty="0"/>
              <a:t>pískem, fólie apod.),</a:t>
            </a:r>
          </a:p>
          <a:p>
            <a:pPr marL="0" indent="0">
              <a:buNone/>
            </a:pPr>
            <a:r>
              <a:rPr lang="cs-CZ" sz="1800" dirty="0"/>
              <a:t>- provést a organizovat výstavbu protipovodňových hrází,</a:t>
            </a:r>
          </a:p>
          <a:p>
            <a:pPr marL="0" indent="0">
              <a:buNone/>
            </a:pPr>
            <a:r>
              <a:rPr lang="cs-CZ" sz="1800" dirty="0"/>
              <a:t>- podílet se na odstraňování následků </a:t>
            </a:r>
            <a:r>
              <a:rPr lang="cs-CZ" sz="1800" dirty="0" err="1" smtClean="0"/>
              <a:t>povo</a:t>
            </a:r>
            <a:r>
              <a:rPr lang="cs-CZ" sz="1800" dirty="0" smtClean="0"/>
              <a:t> dní </a:t>
            </a:r>
            <a:r>
              <a:rPr lang="cs-CZ" sz="1800" dirty="0"/>
              <a:t>v obytných a veřejných prostorech</a:t>
            </a:r>
          </a:p>
          <a:p>
            <a:pPr marL="0" indent="0">
              <a:buNone/>
            </a:pPr>
            <a:r>
              <a:rPr lang="cs-CZ" sz="1800" dirty="0" smtClean="0"/>
              <a:t>  (</a:t>
            </a:r>
            <a:r>
              <a:rPr lang="cs-CZ" sz="1800" dirty="0"/>
              <a:t>čerpání vody, odstraňování naplavenin apod.),</a:t>
            </a:r>
          </a:p>
          <a:p>
            <a:pPr marL="0" indent="0">
              <a:buNone/>
            </a:pPr>
            <a:r>
              <a:rPr lang="cs-CZ" sz="1800" dirty="0"/>
              <a:t>- poskytnout první </a:t>
            </a:r>
            <a:r>
              <a:rPr lang="cs-CZ" sz="1800" dirty="0" err="1"/>
              <a:t>předlékařskou</a:t>
            </a:r>
            <a:r>
              <a:rPr lang="cs-CZ" sz="1800" dirty="0"/>
              <a:t> laickou pomoc v rozsahu laické resuscitace,</a:t>
            </a:r>
          </a:p>
          <a:p>
            <a:pPr marL="0" indent="0">
              <a:buNone/>
            </a:pPr>
            <a:r>
              <a:rPr lang="cs-CZ" sz="1800" dirty="0" smtClean="0"/>
              <a:t>  stabilizace</a:t>
            </a:r>
            <a:r>
              <a:rPr lang="cs-CZ" sz="1800" dirty="0"/>
              <a:t>, zastavení krvácení, ošetření popálenin a omrzlin;</a:t>
            </a:r>
          </a:p>
          <a:p>
            <a:pPr marL="0" indent="0">
              <a:buNone/>
            </a:pPr>
            <a:r>
              <a:rPr lang="cs-CZ" sz="1800" dirty="0"/>
              <a:t>b) </a:t>
            </a:r>
            <a:r>
              <a:rPr lang="cs-CZ" sz="1800" b="1" dirty="0"/>
              <a:t>podíl na evakuaci obyvatel; </a:t>
            </a:r>
            <a:r>
              <a:rPr lang="cs-CZ" sz="1800" dirty="0"/>
              <a:t>členové jednotky znají</a:t>
            </a:r>
          </a:p>
          <a:p>
            <a:r>
              <a:rPr lang="cs-CZ" sz="1800" dirty="0"/>
              <a:t>1. obsah evakuačního zavazadla,</a:t>
            </a:r>
          </a:p>
          <a:p>
            <a:r>
              <a:rPr lang="cs-CZ" sz="1800" dirty="0"/>
              <a:t>2. místa soustředění obyvatel v obci při evakuaci, popřípadě je umí zvolit,</a:t>
            </a:r>
          </a:p>
          <a:p>
            <a:r>
              <a:rPr lang="cs-CZ" sz="1800" dirty="0"/>
              <a:t>3. obsluhu evakuačního střediska (označení, evidence osob, poskytování </a:t>
            </a:r>
            <a:r>
              <a:rPr lang="cs-CZ" sz="1800" dirty="0" smtClean="0"/>
              <a:t>základních informací</a:t>
            </a:r>
            <a:r>
              <a:rPr lang="cs-CZ" sz="1800" dirty="0"/>
              <a:t>); dle možností má jednotka přehled o osobách se zdravotním </a:t>
            </a:r>
            <a:r>
              <a:rPr lang="cs-CZ" sz="1800" dirty="0" smtClean="0"/>
              <a:t>postižením </a:t>
            </a:r>
            <a:r>
              <a:rPr lang="pl-PL" sz="1800" dirty="0" smtClean="0"/>
              <a:t>a </a:t>
            </a:r>
            <a:r>
              <a:rPr lang="pl-PL" sz="1800" dirty="0"/>
              <a:t>je schopna zajistit jejich evakuaci,</a:t>
            </a:r>
          </a:p>
          <a:p>
            <a:r>
              <a:rPr lang="cs-CZ" sz="1800" dirty="0"/>
              <a:t>4. plán transportu evakuovaných osob a zvířat z obce;</a:t>
            </a:r>
          </a:p>
        </p:txBody>
      </p:sp>
    </p:spTree>
    <p:extLst>
      <p:ext uri="{BB962C8B-B14F-4D97-AF65-F5344CB8AC3E}">
        <p14:creationId xmlns:p14="http://schemas.microsoft.com/office/powerpoint/2010/main" val="166760778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418058"/>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467544" y="188640"/>
            <a:ext cx="8219256" cy="6480720"/>
          </a:xfrm>
        </p:spPr>
        <p:txBody>
          <a:bodyPr>
            <a:normAutofit fontScale="92500"/>
          </a:bodyPr>
          <a:lstStyle/>
          <a:p>
            <a:pPr marL="0" indent="0">
              <a:buNone/>
            </a:pPr>
            <a:r>
              <a:rPr lang="cs-CZ" sz="1800" dirty="0"/>
              <a:t>c) </a:t>
            </a:r>
            <a:r>
              <a:rPr lang="cs-CZ" sz="1800" b="1" dirty="0"/>
              <a:t>podíl na ozna</a:t>
            </a:r>
            <a:r>
              <a:rPr lang="cs-CZ" sz="1800" dirty="0"/>
              <a:t>č</a:t>
            </a:r>
            <a:r>
              <a:rPr lang="cs-CZ" sz="1800" b="1" dirty="0"/>
              <a:t>ování oblastí s výskytem nebezpe</a:t>
            </a:r>
            <a:r>
              <a:rPr lang="cs-CZ" sz="1800" dirty="0"/>
              <a:t>č</a:t>
            </a:r>
            <a:r>
              <a:rPr lang="cs-CZ" sz="1800" b="1" dirty="0"/>
              <a:t>ných látek nebo jiných</a:t>
            </a:r>
          </a:p>
          <a:p>
            <a:pPr marL="0" indent="0">
              <a:buNone/>
            </a:pPr>
            <a:r>
              <a:rPr lang="cs-CZ" sz="1800" b="1" dirty="0" smtClean="0"/>
              <a:t>    nebezpe</a:t>
            </a:r>
            <a:r>
              <a:rPr lang="cs-CZ" sz="1800" dirty="0" smtClean="0"/>
              <a:t>č</a:t>
            </a:r>
            <a:r>
              <a:rPr lang="cs-CZ" sz="1800" b="1" dirty="0" smtClean="0"/>
              <a:t>ných </a:t>
            </a:r>
            <a:r>
              <a:rPr lang="cs-CZ" sz="1800" b="1" dirty="0"/>
              <a:t>územní; </a:t>
            </a:r>
            <a:r>
              <a:rPr lang="cs-CZ" sz="1800" dirty="0"/>
              <a:t>členové jednotky </a:t>
            </a:r>
            <a:r>
              <a:rPr lang="cs-CZ" sz="1800" dirty="0" smtClean="0"/>
              <a:t>znají</a:t>
            </a:r>
          </a:p>
          <a:p>
            <a:r>
              <a:rPr lang="cs-CZ" sz="1800" dirty="0"/>
              <a:t>1. základní zásady činností při úniku nebo nálezu nebezpečné látky nebo předmětu,</a:t>
            </a:r>
          </a:p>
          <a:p>
            <a:r>
              <a:rPr lang="cs-CZ" sz="1800" dirty="0"/>
              <a:t>2. nebezpečí pro obyvatelstvo, stanoví nebezpečnou nebo vnější zónu,</a:t>
            </a:r>
          </a:p>
          <a:p>
            <a:r>
              <a:rPr lang="cs-CZ" sz="1800" dirty="0"/>
              <a:t>3. improvizované (nouzové) ochranné prostředky a umí předat základní informace o</a:t>
            </a:r>
          </a:p>
          <a:p>
            <a:pPr marL="0" indent="0">
              <a:buNone/>
            </a:pPr>
            <a:r>
              <a:rPr lang="cs-CZ" sz="1800" dirty="0" smtClean="0"/>
              <a:t>           nebezpečných </a:t>
            </a:r>
            <a:r>
              <a:rPr lang="cs-CZ" sz="1800" dirty="0"/>
              <a:t>látkách, popř. jiných nebezpečích nesouvisející s nebezpečnými</a:t>
            </a:r>
          </a:p>
          <a:p>
            <a:pPr marL="0" indent="0">
              <a:buNone/>
            </a:pPr>
            <a:r>
              <a:rPr lang="cs-CZ" sz="1800" dirty="0" smtClean="0"/>
              <a:t>           látkami</a:t>
            </a:r>
            <a:r>
              <a:rPr lang="cs-CZ" sz="1800" dirty="0"/>
              <a:t>, např. při povodních, sesuvech půdy, nákazy apod.;</a:t>
            </a:r>
          </a:p>
          <a:p>
            <a:pPr marL="0" indent="0">
              <a:buNone/>
            </a:pPr>
            <a:r>
              <a:rPr lang="cs-CZ" sz="1800" dirty="0"/>
              <a:t>d) </a:t>
            </a:r>
            <a:r>
              <a:rPr lang="cs-CZ" sz="1800" b="1" dirty="0"/>
              <a:t>podíl na varování obyvatelstva; </a:t>
            </a:r>
            <a:r>
              <a:rPr lang="cs-CZ" sz="1800" dirty="0"/>
              <a:t>členové jednotky</a:t>
            </a:r>
          </a:p>
          <a:p>
            <a:r>
              <a:rPr lang="cs-CZ" sz="1800" dirty="0"/>
              <a:t>1. znají způsob a místo odkud se standardním způsobem provádí varování a</a:t>
            </a:r>
          </a:p>
          <a:p>
            <a:pPr marL="0" indent="0">
              <a:buNone/>
            </a:pPr>
            <a:r>
              <a:rPr lang="cs-CZ" sz="1800" dirty="0" smtClean="0"/>
              <a:t>           informování </a:t>
            </a:r>
            <a:r>
              <a:rPr lang="cs-CZ" sz="1800" dirty="0"/>
              <a:t>obyvatelstva, umí obsluhovat toto zařízení a zná jeho dosah v obci,</a:t>
            </a:r>
          </a:p>
          <a:p>
            <a:r>
              <a:rPr lang="cs-CZ" sz="1800" dirty="0"/>
              <a:t>2. jsou schopni předat informaci o hrozícím </a:t>
            </a:r>
            <a:r>
              <a:rPr lang="cs-CZ" sz="1800" dirty="0" smtClean="0"/>
              <a:t>nebezpečí </a:t>
            </a:r>
            <a:r>
              <a:rPr lang="cs-CZ" sz="1800" dirty="0"/>
              <a:t>a následných režimových</a:t>
            </a:r>
          </a:p>
          <a:p>
            <a:pPr marL="0" indent="0">
              <a:buNone/>
            </a:pPr>
            <a:r>
              <a:rPr lang="cs-CZ" sz="1800" dirty="0" smtClean="0"/>
              <a:t>           opatřeních</a:t>
            </a:r>
            <a:r>
              <a:rPr lang="cs-CZ" sz="1800" dirty="0"/>
              <a:t>,</a:t>
            </a:r>
          </a:p>
          <a:p>
            <a:r>
              <a:rPr lang="cs-CZ" sz="1800" dirty="0"/>
              <a:t>3. provádí varování obyvatelstva (osobním kontaktem, mobilním rozhlasovým</a:t>
            </a:r>
          </a:p>
          <a:p>
            <a:pPr marL="0" indent="0">
              <a:buNone/>
            </a:pPr>
            <a:r>
              <a:rPr lang="cs-CZ" sz="1800" dirty="0" smtClean="0"/>
              <a:t>           zařízením </a:t>
            </a:r>
            <a:r>
              <a:rPr lang="cs-CZ" sz="1800" dirty="0"/>
              <a:t>apod..) v místech, kde není zajištěno varování standardním způsobem;</a:t>
            </a:r>
          </a:p>
          <a:p>
            <a:pPr marL="0" indent="0">
              <a:buNone/>
            </a:pPr>
            <a:r>
              <a:rPr lang="cs-CZ" sz="1800" dirty="0"/>
              <a:t>e) </a:t>
            </a:r>
            <a:r>
              <a:rPr lang="cs-CZ" sz="1800" b="1" dirty="0"/>
              <a:t>podíl na dekontaminaci obyvatel nebo majetku</a:t>
            </a:r>
            <a:r>
              <a:rPr lang="cs-CZ" sz="1800" b="1" i="1" dirty="0"/>
              <a:t>, </a:t>
            </a:r>
            <a:r>
              <a:rPr lang="cs-CZ" sz="1800" dirty="0"/>
              <a:t>členové jednotky</a:t>
            </a:r>
          </a:p>
          <a:p>
            <a:r>
              <a:rPr lang="cs-CZ" sz="1800" dirty="0"/>
              <a:t>1. znají organizaci místa pro provádění dekontaminace obyvatelstva,</a:t>
            </a:r>
          </a:p>
          <a:p>
            <a:r>
              <a:rPr lang="cs-CZ" sz="1800" dirty="0"/>
              <a:t>2. jsou schopni provádět vybrané činnosti mimo nebezpečnou zónu při provádění</a:t>
            </a:r>
          </a:p>
          <a:p>
            <a:pPr marL="0" indent="0">
              <a:buNone/>
            </a:pPr>
            <a:r>
              <a:rPr lang="cs-CZ" sz="1800" dirty="0" smtClean="0"/>
              <a:t>           dekontaminace </a:t>
            </a:r>
            <a:r>
              <a:rPr lang="cs-CZ" sz="1800" dirty="0"/>
              <a:t>obyvatel (výdej náhradních oděvů apod.),</a:t>
            </a:r>
          </a:p>
          <a:p>
            <a:r>
              <a:rPr lang="cs-CZ" sz="1800" dirty="0"/>
              <a:t>3. jsou schopni zahájit dekontaminaci techniky a terénu s využitím improvizovaných</a:t>
            </a:r>
          </a:p>
          <a:p>
            <a:pPr marL="0" indent="0">
              <a:buNone/>
            </a:pPr>
            <a:r>
              <a:rPr lang="cs-CZ" sz="1800" dirty="0" smtClean="0"/>
              <a:t>           prostředků </a:t>
            </a:r>
            <a:r>
              <a:rPr lang="cs-CZ" sz="1800" dirty="0"/>
              <a:t>a se zřetelem na nebezpečí a potřebné ochranné prostředky;</a:t>
            </a:r>
          </a:p>
        </p:txBody>
      </p:sp>
    </p:spTree>
    <p:extLst>
      <p:ext uri="{BB962C8B-B14F-4D97-AF65-F5344CB8AC3E}">
        <p14:creationId xmlns:p14="http://schemas.microsoft.com/office/powerpoint/2010/main" val="274687832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490066"/>
          </a:xfrm>
        </p:spPr>
        <p:txBody>
          <a:bodyPr>
            <a:normAutofit fontScale="90000"/>
          </a:bodyPr>
          <a:lstStyle/>
          <a:p>
            <a:r>
              <a:rPr lang="cs-CZ" dirty="0" smtClean="0"/>
              <a:t> </a:t>
            </a:r>
            <a:endParaRPr lang="cs-CZ" dirty="0"/>
          </a:p>
        </p:txBody>
      </p:sp>
      <p:sp>
        <p:nvSpPr>
          <p:cNvPr id="4" name="Zástupný symbol pro obsah 3"/>
          <p:cNvSpPr>
            <a:spLocks noGrp="1"/>
          </p:cNvSpPr>
          <p:nvPr>
            <p:ph idx="1"/>
          </p:nvPr>
        </p:nvSpPr>
        <p:spPr>
          <a:xfrm>
            <a:off x="395536" y="260648"/>
            <a:ext cx="8291264" cy="6336704"/>
          </a:xfrm>
        </p:spPr>
        <p:txBody>
          <a:bodyPr>
            <a:normAutofit/>
          </a:bodyPr>
          <a:lstStyle/>
          <a:p>
            <a:pPr marL="0" indent="0">
              <a:buNone/>
            </a:pPr>
            <a:r>
              <a:rPr lang="cs-CZ" sz="1800" dirty="0"/>
              <a:t>f) </a:t>
            </a:r>
            <a:r>
              <a:rPr lang="cs-CZ" sz="1800" b="1" dirty="0"/>
              <a:t>podíl na humanitární pomoci obyvatelstvu a zajišt</a:t>
            </a:r>
            <a:r>
              <a:rPr lang="cs-CZ" sz="1800" dirty="0"/>
              <a:t>ě</a:t>
            </a:r>
            <a:r>
              <a:rPr lang="cs-CZ" sz="1800" b="1" dirty="0"/>
              <a:t>ní podmínek pro jeho nouzové</a:t>
            </a:r>
          </a:p>
          <a:p>
            <a:pPr marL="0" indent="0">
              <a:buNone/>
            </a:pPr>
            <a:r>
              <a:rPr lang="cs-CZ" sz="1800" b="1" dirty="0" smtClean="0"/>
              <a:t>    p</a:t>
            </a:r>
            <a:r>
              <a:rPr lang="cs-CZ" sz="1800" dirty="0" smtClean="0"/>
              <a:t>ř</a:t>
            </a:r>
            <a:r>
              <a:rPr lang="cs-CZ" sz="1800" b="1" dirty="0" smtClean="0"/>
              <a:t>ežití</a:t>
            </a:r>
            <a:r>
              <a:rPr lang="cs-CZ" sz="1800" dirty="0"/>
              <a:t>; jde zejména o podíl na zajišťování</a:t>
            </a:r>
          </a:p>
          <a:p>
            <a:r>
              <a:rPr lang="cs-CZ" sz="1800" dirty="0"/>
              <a:t>1. nouzového přežití obyvatelstva,</a:t>
            </a:r>
          </a:p>
          <a:p>
            <a:r>
              <a:rPr lang="cs-CZ" sz="1800" dirty="0"/>
              <a:t>2. humanitární pomoci obyvatelstvu a psychosociální pomoci postiženému</a:t>
            </a:r>
          </a:p>
          <a:p>
            <a:pPr marL="0" indent="0">
              <a:buNone/>
            </a:pPr>
            <a:r>
              <a:rPr lang="cs-CZ" sz="1800" dirty="0" smtClean="0"/>
              <a:t>           obyvatelstvu</a:t>
            </a:r>
            <a:r>
              <a:rPr lang="cs-CZ" sz="1800" dirty="0"/>
              <a:t>,</a:t>
            </a:r>
          </a:p>
          <a:p>
            <a:r>
              <a:rPr lang="cs-CZ" sz="1800" dirty="0"/>
              <a:t>3. </a:t>
            </a:r>
            <a:r>
              <a:rPr lang="cs-CZ" sz="1800" dirty="0" err="1"/>
              <a:t>předlékařské</a:t>
            </a:r>
            <a:r>
              <a:rPr lang="cs-CZ" sz="1800" dirty="0"/>
              <a:t> laické zdravotnické pomoci,</a:t>
            </a:r>
          </a:p>
          <a:p>
            <a:r>
              <a:rPr lang="cs-CZ" sz="1800" dirty="0"/>
              <a:t>4. laické posttraumatické péče o postižené,</a:t>
            </a:r>
          </a:p>
          <a:p>
            <a:r>
              <a:rPr lang="pl-PL" sz="1800" i="1" dirty="0"/>
              <a:t>5. </a:t>
            </a:r>
            <a:r>
              <a:rPr lang="pl-PL" sz="1800" dirty="0"/>
              <a:t>technické pomoci v oblasti infrastruktury pro:</a:t>
            </a:r>
          </a:p>
          <a:p>
            <a:pPr marL="0" indent="0">
              <a:buNone/>
            </a:pPr>
            <a:r>
              <a:rPr lang="cs-CZ" sz="1800" dirty="0" smtClean="0"/>
              <a:t>           -  </a:t>
            </a:r>
            <a:r>
              <a:rPr lang="cs-CZ" sz="1800" dirty="0"/>
              <a:t>nouzové zásobování energií,</a:t>
            </a:r>
          </a:p>
          <a:p>
            <a:pPr marL="0" indent="0">
              <a:buNone/>
            </a:pPr>
            <a:r>
              <a:rPr lang="cs-CZ" sz="1800" dirty="0" smtClean="0"/>
              <a:t>           -  </a:t>
            </a:r>
            <a:r>
              <a:rPr lang="cs-CZ" sz="1800" dirty="0"/>
              <a:t>nouzové osvětlení,</a:t>
            </a:r>
          </a:p>
          <a:p>
            <a:pPr marL="0" indent="0">
              <a:buNone/>
            </a:pPr>
            <a:r>
              <a:rPr lang="cs-CZ" sz="1800" dirty="0" smtClean="0"/>
              <a:t>           -  </a:t>
            </a:r>
            <a:r>
              <a:rPr lang="cs-CZ" sz="1800" dirty="0"/>
              <a:t>nouzové zásobování vodou,</a:t>
            </a:r>
          </a:p>
          <a:p>
            <a:pPr marL="0" indent="0">
              <a:buNone/>
            </a:pPr>
            <a:r>
              <a:rPr lang="cs-CZ" sz="1800" b="1" i="1" dirty="0"/>
              <a:t>jednotka je schopna</a:t>
            </a:r>
          </a:p>
          <a:p>
            <a:pPr marL="0" indent="0">
              <a:buNone/>
            </a:pPr>
            <a:r>
              <a:rPr lang="cs-CZ" sz="1800" dirty="0"/>
              <a:t>- zřídit provizorní místo pro soustředění osob (do 30 osob) a zajistit péči o ně po</a:t>
            </a:r>
          </a:p>
          <a:p>
            <a:pPr marL="0" indent="0">
              <a:buNone/>
            </a:pPr>
            <a:r>
              <a:rPr lang="cs-CZ" sz="1800" dirty="0" smtClean="0"/>
              <a:t>  dobu </a:t>
            </a:r>
            <a:r>
              <a:rPr lang="cs-CZ" sz="1800" dirty="0"/>
              <a:t>6 hodin (přístřeší, světlo, teplo strava) s využitím objektů v obci,</a:t>
            </a:r>
          </a:p>
          <a:p>
            <a:pPr marL="0" indent="0">
              <a:buNone/>
            </a:pPr>
            <a:r>
              <a:rPr lang="cs-CZ" sz="1800" dirty="0"/>
              <a:t>- odhadnout potřeby pro zásobování obyvatel a humanitární pomoc,</a:t>
            </a:r>
          </a:p>
          <a:p>
            <a:pPr marL="0" indent="0">
              <a:buNone/>
            </a:pPr>
            <a:r>
              <a:rPr lang="cs-CZ" sz="1800" dirty="0"/>
              <a:t>- podílet se na informování obyvatelstva o nebezpečích vyplývajících z výpadku</a:t>
            </a:r>
          </a:p>
          <a:p>
            <a:pPr marL="0" indent="0">
              <a:buNone/>
            </a:pPr>
            <a:r>
              <a:rPr lang="cs-CZ" sz="1800" dirty="0" smtClean="0"/>
              <a:t>  dodávky </a:t>
            </a:r>
            <a:r>
              <a:rPr lang="cs-CZ" sz="1800" dirty="0"/>
              <a:t>plynu nebo elektrické energie,</a:t>
            </a:r>
          </a:p>
          <a:p>
            <a:pPr marL="0" indent="0">
              <a:buNone/>
            </a:pPr>
            <a:r>
              <a:rPr lang="cs-CZ" sz="1800" dirty="0"/>
              <a:t>- zřídit a obsluhovat místo pro výdej užitkové vody.</a:t>
            </a:r>
          </a:p>
        </p:txBody>
      </p:sp>
    </p:spTree>
    <p:extLst>
      <p:ext uri="{BB962C8B-B14F-4D97-AF65-F5344CB8AC3E}">
        <p14:creationId xmlns:p14="http://schemas.microsoft.com/office/powerpoint/2010/main" val="574921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lnSpcReduction="10000"/>
          </a:bodyPr>
          <a:lstStyle/>
          <a:p>
            <a:pPr marL="0" indent="0" algn="ctr">
              <a:buNone/>
            </a:pPr>
            <a:r>
              <a:rPr lang="cs-CZ" sz="1800" b="1" dirty="0"/>
              <a:t>P</a:t>
            </a:r>
            <a:r>
              <a:rPr lang="cs-CZ" sz="1800" dirty="0"/>
              <a:t>ř</a:t>
            </a:r>
            <a:r>
              <a:rPr lang="cs-CZ" sz="1800" b="1" dirty="0"/>
              <a:t>ehled nejpoužívan</a:t>
            </a:r>
            <a:r>
              <a:rPr lang="cs-CZ" sz="1800" dirty="0"/>
              <a:t>ě</a:t>
            </a:r>
            <a:r>
              <a:rPr lang="cs-CZ" sz="1800" b="1" dirty="0"/>
              <a:t>jších uzl</a:t>
            </a:r>
            <a:r>
              <a:rPr lang="cs-CZ" sz="1800" dirty="0"/>
              <a:t>ů</a:t>
            </a:r>
          </a:p>
          <a:p>
            <a:pPr marL="0" indent="0">
              <a:buNone/>
            </a:pPr>
            <a:r>
              <a:rPr lang="cs-CZ" sz="1800" b="1" dirty="0"/>
              <a:t>Jednoduché očko</a:t>
            </a:r>
            <a:r>
              <a:rPr lang="cs-CZ" sz="1800" dirty="0"/>
              <a:t> - </a:t>
            </a:r>
            <a:r>
              <a:rPr lang="cs-CZ" sz="1800" i="1" dirty="0"/>
              <a:t>obr. 19</a:t>
            </a:r>
            <a:endParaRPr lang="cs-CZ" sz="1800" dirty="0"/>
          </a:p>
          <a:p>
            <a:pPr marL="0" indent="0">
              <a:buNone/>
            </a:pPr>
            <a:r>
              <a:rPr lang="cs-CZ" sz="1800" dirty="0"/>
              <a:t>- jedná se o základní část dalších uzlů,</a:t>
            </a:r>
          </a:p>
          <a:p>
            <a:pPr marL="0" indent="0">
              <a:buNone/>
            </a:pPr>
            <a:r>
              <a:rPr lang="cs-CZ" sz="1800" dirty="0"/>
              <a:t>- </a:t>
            </a:r>
            <a:r>
              <a:rPr lang="pt-BR" sz="1800" dirty="0"/>
              <a:t>používá se jako pojišťovací uzel</a:t>
            </a:r>
            <a:r>
              <a:rPr lang="cs-CZ" sz="1800" dirty="0"/>
              <a:t> při vázání </a:t>
            </a:r>
          </a:p>
          <a:p>
            <a:pPr marL="0" indent="0">
              <a:buNone/>
            </a:pPr>
            <a:r>
              <a:rPr lang="cs-CZ" sz="1800" dirty="0"/>
              <a:t>  dalších uzlů,</a:t>
            </a:r>
          </a:p>
          <a:p>
            <a:pPr marL="0" indent="0">
              <a:buNone/>
            </a:pPr>
            <a:r>
              <a:rPr lang="cs-CZ" sz="1800" dirty="0"/>
              <a:t>- nesmí se používat samostatně</a:t>
            </a:r>
          </a:p>
          <a:p>
            <a:pPr marL="0" indent="0">
              <a:buNone/>
            </a:pPr>
            <a:r>
              <a:rPr lang="pl-PL" sz="1800" dirty="0"/>
              <a:t>– mimo uzlu na konci lana při </a:t>
            </a:r>
            <a:r>
              <a:rPr lang="cs-CZ" sz="1800" dirty="0"/>
              <a:t>slaňování.</a:t>
            </a:r>
          </a:p>
          <a:p>
            <a:pPr marL="0" indent="0">
              <a:buNone/>
            </a:pPr>
            <a:endParaRPr lang="cs-CZ" sz="1800" dirty="0"/>
          </a:p>
          <a:p>
            <a:pPr marL="0" indent="0">
              <a:buNone/>
            </a:pPr>
            <a:r>
              <a:rPr lang="cs-CZ" sz="1800" b="1" dirty="0"/>
              <a:t>Vůdcovský uzel </a:t>
            </a:r>
            <a:r>
              <a:rPr lang="cs-CZ" sz="1800" dirty="0"/>
              <a:t>(„krejčík“) – </a:t>
            </a:r>
            <a:r>
              <a:rPr lang="cs-CZ" sz="1800" i="1" dirty="0"/>
              <a:t>obr. 20</a:t>
            </a:r>
          </a:p>
          <a:p>
            <a:pPr marL="0" indent="0">
              <a:buNone/>
            </a:pPr>
            <a:r>
              <a:rPr lang="cs-CZ" sz="1800" dirty="0"/>
              <a:t>Postup vázání uzlu- lano přehneme a zespod </a:t>
            </a:r>
          </a:p>
          <a:p>
            <a:pPr marL="0" indent="0">
              <a:buNone/>
            </a:pPr>
            <a:r>
              <a:rPr lang="cs-CZ" sz="1800" dirty="0"/>
              <a:t>vytvořeného oka provlékneme libovolně velkou vytvořenou smyčku.</a:t>
            </a:r>
          </a:p>
          <a:p>
            <a:pPr marL="0" indent="0">
              <a:buNone/>
            </a:pPr>
            <a:r>
              <a:rPr lang="pl-PL" sz="1800" dirty="0"/>
              <a:t>- po zatížení se nesnadno rozvazuje,</a:t>
            </a:r>
          </a:p>
          <a:p>
            <a:pPr>
              <a:buFontTx/>
              <a:buChar char="-"/>
            </a:pPr>
            <a:r>
              <a:rPr lang="cs-CZ" sz="1800" dirty="0"/>
              <a:t>v uzlu dochází k lámání lana a </a:t>
            </a:r>
          </a:p>
          <a:p>
            <a:pPr>
              <a:buFontTx/>
              <a:buChar char="-"/>
            </a:pPr>
            <a:r>
              <a:rPr lang="cs-CZ" sz="1800" dirty="0"/>
              <a:t>tím ke  snížení pevnosti lana s uzlem.</a:t>
            </a:r>
          </a:p>
          <a:p>
            <a:pPr marL="0" indent="0">
              <a:buNone/>
            </a:pPr>
            <a:r>
              <a:rPr lang="cs-CZ" sz="1800" dirty="0"/>
              <a:t>Použití</a:t>
            </a:r>
          </a:p>
          <a:p>
            <a:pPr marL="0" indent="0">
              <a:buNone/>
            </a:pPr>
            <a:r>
              <a:rPr lang="cs-CZ" sz="1800" dirty="0"/>
              <a:t>- k vytvoření smyčky,</a:t>
            </a:r>
          </a:p>
          <a:p>
            <a:pPr marL="0" indent="0">
              <a:buNone/>
            </a:pPr>
            <a:r>
              <a:rPr lang="nn-NO" sz="1800" dirty="0"/>
              <a:t>- lze ho uvázat i uprostřed lana,</a:t>
            </a:r>
          </a:p>
          <a:p>
            <a:pPr marL="0" indent="0">
              <a:buNone/>
            </a:pPr>
            <a:r>
              <a:rPr lang="cs-CZ" sz="1800" dirty="0"/>
              <a:t>- není vhodný pro </a:t>
            </a:r>
            <a:r>
              <a:rPr lang="cs-CZ" sz="1800" dirty="0" err="1"/>
              <a:t>sebezajištění</a:t>
            </a:r>
            <a:r>
              <a:rPr lang="cs-CZ" sz="1800" dirty="0"/>
              <a:t>,</a:t>
            </a:r>
          </a:p>
          <a:p>
            <a:pPr marL="0" indent="0">
              <a:buNone/>
            </a:pPr>
            <a:r>
              <a:rPr lang="cs-CZ" sz="1800" dirty="0"/>
              <a:t>- výrazně snižuje pevnost lana </a:t>
            </a:r>
          </a:p>
          <a:p>
            <a:pPr marL="0" indent="0">
              <a:buNone/>
            </a:pPr>
            <a:r>
              <a:rPr lang="cs-CZ" sz="1800" dirty="0"/>
              <a:t>– není vhodný používat pro zatížení osobami.</a:t>
            </a:r>
          </a:p>
          <a:p>
            <a:pPr marL="0" indent="0">
              <a:buNone/>
            </a:pPr>
            <a:r>
              <a:rPr lang="cs-CZ" sz="1800" dirty="0"/>
              <a:t>- nepoužívat ke kotvení.</a:t>
            </a:r>
          </a:p>
          <a:p>
            <a:pPr marL="0" indent="0">
              <a:buNone/>
            </a:pPr>
            <a:endParaRPr lang="cs-CZ" sz="1600"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620688"/>
            <a:ext cx="38957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3535110"/>
            <a:ext cx="53244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15053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a:bodyPr>
          <a:lstStyle/>
          <a:p>
            <a:pPr marL="0" indent="0">
              <a:buNone/>
            </a:pPr>
            <a:r>
              <a:rPr lang="cs-CZ" sz="1800" b="1" dirty="0"/>
              <a:t>Osmičkový uzel </a:t>
            </a:r>
            <a:r>
              <a:rPr lang="cs-CZ" sz="1600" dirty="0"/>
              <a:t>– </a:t>
            </a:r>
            <a:r>
              <a:rPr lang="cs-CZ" sz="1600" i="1" dirty="0"/>
              <a:t>obr. 21, obr. 22, obr. 23</a:t>
            </a:r>
          </a:p>
          <a:p>
            <a:pPr marL="0" indent="0">
              <a:buNone/>
            </a:pPr>
            <a:r>
              <a:rPr lang="cs-CZ" sz="1600" dirty="0"/>
              <a:t>Postup vázání uzlu - základní variantu vytvoříme přehnutím konce lana a vytvořením oka (viz postup vázání vůdcovského uzlu), přidáme navíc jednu otáčku </a:t>
            </a:r>
            <a:r>
              <a:rPr lang="pl-PL" sz="1600" dirty="0"/>
              <a:t>kolem lana a pak protáhneme do oka </a:t>
            </a:r>
            <a:r>
              <a:rPr lang="cs-CZ" sz="1600" dirty="0"/>
              <a:t>vytvořenou smyčku.</a:t>
            </a:r>
          </a:p>
          <a:p>
            <a:pPr marL="0" indent="0">
              <a:buNone/>
            </a:pPr>
            <a:r>
              <a:rPr lang="cs-CZ" sz="1600" dirty="0"/>
              <a:t>- všestranná využitelnost,</a:t>
            </a:r>
          </a:p>
          <a:p>
            <a:pPr marL="0" indent="0">
              <a:buNone/>
            </a:pPr>
            <a:r>
              <a:rPr lang="pt-BR" sz="1600" dirty="0"/>
              <a:t>- jedná se o uzel symetrický – snadná</a:t>
            </a:r>
            <a:r>
              <a:rPr lang="cs-CZ" sz="1600" dirty="0"/>
              <a:t> kontrola správného uvázání uzlu,</a:t>
            </a:r>
          </a:p>
          <a:p>
            <a:pPr marL="0" indent="0">
              <a:buNone/>
            </a:pPr>
            <a:r>
              <a:rPr lang="cs-CZ" sz="1600" dirty="0"/>
              <a:t>- po zatížení je možné uzel relativně lehce rozvázat – v porovnání s vůdcovským uzlem,</a:t>
            </a:r>
          </a:p>
          <a:p>
            <a:pPr marL="0" indent="0">
              <a:buNone/>
            </a:pPr>
            <a:r>
              <a:rPr lang="pl-PL" sz="1600" dirty="0"/>
              <a:t>- jako oko může být namáháno </a:t>
            </a:r>
            <a:r>
              <a:rPr lang="cs-CZ" sz="1600" dirty="0"/>
              <a:t>ve všech směrech,</a:t>
            </a:r>
          </a:p>
          <a:p>
            <a:pPr marL="0" indent="0">
              <a:buNone/>
            </a:pPr>
            <a:r>
              <a:rPr lang="cs-CZ" sz="1600" dirty="0"/>
              <a:t>- uzel je velmi pevný a přitom výrazně nesnižuje pevnost lana.</a:t>
            </a:r>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r>
              <a:rPr lang="cs-CZ" sz="1600" dirty="0"/>
              <a:t>Použití</a:t>
            </a:r>
          </a:p>
          <a:p>
            <a:pPr marL="0" indent="0">
              <a:buNone/>
            </a:pPr>
            <a:r>
              <a:rPr lang="cs-CZ" sz="1600" dirty="0"/>
              <a:t>- upevnění lana ke kotevnímu bodu,</a:t>
            </a:r>
          </a:p>
          <a:p>
            <a:pPr marL="0" indent="0">
              <a:buNone/>
            </a:pPr>
            <a:r>
              <a:rPr lang="pl-PL" sz="1600" dirty="0"/>
              <a:t>- spojení lana a zachycovacího postroje,</a:t>
            </a:r>
          </a:p>
          <a:p>
            <a:pPr marL="0" indent="0">
              <a:buNone/>
            </a:pPr>
            <a:r>
              <a:rPr lang="cs-CZ" sz="1600" dirty="0"/>
              <a:t>- protisměrná varianta se může použít ke svázání dvou lan stejných průměrů.</a:t>
            </a:r>
          </a:p>
          <a:p>
            <a:pPr marL="0" indent="0">
              <a:buNone/>
            </a:pPr>
            <a:endParaRPr lang="cs-CZ" sz="1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8775" y="5445224"/>
            <a:ext cx="5886450" cy="1412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564904"/>
            <a:ext cx="3348283"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2564904"/>
            <a:ext cx="3672408" cy="2135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7502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a:bodyPr>
          <a:lstStyle/>
          <a:p>
            <a:pPr marL="0" indent="0">
              <a:buNone/>
            </a:pPr>
            <a:r>
              <a:rPr lang="cs-CZ" sz="1800" b="1" dirty="0"/>
              <a:t>Beznapěťový uzel </a:t>
            </a:r>
            <a:r>
              <a:rPr lang="cs-CZ" sz="1600" dirty="0"/>
              <a:t>– </a:t>
            </a:r>
            <a:r>
              <a:rPr lang="cs-CZ" sz="1600" i="1" dirty="0"/>
              <a:t>obr. 24</a:t>
            </a:r>
          </a:p>
          <a:p>
            <a:pPr marL="0" indent="0">
              <a:buNone/>
            </a:pPr>
            <a:r>
              <a:rPr lang="cs-CZ" sz="1600" dirty="0"/>
              <a:t>Postup vázání uzlu</a:t>
            </a:r>
          </a:p>
          <a:p>
            <a:pPr>
              <a:buFontTx/>
              <a:buChar char="-"/>
            </a:pPr>
            <a:r>
              <a:rPr lang="cs-CZ" sz="1600" dirty="0"/>
              <a:t>beznapěťový uzel vytvoříme minimálně trojnásobným obtočením lana kolem vhodného  </a:t>
            </a:r>
          </a:p>
          <a:p>
            <a:pPr marL="0" indent="0">
              <a:buNone/>
            </a:pPr>
            <a:r>
              <a:rPr lang="cs-CZ" sz="1600" dirty="0"/>
              <a:t>       kotevního bodu (např. stromu, stožáru),</a:t>
            </a:r>
          </a:p>
          <a:p>
            <a:pPr>
              <a:buFontTx/>
              <a:buChar char="-"/>
            </a:pPr>
            <a:r>
              <a:rPr lang="cs-CZ" sz="1600" dirty="0"/>
              <a:t>volný konec lana zajistíme jednoduchým očkem nebo na konci vytvoříme osmičkový uzel, který  připevníme karabinou k zatíženému konci lana, případně pojistíme jednoduchým očkem.</a:t>
            </a:r>
          </a:p>
          <a:p>
            <a:pPr marL="0" indent="0">
              <a:buNone/>
            </a:pPr>
            <a:r>
              <a:rPr lang="cs-CZ" sz="1600" dirty="0"/>
              <a:t>-       beznapěťový uzel téměř nesnižuje pevnost lana,</a:t>
            </a:r>
          </a:p>
          <a:p>
            <a:pPr>
              <a:buFontTx/>
              <a:buChar char="-"/>
            </a:pPr>
            <a:r>
              <a:rPr lang="cs-CZ" sz="1600" dirty="0"/>
              <a:t>i po velkém zatížení lze lehce uvolnit.</a:t>
            </a:r>
          </a:p>
          <a:p>
            <a:pPr marL="0" indent="0">
              <a:buNone/>
            </a:pPr>
            <a:r>
              <a:rPr lang="cs-CZ" sz="1600" dirty="0"/>
              <a:t>Použití</a:t>
            </a:r>
          </a:p>
          <a:p>
            <a:pPr marL="0" indent="0">
              <a:buNone/>
            </a:pPr>
            <a:r>
              <a:rPr lang="cs-CZ" sz="1600" dirty="0"/>
              <a:t>- vytvoření silně namáhaných kotevních míst (např. kotvení lanových traverzů),</a:t>
            </a:r>
          </a:p>
          <a:p>
            <a:pPr marL="0" indent="0">
              <a:buNone/>
            </a:pPr>
            <a:r>
              <a:rPr lang="cs-CZ" sz="1600" dirty="0"/>
              <a:t>- kotvení lanových cest.</a:t>
            </a:r>
          </a:p>
          <a:p>
            <a:pPr>
              <a:buFontTx/>
              <a:buChar char="-"/>
            </a:pPr>
            <a:endParaRPr lang="cs-CZ" sz="16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01008"/>
            <a:ext cx="8064896" cy="3356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57820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a:bodyPr>
          <a:lstStyle/>
          <a:p>
            <a:pPr marL="0" indent="0">
              <a:buNone/>
            </a:pPr>
            <a:r>
              <a:rPr lang="cs-CZ" sz="1800" b="1" dirty="0"/>
              <a:t>Protisměrný uzel </a:t>
            </a:r>
            <a:r>
              <a:rPr lang="cs-CZ" sz="1600" dirty="0"/>
              <a:t>(uzel UIAA, očková spojka) – </a:t>
            </a:r>
            <a:r>
              <a:rPr lang="cs-CZ" sz="1600" i="1" dirty="0"/>
              <a:t>obr. 25, obr. 26</a:t>
            </a:r>
          </a:p>
          <a:p>
            <a:pPr marL="0" indent="0">
              <a:buNone/>
            </a:pPr>
            <a:r>
              <a:rPr lang="cs-CZ" sz="1600" dirty="0"/>
              <a:t>Postup vázání uzlu</a:t>
            </a:r>
          </a:p>
          <a:p>
            <a:pPr>
              <a:buFontTx/>
              <a:buChar char="-"/>
            </a:pPr>
            <a:r>
              <a:rPr lang="cs-CZ" sz="1600" dirty="0"/>
              <a:t>protisměrný uzel je tvarově stejný jako vůdcovský uzel. Liší se postupem vázání a způsobem </a:t>
            </a:r>
          </a:p>
          <a:p>
            <a:pPr marL="0" indent="0">
              <a:buNone/>
            </a:pPr>
            <a:r>
              <a:rPr lang="cs-CZ" sz="1600" dirty="0"/>
              <a:t>        použití,</a:t>
            </a:r>
          </a:p>
          <a:p>
            <a:pPr>
              <a:buFontTx/>
              <a:buChar char="-"/>
            </a:pPr>
            <a:r>
              <a:rPr lang="cs-CZ" sz="1600" dirty="0"/>
              <a:t>na laně nebo plochém popruhu vytvoříme jednoduché očko. Druhým koncem lana nebo popruhu toto jednoduché očko protisměrně okopírujeme a uzel zatáhneme, přičemž popruhy na sobě musí ležet </a:t>
            </a:r>
            <a:r>
              <a:rPr lang="cs-CZ" sz="1600" dirty="0" err="1"/>
              <a:t>nepřekříženě</a:t>
            </a:r>
            <a:r>
              <a:rPr lang="cs-CZ" sz="1600" dirty="0"/>
              <a:t>.</a:t>
            </a:r>
          </a:p>
          <a:p>
            <a:pPr>
              <a:buFontTx/>
              <a:buChar char="-"/>
            </a:pPr>
            <a:r>
              <a:rPr lang="cs-CZ" sz="1600" dirty="0"/>
              <a:t>při nevhodném umístění na konstrukci (skále) a zachycení pramenu o ostrý výstupek hrozí </a:t>
            </a:r>
          </a:p>
          <a:p>
            <a:pPr marL="0" indent="0">
              <a:buNone/>
            </a:pPr>
            <a:r>
              <a:rPr lang="cs-CZ" sz="1600" dirty="0"/>
              <a:t>        nebezpečí samovolného rozvázání.</a:t>
            </a:r>
          </a:p>
          <a:p>
            <a:pPr>
              <a:buFontTx/>
              <a:buChar char="-"/>
            </a:pPr>
            <a:r>
              <a:rPr lang="cs-CZ" sz="1600" dirty="0"/>
              <a:t>bezpečné svázání plochých popruhů.</a:t>
            </a:r>
          </a:p>
          <a:p>
            <a:pPr marL="0" indent="0">
              <a:buNone/>
            </a:pPr>
            <a:endParaRPr lang="cs-CZ" sz="16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924944"/>
            <a:ext cx="6984776" cy="3929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2636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a:bodyPr>
          <a:lstStyle/>
          <a:p>
            <a:pPr marL="0" indent="0">
              <a:buNone/>
            </a:pPr>
            <a:r>
              <a:rPr lang="cs-CZ" sz="1800" b="1" dirty="0"/>
              <a:t>Dvojitá rybářská spojka </a:t>
            </a:r>
            <a:r>
              <a:rPr lang="cs-CZ" sz="1600" dirty="0"/>
              <a:t>– </a:t>
            </a:r>
            <a:r>
              <a:rPr lang="cs-CZ" sz="1600" i="1" dirty="0"/>
              <a:t>obr. 27, obr. 28, obr. 29</a:t>
            </a:r>
          </a:p>
          <a:p>
            <a:pPr marL="0" indent="0">
              <a:buNone/>
            </a:pPr>
            <a:r>
              <a:rPr lang="cs-CZ" sz="1600" dirty="0"/>
              <a:t>Postup vázání uzlu</a:t>
            </a:r>
          </a:p>
          <a:p>
            <a:pPr>
              <a:buFontTx/>
              <a:buChar char="-"/>
            </a:pPr>
            <a:r>
              <a:rPr lang="cs-CZ" sz="1600" dirty="0"/>
              <a:t>dvě lana položíme vedle sebe konci proti sobě tak, aby přesahovaly přes sebe asi jeden metr,</a:t>
            </a:r>
          </a:p>
          <a:p>
            <a:pPr>
              <a:buFontTx/>
              <a:buChar char="-"/>
            </a:pPr>
            <a:r>
              <a:rPr lang="cs-CZ" sz="1600" dirty="0"/>
              <a:t>na každém laně uvážeme dvojité očko okolo lana protějšího. Závity na laně musí jít směrem k</a:t>
            </a:r>
          </a:p>
          <a:p>
            <a:pPr marL="0" indent="0">
              <a:buNone/>
            </a:pPr>
            <a:r>
              <a:rPr lang="cs-CZ" sz="1600" dirty="0"/>
              <a:t>        uzlu a konce je nutné propíchat směrem od uzlu,</a:t>
            </a:r>
          </a:p>
          <a:p>
            <a:pPr>
              <a:buFontTx/>
              <a:buChar char="-"/>
            </a:pPr>
            <a:r>
              <a:rPr lang="cs-CZ" sz="1600" dirty="0"/>
              <a:t>očkové uzly řádně urovnáme a stáhneme k sobě. Tím se opřou o sebe a pevně drží,</a:t>
            </a:r>
          </a:p>
          <a:p>
            <a:pPr>
              <a:buFontTx/>
              <a:buChar char="-"/>
            </a:pPr>
            <a:r>
              <a:rPr lang="cs-CZ" sz="1600" dirty="0"/>
              <a:t>proti rozvázání je vhodné tento uzel zajistit samostatnými očky na každé straně uzlu.</a:t>
            </a:r>
          </a:p>
          <a:p>
            <a:pPr>
              <a:buFontTx/>
              <a:buChar char="-"/>
            </a:pPr>
            <a:r>
              <a:rPr lang="cs-CZ" sz="1600" dirty="0"/>
              <a:t>v případě stejné barvy obou konců lan je značně problematické zkontrolovat uvázání uzlu.</a:t>
            </a:r>
          </a:p>
          <a:p>
            <a:pPr>
              <a:buFontTx/>
              <a:buChar char="-"/>
            </a:pPr>
            <a:r>
              <a:rPr lang="cs-CZ" sz="1600" dirty="0"/>
              <a:t>slouží ke svazování lan i nestejného průměru,</a:t>
            </a:r>
          </a:p>
          <a:p>
            <a:pPr>
              <a:buFontTx/>
              <a:buChar char="-"/>
            </a:pPr>
            <a:r>
              <a:rPr lang="cs-CZ" sz="1600" dirty="0"/>
              <a:t>spolehlivá je varianta se dvěma otáčkami.</a:t>
            </a:r>
          </a:p>
          <a:p>
            <a:pPr>
              <a:buFontTx/>
              <a:buChar char="-"/>
            </a:pPr>
            <a:endParaRPr lang="cs-CZ" sz="16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3068960"/>
            <a:ext cx="4752528" cy="3588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3" y="3461964"/>
            <a:ext cx="4896544" cy="2775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0211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a:ln>
            <a:solidFill>
              <a:schemeClr val="accent1"/>
            </a:solidFill>
          </a:ln>
        </p:spPr>
        <p:txBody>
          <a:bodyPr>
            <a:normAutofit/>
          </a:bodyPr>
          <a:lstStyle/>
          <a:p>
            <a:pPr marL="0" indent="0">
              <a:buNone/>
            </a:pPr>
            <a:r>
              <a:rPr lang="cs-CZ" sz="1800" b="1" dirty="0"/>
              <a:t>Lodní smyčka </a:t>
            </a:r>
            <a:r>
              <a:rPr lang="cs-CZ" sz="1600" dirty="0"/>
              <a:t>- </a:t>
            </a:r>
            <a:r>
              <a:rPr lang="cs-CZ" sz="1600" i="1" dirty="0"/>
              <a:t>obr. 30, obr. 31, obr. 32</a:t>
            </a:r>
          </a:p>
          <a:p>
            <a:pPr marL="0" indent="0">
              <a:buNone/>
            </a:pPr>
            <a:r>
              <a:rPr lang="cs-CZ" sz="1600" dirty="0"/>
              <a:t>Postup vázání uzlu</a:t>
            </a:r>
          </a:p>
          <a:p>
            <a:pPr>
              <a:buFontTx/>
              <a:buChar char="-"/>
            </a:pPr>
            <a:r>
              <a:rPr lang="cs-CZ" sz="1600" dirty="0"/>
              <a:t>kdekoli na laně vytvoříme oko, které podržíme v jedné ruce,</a:t>
            </a:r>
          </a:p>
          <a:p>
            <a:pPr>
              <a:buFontTx/>
              <a:buChar char="-"/>
            </a:pPr>
            <a:r>
              <a:rPr lang="cs-CZ" sz="1600" dirty="0"/>
              <a:t>druhou rukou vytvoříme druhé oko obráceně tak, aby nám vznikl tvar brýlí,</a:t>
            </a:r>
          </a:p>
          <a:p>
            <a:pPr>
              <a:buFontTx/>
              <a:buChar char="-"/>
            </a:pPr>
            <a:r>
              <a:rPr lang="cs-CZ" sz="1600" dirty="0"/>
              <a:t>„brýle“ potom překřížíme a uzel vložíme do karabiny nebo na jakýkoli pevný předmět, ze </a:t>
            </a:r>
          </a:p>
          <a:p>
            <a:pPr marL="0" indent="0">
              <a:buNone/>
            </a:pPr>
            <a:r>
              <a:rPr lang="cs-CZ" sz="1600" dirty="0"/>
              <a:t>        kterého se nemůže sesmeknout,</a:t>
            </a:r>
          </a:p>
          <a:p>
            <a:pPr>
              <a:buFontTx/>
              <a:buChar char="-"/>
            </a:pPr>
            <a:r>
              <a:rPr lang="cs-CZ" sz="1600" dirty="0"/>
              <a:t>uzel je možné vytvořit i kolem pevného předmětu napícháním. V tomto případě je nutné zajistit, aby la no v uzlu bylo řádně překříženo a nemohlo dojít k uvolnění nesprávně uvázaného uzlu.</a:t>
            </a:r>
          </a:p>
          <a:p>
            <a:pPr>
              <a:buFontTx/>
              <a:buChar char="-"/>
            </a:pPr>
            <a:r>
              <a:rPr lang="cs-CZ" sz="1600" dirty="0"/>
              <a:t>možnost prodloužení nebo zkrácení volných konců lan,</a:t>
            </a:r>
          </a:p>
          <a:p>
            <a:pPr>
              <a:buFontTx/>
              <a:buChar char="-"/>
            </a:pPr>
            <a:r>
              <a:rPr lang="cs-CZ" sz="1600" dirty="0"/>
              <a:t>drží i při zatížení jednoho pramenu lana,</a:t>
            </a:r>
          </a:p>
          <a:p>
            <a:pPr>
              <a:buFontTx/>
              <a:buChar char="-"/>
            </a:pPr>
            <a:r>
              <a:rPr lang="cs-CZ" sz="1600" dirty="0"/>
              <a:t>po zatížení se dá snadno rozvázat – rozvazuje se samovolně po vyjmutí z karabiny.</a:t>
            </a:r>
          </a:p>
          <a:p>
            <a:pPr>
              <a:buFontTx/>
              <a:buChar char="-"/>
            </a:pPr>
            <a:r>
              <a:rPr lang="cs-CZ" sz="1600" dirty="0"/>
              <a:t>vhodný pro </a:t>
            </a:r>
            <a:r>
              <a:rPr lang="cs-CZ" sz="1600" dirty="0" err="1"/>
              <a:t>sebezajištění</a:t>
            </a:r>
            <a:r>
              <a:rPr lang="cs-CZ" sz="1600" dirty="0"/>
              <a:t> na jisticím stanovišti,</a:t>
            </a:r>
          </a:p>
          <a:p>
            <a:pPr>
              <a:buFontTx/>
              <a:buChar char="-"/>
            </a:pPr>
            <a:r>
              <a:rPr lang="cs-CZ" sz="1600" dirty="0"/>
              <a:t>lodní smyčka s karabinou vytváří pevný bod na laně.</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25" y="4171950"/>
            <a:ext cx="7372350"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67834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0" y="0"/>
            <a:ext cx="9144000" cy="2564904"/>
          </a:xfrm>
        </p:spPr>
        <p:txBody>
          <a:bodyPr>
            <a:normAutofit fontScale="90000"/>
          </a:bodyPr>
          <a:lstStyle/>
          <a:p>
            <a:r>
              <a:rPr lang="cs-CZ" sz="2400" dirty="0" smtClean="0"/>
              <a:t> </a:t>
            </a:r>
            <a:r>
              <a:rPr lang="cs-CZ" sz="2400" b="1" dirty="0" smtClean="0"/>
              <a:t>Oznámení</a:t>
            </a:r>
            <a:r>
              <a:rPr lang="cs-CZ" sz="2400" b="1" dirty="0"/>
              <a:t/>
            </a:r>
            <a:br>
              <a:rPr lang="cs-CZ" sz="2400" b="1" dirty="0"/>
            </a:br>
            <a:r>
              <a:rPr lang="cs-CZ" sz="2400" b="1" dirty="0"/>
              <a:t>náměstka generálního ředitele Hasičského záchranného sboru České republiky pro IZS a operační řízení</a:t>
            </a:r>
            <a:br>
              <a:rPr lang="cs-CZ" sz="2400" b="1" dirty="0"/>
            </a:br>
            <a:r>
              <a:rPr lang="cs-CZ" sz="2400" dirty="0"/>
              <a:t>Na základě Pokynu generálního ředitele HZS ČR č. 57/2013, kterým se stanoví základní zaměření pravidelné odborné přípravy jednotek požární</a:t>
            </a:r>
            <a:br>
              <a:rPr lang="cs-CZ" sz="2400" dirty="0"/>
            </a:br>
            <a:r>
              <a:rPr lang="cs-CZ" sz="2400" dirty="0"/>
              <a:t>ochrany a příslušníků v jednotkách Hasičského záchranného sboru ČR, vyhlašuji:</a:t>
            </a:r>
          </a:p>
        </p:txBody>
      </p:sp>
      <p:sp>
        <p:nvSpPr>
          <p:cNvPr id="3" name="Podnadpis 2"/>
          <p:cNvSpPr>
            <a:spLocks noGrp="1"/>
          </p:cNvSpPr>
          <p:nvPr>
            <p:ph type="subTitle" idx="1"/>
          </p:nvPr>
        </p:nvSpPr>
        <p:spPr>
          <a:xfrm>
            <a:off x="0" y="2420888"/>
            <a:ext cx="9144000" cy="4437112"/>
          </a:xfrm>
        </p:spPr>
        <p:txBody>
          <a:bodyPr/>
          <a:lstStyle/>
          <a:p>
            <a:pPr algn="l"/>
            <a:r>
              <a:rPr lang="cs-CZ" dirty="0" smtClean="0"/>
              <a:t> </a:t>
            </a:r>
            <a:endParaRPr lang="cs-CZ" dirty="0"/>
          </a:p>
        </p:txBody>
      </p:sp>
      <p:pic>
        <p:nvPicPr>
          <p:cNvPr id="4" name="Obrázek 3"/>
          <p:cNvPicPr/>
          <p:nvPr/>
        </p:nvPicPr>
        <p:blipFill>
          <a:blip r:embed="rId2">
            <a:extLst>
              <a:ext uri="{28A0092B-C50C-407E-A947-70E740481C1C}">
                <a14:useLocalDpi xmlns:a14="http://schemas.microsoft.com/office/drawing/2010/main" val="0"/>
              </a:ext>
            </a:extLst>
          </a:blip>
          <a:srcRect/>
          <a:stretch>
            <a:fillRect/>
          </a:stretch>
        </p:blipFill>
        <p:spPr bwMode="auto">
          <a:xfrm>
            <a:off x="-18232" y="2386584"/>
            <a:ext cx="9144000" cy="4437112"/>
          </a:xfrm>
          <a:prstGeom prst="rect">
            <a:avLst/>
          </a:prstGeom>
          <a:noFill/>
          <a:ln>
            <a:noFill/>
          </a:ln>
        </p:spPr>
      </p:pic>
    </p:spTree>
    <p:extLst>
      <p:ext uri="{BB962C8B-B14F-4D97-AF65-F5344CB8AC3E}">
        <p14:creationId xmlns:p14="http://schemas.microsoft.com/office/powerpoint/2010/main" val="19997094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p:txBody>
          <a:bodyPr/>
          <a:lstStyle/>
          <a:p>
            <a:r>
              <a:rPr lang="cs-CZ" dirty="0"/>
              <a:t> </a:t>
            </a:r>
          </a:p>
        </p:txBody>
      </p:sp>
      <p:sp>
        <p:nvSpPr>
          <p:cNvPr id="5" name="Zástupný symbol pro obsah 4"/>
          <p:cNvSpPr>
            <a:spLocks noGrp="1"/>
          </p:cNvSpPr>
          <p:nvPr>
            <p:ph sz="quarter" idx="1"/>
          </p:nvPr>
        </p:nvSpPr>
        <p:spPr>
          <a:xfrm>
            <a:off x="457200" y="0"/>
            <a:ext cx="5266928" cy="6858000"/>
          </a:xfrm>
        </p:spPr>
        <p:txBody>
          <a:bodyPr>
            <a:normAutofit/>
          </a:bodyPr>
          <a:lstStyle/>
          <a:p>
            <a:pPr marL="0" indent="0">
              <a:buNone/>
            </a:pPr>
            <a:r>
              <a:rPr lang="cs-CZ" sz="1800" b="1" dirty="0"/>
              <a:t>Poloviční lodní smyčka </a:t>
            </a:r>
            <a:r>
              <a:rPr lang="cs-CZ" sz="1600" dirty="0"/>
              <a:t>– </a:t>
            </a:r>
            <a:r>
              <a:rPr lang="cs-CZ" sz="1600" i="1" dirty="0"/>
              <a:t>obr. 33</a:t>
            </a:r>
          </a:p>
          <a:p>
            <a:pPr marL="0" indent="0">
              <a:buNone/>
            </a:pPr>
            <a:r>
              <a:rPr lang="cs-CZ" sz="1600" dirty="0"/>
              <a:t>Postup vázání uzlu</a:t>
            </a:r>
          </a:p>
          <a:p>
            <a:pPr>
              <a:buFontTx/>
              <a:buChar char="-"/>
            </a:pPr>
            <a:r>
              <a:rPr lang="cs-CZ" sz="1600" dirty="0"/>
              <a:t>pro vytvoření uzlu používáme pouze karabiny typu HMS,</a:t>
            </a:r>
          </a:p>
          <a:p>
            <a:pPr>
              <a:buFontTx/>
              <a:buChar char="-"/>
            </a:pPr>
            <a:r>
              <a:rPr lang="cs-CZ" sz="1600" dirty="0"/>
              <a:t>do fixně upevněné karabiny vložíme lano, přeložené jako</a:t>
            </a:r>
          </a:p>
          <a:p>
            <a:pPr marL="0" indent="0">
              <a:buNone/>
            </a:pPr>
            <a:r>
              <a:rPr lang="cs-CZ" sz="1600" dirty="0"/>
              <a:t>        bychom chtěli vytvořit polovinu lodní smyčky,</a:t>
            </a:r>
          </a:p>
          <a:p>
            <a:pPr>
              <a:buFontTx/>
              <a:buChar char="-"/>
            </a:pPr>
            <a:r>
              <a:rPr lang="cs-CZ" sz="1600" dirty="0"/>
              <a:t>karabinu uzavřeme a zajistíme.</a:t>
            </a:r>
          </a:p>
          <a:p>
            <a:pPr>
              <a:buFontTx/>
              <a:buChar char="-"/>
            </a:pPr>
            <a:r>
              <a:rPr lang="cs-CZ" sz="1600" dirty="0"/>
              <a:t>jeden z nejvhodnějších způsobů jištění,</a:t>
            </a:r>
          </a:p>
          <a:p>
            <a:pPr>
              <a:buFontTx/>
              <a:buChar char="-"/>
            </a:pPr>
            <a:r>
              <a:rPr lang="cs-CZ" sz="1600" dirty="0"/>
              <a:t>schopnost zachovat si funkčnost při obousměrném</a:t>
            </a:r>
          </a:p>
          <a:p>
            <a:pPr marL="0" indent="0">
              <a:buNone/>
            </a:pPr>
            <a:r>
              <a:rPr lang="cs-CZ" sz="1600" dirty="0"/>
              <a:t>       použití. Při zatížení z jedné nebo druhé strany se  </a:t>
            </a:r>
          </a:p>
          <a:p>
            <a:pPr marL="0" indent="0">
              <a:buNone/>
            </a:pPr>
            <a:r>
              <a:rPr lang="cs-CZ" sz="1600" dirty="0"/>
              <a:t>       přesmykne v karabině a jeho funkce se nemění,</a:t>
            </a:r>
          </a:p>
          <a:p>
            <a:pPr>
              <a:buFontTx/>
              <a:buChar char="-"/>
            </a:pPr>
            <a:r>
              <a:rPr lang="cs-CZ" sz="1600" dirty="0"/>
              <a:t>v karabině se  , podle toho, zda lana dobíráme</a:t>
            </a:r>
          </a:p>
          <a:p>
            <a:pPr marL="0" indent="0">
              <a:buNone/>
            </a:pPr>
            <a:r>
              <a:rPr lang="cs-CZ" sz="1600" dirty="0"/>
              <a:t>        nebo povolujeme.</a:t>
            </a:r>
          </a:p>
          <a:p>
            <a:pPr>
              <a:buFontTx/>
              <a:buChar char="-"/>
            </a:pPr>
            <a:r>
              <a:rPr lang="cs-CZ" sz="1600" dirty="0"/>
              <a:t>jedná se o uzel doporučený UIAA pro systém dynamického jištění,</a:t>
            </a:r>
          </a:p>
          <a:p>
            <a:pPr>
              <a:buFontTx/>
              <a:buChar char="-"/>
            </a:pPr>
            <a:r>
              <a:rPr lang="cs-CZ" sz="1600" dirty="0"/>
              <a:t>při jištění přes poloviční lodní smyčku musí mít jistící </a:t>
            </a:r>
          </a:p>
          <a:p>
            <a:pPr marL="0" indent="0">
              <a:buNone/>
            </a:pPr>
            <a:r>
              <a:rPr lang="cs-CZ" sz="1600" dirty="0"/>
              <a:t>        dostatečnou délku lana  k možnému prokluzu skrz uzel. </a:t>
            </a:r>
          </a:p>
          <a:p>
            <a:pPr marL="0" indent="0">
              <a:buNone/>
            </a:pPr>
            <a:r>
              <a:rPr lang="cs-CZ" sz="1600" dirty="0"/>
              <a:t>        Prokluzem lana a postupným bržděním dochází</a:t>
            </a:r>
          </a:p>
          <a:p>
            <a:pPr marL="0" indent="0">
              <a:buNone/>
            </a:pPr>
            <a:r>
              <a:rPr lang="cs-CZ" sz="1600" dirty="0"/>
              <a:t>        k pohlcování pádové energie a tím dynamickému </a:t>
            </a:r>
          </a:p>
          <a:p>
            <a:pPr marL="0" indent="0">
              <a:buNone/>
            </a:pPr>
            <a:r>
              <a:rPr lang="cs-CZ" sz="1600" dirty="0"/>
              <a:t>         zastavení pádu,</a:t>
            </a:r>
          </a:p>
          <a:p>
            <a:pPr>
              <a:buFontTx/>
              <a:buChar char="-"/>
            </a:pPr>
            <a:r>
              <a:rPr lang="cs-CZ" sz="1600" dirty="0"/>
              <a:t>používá se k jištění, spouštění nebo slanění,</a:t>
            </a:r>
          </a:p>
          <a:p>
            <a:pPr>
              <a:buFontTx/>
              <a:buChar char="-"/>
            </a:pPr>
            <a:r>
              <a:rPr lang="cs-CZ" sz="1600" dirty="0"/>
              <a:t>lano je nutné neustále držet. Při povolení lana uzel </a:t>
            </a:r>
          </a:p>
          <a:p>
            <a:pPr marL="0" indent="0">
              <a:buNone/>
            </a:pPr>
            <a:r>
              <a:rPr lang="cs-CZ" sz="1600" dirty="0"/>
              <a:t>        přestává být funkční a hrozí nebezpečí pádu.</a:t>
            </a:r>
          </a:p>
        </p:txBody>
      </p:sp>
      <p:pic>
        <p:nvPicPr>
          <p:cNvPr id="7170"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bwMode="auto">
          <a:xfrm>
            <a:off x="5379085" y="1985010"/>
            <a:ext cx="1440180" cy="38023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380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5338936" cy="6858000"/>
          </a:xfrm>
        </p:spPr>
        <p:txBody>
          <a:bodyPr>
            <a:normAutofit/>
          </a:bodyPr>
          <a:lstStyle/>
          <a:p>
            <a:pPr marL="0" indent="0">
              <a:buNone/>
            </a:pPr>
            <a:r>
              <a:rPr lang="cs-CZ" sz="1800" b="1" dirty="0"/>
              <a:t>Zadrhávací klička </a:t>
            </a:r>
            <a:r>
              <a:rPr lang="cs-CZ" sz="1600" dirty="0"/>
              <a:t>(kravský uzel) – </a:t>
            </a:r>
            <a:r>
              <a:rPr lang="cs-CZ" sz="1600" i="1" dirty="0"/>
              <a:t>obr. 34</a:t>
            </a:r>
          </a:p>
          <a:p>
            <a:pPr marL="0" indent="0">
              <a:buNone/>
            </a:pPr>
            <a:r>
              <a:rPr lang="cs-CZ" sz="1600" dirty="0"/>
              <a:t>Postup vázání uzlu</a:t>
            </a:r>
          </a:p>
          <a:p>
            <a:pPr>
              <a:buFontTx/>
              <a:buChar char="-"/>
            </a:pPr>
            <a:r>
              <a:rPr lang="cs-CZ" sz="1600" dirty="0"/>
              <a:t>pracovní rukou uchopíme a napneme konec lana vycházejícího z karabiny,</a:t>
            </a:r>
          </a:p>
          <a:p>
            <a:pPr>
              <a:buFontTx/>
              <a:buChar char="-"/>
            </a:pPr>
            <a:r>
              <a:rPr lang="pl-PL" sz="1600" dirty="0"/>
              <a:t>zvedneme ji nad karabinu tak, abychom druhou rukou byli</a:t>
            </a:r>
          </a:p>
          <a:p>
            <a:pPr marL="0" indent="0">
              <a:buNone/>
            </a:pPr>
            <a:r>
              <a:rPr lang="cs-CZ" sz="1600" dirty="0"/>
              <a:t>        schopni pevně přichytit oba prameny lana,</a:t>
            </a:r>
          </a:p>
          <a:p>
            <a:pPr>
              <a:buFontTx/>
              <a:buChar char="-"/>
            </a:pPr>
            <a:r>
              <a:rPr lang="cs-CZ" sz="1600" dirty="0"/>
              <a:t>v pracovní ruce vytvoříme z nezatíženého pramene oko, </a:t>
            </a:r>
          </a:p>
          <a:p>
            <a:pPr marL="0" indent="0">
              <a:buNone/>
            </a:pPr>
            <a:r>
              <a:rPr lang="cs-CZ" sz="1600" dirty="0"/>
              <a:t>        do něj vsuneme kličku a zatáhneme. Působením síly nebo </a:t>
            </a:r>
          </a:p>
          <a:p>
            <a:pPr marL="0" indent="0">
              <a:buNone/>
            </a:pPr>
            <a:r>
              <a:rPr lang="cs-CZ" sz="1600" dirty="0"/>
              <a:t>         váhy na laně se klička dotáhne ke karabině a zadrhne se. </a:t>
            </a:r>
          </a:p>
          <a:p>
            <a:pPr marL="0" indent="0">
              <a:buNone/>
            </a:pPr>
            <a:r>
              <a:rPr lang="cs-CZ" sz="1600" dirty="0"/>
              <a:t>        Ucho uzlu je nutné zajistit např. karabinou.</a:t>
            </a:r>
          </a:p>
          <a:p>
            <a:pPr marL="0" indent="0">
              <a:buNone/>
            </a:pPr>
            <a:endParaRPr lang="cs-CZ" sz="1600" dirty="0"/>
          </a:p>
          <a:p>
            <a:pPr>
              <a:buFontTx/>
              <a:buChar char="-"/>
            </a:pPr>
            <a:r>
              <a:rPr lang="cs-CZ" sz="1600" dirty="0"/>
              <a:t>zajištění poloviční lodní smyčky v karabině HMS.</a:t>
            </a:r>
          </a:p>
          <a:p>
            <a:pPr>
              <a:buFontTx/>
              <a:buChar char="-"/>
            </a:pPr>
            <a:endParaRPr lang="cs-CZ" sz="1600" dirty="0"/>
          </a:p>
        </p:txBody>
      </p:sp>
      <p:pic>
        <p:nvPicPr>
          <p:cNvPr id="6146" name="Picture 2"/>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tretch>
            <a:fillRect/>
          </a:stretch>
        </p:blipFill>
        <p:spPr bwMode="auto">
          <a:xfrm>
            <a:off x="5558155" y="2110740"/>
            <a:ext cx="1082040" cy="3550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73074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dirty="0"/>
              <a:t> </a:t>
            </a:r>
          </a:p>
        </p:txBody>
      </p:sp>
      <p:sp>
        <p:nvSpPr>
          <p:cNvPr id="6" name="Zástupný symbol pro obsah 5"/>
          <p:cNvSpPr>
            <a:spLocks noGrp="1"/>
          </p:cNvSpPr>
          <p:nvPr>
            <p:ph sz="quarter" idx="1"/>
          </p:nvPr>
        </p:nvSpPr>
        <p:spPr>
          <a:xfrm>
            <a:off x="457200" y="0"/>
            <a:ext cx="8229600" cy="6858000"/>
          </a:xfrm>
        </p:spPr>
        <p:txBody>
          <a:bodyPr>
            <a:normAutofit/>
          </a:bodyPr>
          <a:lstStyle/>
          <a:p>
            <a:pPr marL="0" indent="0">
              <a:buNone/>
            </a:pPr>
            <a:r>
              <a:rPr lang="cs-CZ" sz="1800" b="1" dirty="0"/>
              <a:t>Posuvné svírací uzly </a:t>
            </a:r>
            <a:r>
              <a:rPr lang="cs-CZ" sz="1600" dirty="0"/>
              <a:t>– </a:t>
            </a:r>
            <a:r>
              <a:rPr lang="cs-CZ" sz="1600" i="1" dirty="0"/>
              <a:t>obr. 35, obr. 36, obr. 37</a:t>
            </a:r>
          </a:p>
          <a:p>
            <a:pPr marL="0" indent="0">
              <a:buNone/>
            </a:pPr>
            <a:r>
              <a:rPr lang="cs-CZ" sz="1600" dirty="0"/>
              <a:t>Postup vázání uzlu</a:t>
            </a:r>
          </a:p>
          <a:p>
            <a:pPr>
              <a:buFontTx/>
              <a:buChar char="-"/>
            </a:pPr>
            <a:r>
              <a:rPr lang="cs-CZ" sz="1600" dirty="0"/>
              <a:t>svírací uzly lze vytvořit pomocnou šňůrou o průměru cca 1/3 - 1/2 průměru lana s definovanou  pevností,</a:t>
            </a:r>
          </a:p>
          <a:p>
            <a:pPr>
              <a:buFontTx/>
              <a:buChar char="-"/>
            </a:pPr>
            <a:r>
              <a:rPr lang="cs-CZ" sz="1600" dirty="0"/>
              <a:t>je možné je také vytvořit pomocí ploché smyčky a dále i s pomocí karabiny,</a:t>
            </a:r>
          </a:p>
          <a:p>
            <a:pPr>
              <a:buFontTx/>
              <a:buChar char="-"/>
            </a:pPr>
            <a:r>
              <a:rPr lang="cs-CZ" sz="1600" dirty="0"/>
              <a:t>nejjednodušší posuvný svírací uzel vznikne dvojitým otočením smyčky okolo lana a </a:t>
            </a:r>
          </a:p>
          <a:p>
            <a:pPr marL="0" indent="0">
              <a:buNone/>
            </a:pPr>
            <a:r>
              <a:rPr lang="cs-CZ" sz="1600" dirty="0"/>
              <a:t>        provlečením druhého konce spojené smyčky vzniklým okem,</a:t>
            </a:r>
          </a:p>
          <a:p>
            <a:pPr>
              <a:buFontTx/>
              <a:buChar char="-"/>
            </a:pPr>
            <a:r>
              <a:rPr lang="cs-CZ" sz="1600" dirty="0"/>
              <a:t>závity je nutné pečlivě srovnat.</a:t>
            </a:r>
          </a:p>
          <a:p>
            <a:pPr>
              <a:buFontTx/>
              <a:buChar char="-"/>
            </a:pPr>
            <a:r>
              <a:rPr lang="cs-CZ" sz="1600" dirty="0"/>
              <a:t>nezatíženě se dají po laně lehce posouvat, po zatížení na laně drží.</a:t>
            </a:r>
          </a:p>
          <a:p>
            <a:pPr>
              <a:buFontTx/>
              <a:buChar char="-"/>
            </a:pPr>
            <a:r>
              <a:rPr lang="cs-CZ" sz="1600" dirty="0"/>
              <a:t>k vytvoření pevného bodu na laně,</a:t>
            </a:r>
          </a:p>
          <a:p>
            <a:pPr>
              <a:buFontTx/>
              <a:buChar char="-"/>
            </a:pPr>
            <a:r>
              <a:rPr lang="cs-CZ" sz="1600" dirty="0"/>
              <a:t>k </a:t>
            </a:r>
            <a:r>
              <a:rPr lang="cs-CZ" sz="1600" dirty="0" err="1"/>
              <a:t>sebejištění</a:t>
            </a:r>
            <a:r>
              <a:rPr lang="cs-CZ" sz="1600" dirty="0"/>
              <a:t> při slaňování,</a:t>
            </a:r>
          </a:p>
          <a:p>
            <a:pPr>
              <a:buFontTx/>
              <a:buChar char="-"/>
            </a:pPr>
            <a:r>
              <a:rPr lang="cs-CZ" sz="1600" dirty="0"/>
              <a:t>mohou se použít k výstupu po laně, </a:t>
            </a:r>
            <a:r>
              <a:rPr lang="cs-CZ" sz="1600" dirty="0" err="1"/>
              <a:t>sebejištění</a:t>
            </a:r>
            <a:r>
              <a:rPr lang="cs-CZ" sz="1600" dirty="0"/>
              <a:t> nebo při záchranných pracích,</a:t>
            </a:r>
          </a:p>
          <a:p>
            <a:pPr>
              <a:buFontTx/>
              <a:buChar char="-"/>
            </a:pPr>
            <a:r>
              <a:rPr lang="cs-CZ" sz="1600" dirty="0"/>
              <a:t>nesmí být použity k zachycení pádu.</a:t>
            </a:r>
          </a:p>
          <a:p>
            <a:pPr marL="0" indent="0">
              <a:buNone/>
            </a:pPr>
            <a:endParaRPr lang="cs-CZ"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3861048"/>
            <a:ext cx="7248525" cy="299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250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908720"/>
          </a:xfrm>
        </p:spPr>
        <p:txBody>
          <a:bodyPr>
            <a:normAutofit/>
          </a:bodyPr>
          <a:lstStyle/>
          <a:p>
            <a:r>
              <a:rPr lang="cs-CZ" sz="2400" b="1" dirty="0" err="1"/>
              <a:t>Sebejišt</a:t>
            </a:r>
            <a:r>
              <a:rPr lang="cs-CZ" sz="2400" dirty="0" err="1"/>
              <a:t>ě</a:t>
            </a:r>
            <a:r>
              <a:rPr lang="cs-CZ" sz="2400" b="1" dirty="0" err="1"/>
              <a:t>ní</a:t>
            </a:r>
            <a:r>
              <a:rPr lang="cs-CZ" sz="2400" b="1" dirty="0"/>
              <a:t/>
            </a:r>
            <a:br>
              <a:rPr lang="cs-CZ" sz="2400" b="1" dirty="0"/>
            </a:br>
            <a:r>
              <a:rPr lang="cs-CZ" sz="2400" b="1" dirty="0"/>
              <a:t>Pracovní polohování</a:t>
            </a:r>
            <a:endParaRPr lang="cs-CZ" sz="2400" dirty="0"/>
          </a:p>
        </p:txBody>
      </p:sp>
      <p:sp>
        <p:nvSpPr>
          <p:cNvPr id="3" name="Zástupný symbol pro obsah 2"/>
          <p:cNvSpPr>
            <a:spLocks noGrp="1"/>
          </p:cNvSpPr>
          <p:nvPr>
            <p:ph sz="quarter" idx="1"/>
          </p:nvPr>
        </p:nvSpPr>
        <p:spPr>
          <a:xfrm>
            <a:off x="457200" y="908720"/>
            <a:ext cx="8229600" cy="5949280"/>
          </a:xfrm>
        </p:spPr>
        <p:txBody>
          <a:bodyPr>
            <a:normAutofit lnSpcReduction="10000"/>
          </a:bodyPr>
          <a:lstStyle/>
          <a:p>
            <a:pPr marL="0" indent="0">
              <a:buNone/>
            </a:pPr>
            <a:r>
              <a:rPr lang="cs-CZ" sz="1600" dirty="0"/>
              <a:t>V rámci záchranných a likvidačních prací hasiči musí bezpečně provádět různé druhy činností i ve výšce a nad volnou hloubkou. </a:t>
            </a:r>
            <a:r>
              <a:rPr lang="cs-CZ" sz="1600" b="1" dirty="0"/>
              <a:t>Pokud hrozí nebezpečí pádu, musí být každý hasič odpovídajícím způsobem zajištěn.</a:t>
            </a:r>
          </a:p>
          <a:p>
            <a:pPr marL="0" indent="0">
              <a:buNone/>
            </a:pPr>
            <a:r>
              <a:rPr lang="cs-CZ" sz="1600" dirty="0" err="1"/>
              <a:t>Sebejištění</a:t>
            </a:r>
            <a:r>
              <a:rPr lang="cs-CZ" sz="1600" dirty="0"/>
              <a:t> je provedení nezbytných úkonů ke snížení nebezpečí pádu.</a:t>
            </a:r>
          </a:p>
          <a:p>
            <a:pPr marL="0" indent="0">
              <a:buNone/>
            </a:pPr>
            <a:r>
              <a:rPr lang="cs-CZ" sz="1600" b="1" dirty="0"/>
              <a:t>Pro </a:t>
            </a:r>
            <a:r>
              <a:rPr lang="cs-CZ" sz="1600" b="1" dirty="0" err="1"/>
              <a:t>sebejištění</a:t>
            </a:r>
            <a:r>
              <a:rPr lang="cs-CZ" sz="1600" b="1" dirty="0"/>
              <a:t> lze využít např. pracovní polohovací systém </a:t>
            </a:r>
            <a:r>
              <a:rPr lang="cs-CZ" sz="1600" dirty="0"/>
              <a:t>(dále jen „polohovací pás“) – </a:t>
            </a:r>
            <a:r>
              <a:rPr lang="cs-CZ" sz="1600" i="1" dirty="0"/>
              <a:t> obr. 2 </a:t>
            </a:r>
            <a:r>
              <a:rPr lang="cs-CZ" sz="1600" dirty="0"/>
              <a:t>nebo odpovídající postroj s polohovacím prostředkem (např. smyčkou s pevností minimálně 22 </a:t>
            </a:r>
            <a:r>
              <a:rPr lang="cs-CZ" sz="1600" dirty="0" err="1"/>
              <a:t>kN</a:t>
            </a:r>
            <a:r>
              <a:rPr lang="cs-CZ" sz="1600" dirty="0"/>
              <a:t> a karabinou se zámkem a pojistkou zámku a s pevností alespoň 22 </a:t>
            </a:r>
            <a:r>
              <a:rPr lang="cs-CZ" sz="1600" dirty="0" err="1"/>
              <a:t>kN</a:t>
            </a:r>
            <a:r>
              <a:rPr lang="cs-CZ" sz="1600" dirty="0"/>
              <a:t> v podélném směru). Při </a:t>
            </a:r>
            <a:r>
              <a:rPr lang="cs-CZ" sz="1600" dirty="0" err="1"/>
              <a:t>sebejištění</a:t>
            </a:r>
            <a:r>
              <a:rPr lang="cs-CZ" sz="1600" dirty="0"/>
              <a:t> musí být kotevní bod v úrovni nebo nad úrovni pásu a spojovací prostředek musí být napnutý.</a:t>
            </a:r>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endParaRPr lang="cs-CZ" sz="1600" dirty="0"/>
          </a:p>
          <a:p>
            <a:pPr marL="0" indent="0">
              <a:buNone/>
            </a:pPr>
            <a:r>
              <a:rPr lang="cs-CZ" sz="1600" b="1" dirty="0">
                <a:solidFill>
                  <a:srgbClr val="00B050"/>
                </a:solidFill>
              </a:rPr>
              <a:t>Polohovací pás je osobním ochranným prostředkem každého hasiče. Nedílnou součástí polohovacího pásu je karabina se zámkem, pojistkou zámku a s pevností minimálně 22 </a:t>
            </a:r>
            <a:r>
              <a:rPr lang="cs-CZ" sz="1600" b="1" dirty="0" err="1">
                <a:solidFill>
                  <a:srgbClr val="00B050"/>
                </a:solidFill>
              </a:rPr>
              <a:t>kN</a:t>
            </a:r>
            <a:endParaRPr lang="cs-CZ" sz="1600" b="1" dirty="0">
              <a:solidFill>
                <a:srgbClr val="00B050"/>
              </a:solidFill>
            </a:endParaRPr>
          </a:p>
          <a:p>
            <a:pPr marL="0" indent="0">
              <a:buNone/>
            </a:pPr>
            <a:r>
              <a:rPr lang="cs-CZ" sz="1600" b="1" dirty="0">
                <a:solidFill>
                  <a:srgbClr val="00B050"/>
                </a:solidFill>
              </a:rPr>
              <a:t>v podélném směru. Doporučuje se karabina ocelová typu HMS.</a:t>
            </a:r>
          </a:p>
          <a:p>
            <a:pPr marL="0" indent="0">
              <a:buNone/>
            </a:pPr>
            <a:endParaRPr lang="cs-CZ" sz="1600"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738" y="3284984"/>
            <a:ext cx="5793630"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2438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a:bodyPr>
          <a:lstStyle/>
          <a:p>
            <a:pPr marL="0" indent="0">
              <a:buNone/>
            </a:pPr>
            <a:r>
              <a:rPr lang="cs-CZ" sz="1600" b="1" dirty="0"/>
              <a:t>Polohovací pás je prostředek, který je určen:</a:t>
            </a:r>
          </a:p>
          <a:p>
            <a:r>
              <a:rPr lang="cs-CZ" sz="1600" dirty="0"/>
              <a:t>a) </a:t>
            </a:r>
            <a:r>
              <a:rPr lang="cs-CZ" sz="1600" b="1" dirty="0"/>
              <a:t>k pracovnímu polohování </a:t>
            </a:r>
            <a:r>
              <a:rPr lang="cs-CZ" sz="1600" dirty="0"/>
              <a:t>– bezpečnému zajištění hasiče v poloze pracovního místa napnutými prostředky pro práce ve výšce a nad volnou hloubkou,</a:t>
            </a:r>
          </a:p>
          <a:p>
            <a:r>
              <a:rPr lang="cs-CZ" sz="1600" dirty="0"/>
              <a:t>b) </a:t>
            </a:r>
            <a:r>
              <a:rPr lang="cs-CZ" sz="1600" b="1" dirty="0"/>
              <a:t>k zadržení </a:t>
            </a:r>
            <a:r>
              <a:rPr lang="cs-CZ" sz="1600" dirty="0"/>
              <a:t>– zabránění hasiči dostat se do polohy (místa), kde hrozí nebezpečí pádu,</a:t>
            </a:r>
          </a:p>
          <a:p>
            <a:r>
              <a:rPr lang="cs-CZ" sz="1600" dirty="0"/>
              <a:t>c) </a:t>
            </a:r>
            <a:r>
              <a:rPr lang="cs-CZ" sz="1600" b="1" dirty="0"/>
              <a:t>pro zavěšení dalších věcných prostředků požární ochrany </a:t>
            </a:r>
            <a:r>
              <a:rPr lang="cs-CZ" sz="1600" dirty="0"/>
              <a:t>(např. hasičská sekera, svítilna).</a:t>
            </a:r>
          </a:p>
          <a:p>
            <a:pPr marL="0" indent="0">
              <a:buNone/>
            </a:pPr>
            <a:r>
              <a:rPr lang="cs-CZ" sz="1600" b="1" dirty="0">
                <a:solidFill>
                  <a:srgbClr val="FF0000"/>
                </a:solidFill>
              </a:rPr>
              <a:t>Polohovací pás není určen k zachycení pádu a nesmí být použit k jiné činnosti ve výšce a nad volnou hloubkou</a:t>
            </a:r>
            <a:r>
              <a:rPr lang="cs-CZ" sz="1600" dirty="0"/>
              <a:t>. </a:t>
            </a:r>
            <a:r>
              <a:rPr lang="cs-CZ" sz="1600" b="1" dirty="0"/>
              <a:t>Při pracovním polohování nesmí délka případného pádu překročit délku 0,5 m. K sebezáchraně slaněním lze polohovací pás použít pouze v případě ohrožení života a zdraví hasiče</a:t>
            </a:r>
            <a:r>
              <a:rPr lang="cs-CZ" sz="1600" dirty="0"/>
              <a:t> (nebo při provádění odborné přípravy).</a:t>
            </a:r>
          </a:p>
          <a:p>
            <a:pPr marL="0" indent="0">
              <a:buNone/>
            </a:pPr>
            <a:r>
              <a:rPr lang="pl-PL" sz="1600" dirty="0"/>
              <a:t>Odpovídající postroj je např. zachycovací postroj </a:t>
            </a:r>
            <a:r>
              <a:rPr lang="cs-CZ" sz="1600" dirty="0"/>
              <a:t>použitelný pro </a:t>
            </a:r>
            <a:r>
              <a:rPr lang="cs-CZ" sz="1600" dirty="0" err="1"/>
              <a:t>zaujmutí</a:t>
            </a:r>
            <a:r>
              <a:rPr lang="cs-CZ" sz="1600" dirty="0"/>
              <a:t> pracovní polohy. Zachycovací postroje mohou být různých typů a konstrukčních řešení,</a:t>
            </a:r>
          </a:p>
          <a:p>
            <a:pPr marL="0" indent="0">
              <a:buNone/>
            </a:pPr>
            <a:r>
              <a:rPr lang="cs-CZ" sz="1600" b="1" dirty="0"/>
              <a:t>Základní pravidla </a:t>
            </a:r>
            <a:r>
              <a:rPr lang="cs-CZ" sz="1600" b="1" dirty="0" err="1"/>
              <a:t>sebejištění</a:t>
            </a:r>
            <a:r>
              <a:rPr lang="cs-CZ" sz="1600" b="1" dirty="0"/>
              <a:t> jsou stejná při použití polohovacího pásu nebo postroje.</a:t>
            </a:r>
          </a:p>
          <a:p>
            <a:pPr marL="0" indent="0" algn="ctr">
              <a:buNone/>
            </a:pPr>
            <a:r>
              <a:rPr lang="cs-CZ" sz="1600" b="1" dirty="0"/>
              <a:t>Provedení </a:t>
            </a:r>
            <a:r>
              <a:rPr lang="cs-CZ" sz="1600" b="1" dirty="0" err="1"/>
              <a:t>sebejišt</a:t>
            </a:r>
            <a:r>
              <a:rPr lang="cs-CZ" sz="1600" dirty="0" err="1"/>
              <a:t>ě</a:t>
            </a:r>
            <a:r>
              <a:rPr lang="cs-CZ" sz="1600" b="1" dirty="0" err="1"/>
              <a:t>ní</a:t>
            </a:r>
            <a:r>
              <a:rPr lang="cs-CZ" sz="1600" b="1" dirty="0"/>
              <a:t> - postup</a:t>
            </a:r>
          </a:p>
          <a:p>
            <a:pPr marL="0" indent="0">
              <a:buNone/>
            </a:pPr>
            <a:r>
              <a:rPr lang="cs-CZ" sz="1600" b="1" dirty="0"/>
              <a:t>Hasič zvolí kotevní bod tak, aby nehrozilo poškození spojovacího prostředku</a:t>
            </a:r>
          </a:p>
          <a:p>
            <a:r>
              <a:rPr lang="cs-CZ" sz="1600" dirty="0"/>
              <a:t>a) příhradové konstrukce dřevěné i kovové,</a:t>
            </a:r>
          </a:p>
          <a:p>
            <a:r>
              <a:rPr lang="cs-CZ" sz="1600" dirty="0"/>
              <a:t>b) zábradlí, mostní konstrukce, jeřáby, instalační prvky, ocelové výztuhy panelů, kotvící body k tomu určené,</a:t>
            </a:r>
          </a:p>
          <a:p>
            <a:r>
              <a:rPr lang="cs-CZ" sz="1600" dirty="0"/>
              <a:t>c) určené části vysokozdvižných plošin a žebříků, příčle přenosných zajištěných žebříků,</a:t>
            </a:r>
          </a:p>
          <a:p>
            <a:r>
              <a:rPr lang="cs-CZ" sz="1600" dirty="0"/>
              <a:t>d) betonové sloupy, pevné větve stromů,</a:t>
            </a:r>
          </a:p>
          <a:p>
            <a:r>
              <a:rPr lang="cs-CZ" sz="1600" dirty="0"/>
              <a:t>e) krokve, kleštiny a spolehlivě spojené trámoví.</a:t>
            </a:r>
          </a:p>
          <a:p>
            <a:pPr marL="0" indent="0">
              <a:buNone/>
            </a:pPr>
            <a:r>
              <a:rPr lang="cs-CZ" sz="1600" b="1" dirty="0">
                <a:solidFill>
                  <a:srgbClr val="FF0000"/>
                </a:solidFill>
              </a:rPr>
              <a:t>Nebezpečné jsou zejména:</a:t>
            </a:r>
          </a:p>
          <a:p>
            <a:r>
              <a:rPr lang="cs-CZ" sz="1600" b="1" dirty="0">
                <a:solidFill>
                  <a:srgbClr val="FF0000"/>
                </a:solidFill>
              </a:rPr>
              <a:t>a) střešní latě, komíny, okapové roury,</a:t>
            </a:r>
          </a:p>
          <a:p>
            <a:r>
              <a:rPr lang="cs-CZ" sz="1600" b="1" dirty="0">
                <a:solidFill>
                  <a:srgbClr val="FF0000"/>
                </a:solidFill>
              </a:rPr>
              <a:t>b) držáky antén, bleskosvody,</a:t>
            </a:r>
          </a:p>
          <a:p>
            <a:r>
              <a:rPr lang="cs-CZ" sz="1600" b="1" dirty="0">
                <a:solidFill>
                  <a:srgbClr val="FF0000"/>
                </a:solidFill>
              </a:rPr>
              <a:t>c) zkorodované prvky konstrukcí, konstrukce z lehkých kovů.</a:t>
            </a:r>
          </a:p>
        </p:txBody>
      </p:sp>
    </p:spTree>
    <p:extLst>
      <p:ext uri="{BB962C8B-B14F-4D97-AF65-F5344CB8AC3E}">
        <p14:creationId xmlns:p14="http://schemas.microsoft.com/office/powerpoint/2010/main" val="34367362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lnSpcReduction="10000"/>
          </a:bodyPr>
          <a:lstStyle/>
          <a:p>
            <a:pPr marL="0" indent="0">
              <a:buNone/>
            </a:pPr>
            <a:r>
              <a:rPr lang="cs-CZ" sz="1600" dirty="0"/>
              <a:t>Není-li možné zajistit spolehlivý kotevní bod přímo na konstrukci, lze použít lano, které se přehodí přes konstrukci (nebo se vyváže jako fixní lano) a ukotví se ke kotevnímu bodu. Na laně potom hasič osmičkovým (popř. lodním) uzlem vytvoří kotevní bod, do kterého upevní polohovací prostředek (karabinu) - zadržení. Tento kotevní bod je zatěžován vždy jen </a:t>
            </a:r>
            <a:r>
              <a:rPr lang="es-ES" sz="1600" dirty="0"/>
              <a:t>ve směru proti kotvení lana – </a:t>
            </a:r>
            <a:r>
              <a:rPr lang="es-ES" sz="1600" i="1" dirty="0"/>
              <a:t>obr. 5</a:t>
            </a:r>
            <a:r>
              <a:rPr lang="es-ES" sz="1600" dirty="0"/>
              <a:t>.</a:t>
            </a: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pPr marL="0" indent="0">
              <a:buNone/>
            </a:pPr>
            <a:endParaRPr lang="cs-CZ" sz="1600" dirty="0"/>
          </a:p>
          <a:p>
            <a:endParaRPr lang="cs-CZ" sz="1600" dirty="0"/>
          </a:p>
          <a:p>
            <a:pPr marL="0" indent="0">
              <a:buNone/>
            </a:pPr>
            <a:endParaRPr lang="cs-CZ" sz="1600" dirty="0"/>
          </a:p>
          <a:p>
            <a:pPr marL="0" indent="0">
              <a:buNone/>
            </a:pPr>
            <a:r>
              <a:rPr lang="cs-CZ" sz="1600" dirty="0"/>
              <a:t>Hasič provádějící </a:t>
            </a:r>
            <a:r>
              <a:rPr lang="cs-CZ" sz="1600" dirty="0" err="1"/>
              <a:t>sebejištění</a:t>
            </a:r>
            <a:r>
              <a:rPr lang="cs-CZ" sz="1600" dirty="0"/>
              <a:t> propojí polohovací prostředek se zvoleným kotevním bodem tak, aby jeho poloha byla stabilní a přitom měl zajištěnou možnost volného pohybu pro další činnost - </a:t>
            </a:r>
            <a:r>
              <a:rPr lang="cs-CZ" sz="1600" dirty="0" err="1"/>
              <a:t>sebejištění</a:t>
            </a:r>
            <a:r>
              <a:rPr lang="cs-CZ" sz="1600" dirty="0"/>
              <a:t>.</a:t>
            </a:r>
          </a:p>
          <a:p>
            <a:pPr marL="0" indent="0">
              <a:buNone/>
            </a:pPr>
            <a:r>
              <a:rPr lang="cs-CZ" sz="1600" dirty="0"/>
              <a:t>K </a:t>
            </a:r>
            <a:r>
              <a:rPr lang="cs-CZ" sz="1600" dirty="0" err="1"/>
              <a:t>sebejištění</a:t>
            </a:r>
            <a:r>
              <a:rPr lang="cs-CZ" sz="1600" dirty="0"/>
              <a:t> lze použít spojovací prostředek polohovacího pásu, nebo přímé navázání lana do polohovacího pásu. Způsob </a:t>
            </a:r>
            <a:r>
              <a:rPr lang="cs-CZ" sz="1600" dirty="0" err="1"/>
              <a:t>sebejištění</a:t>
            </a:r>
            <a:r>
              <a:rPr lang="cs-CZ" sz="1600" dirty="0"/>
              <a:t> závisí na předpokládané činnosti.</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340768"/>
            <a:ext cx="6657180" cy="392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3356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836712"/>
          </a:xfrm>
        </p:spPr>
        <p:txBody>
          <a:bodyPr>
            <a:normAutofit/>
          </a:bodyPr>
          <a:lstStyle/>
          <a:p>
            <a:r>
              <a:rPr lang="cs-CZ" sz="2400" b="1" dirty="0"/>
              <a:t>Sebezáchrana slan</a:t>
            </a:r>
            <a:r>
              <a:rPr lang="cs-CZ" sz="2400" dirty="0"/>
              <a:t>ě</a:t>
            </a:r>
            <a:r>
              <a:rPr lang="cs-CZ" sz="2400" b="1" dirty="0"/>
              <a:t>ním – nouzové zp</a:t>
            </a:r>
            <a:r>
              <a:rPr lang="cs-CZ" sz="2400" dirty="0"/>
              <a:t>ů</a:t>
            </a:r>
            <a:r>
              <a:rPr lang="cs-CZ" sz="2400" b="1" dirty="0"/>
              <a:t>soby slan</a:t>
            </a:r>
            <a:r>
              <a:rPr lang="cs-CZ" sz="2400" dirty="0"/>
              <a:t>ě</a:t>
            </a:r>
            <a:r>
              <a:rPr lang="cs-CZ" sz="2400" b="1" dirty="0"/>
              <a:t>ní</a:t>
            </a:r>
            <a:endParaRPr lang="cs-CZ" sz="2400" dirty="0"/>
          </a:p>
        </p:txBody>
      </p:sp>
      <p:sp>
        <p:nvSpPr>
          <p:cNvPr id="3" name="Zástupný symbol pro obsah 2"/>
          <p:cNvSpPr>
            <a:spLocks noGrp="1"/>
          </p:cNvSpPr>
          <p:nvPr>
            <p:ph sz="quarter" idx="1"/>
          </p:nvPr>
        </p:nvSpPr>
        <p:spPr>
          <a:xfrm>
            <a:off x="457200" y="836712"/>
            <a:ext cx="8229600" cy="6021288"/>
          </a:xfrm>
        </p:spPr>
        <p:txBody>
          <a:bodyPr>
            <a:normAutofit/>
          </a:bodyPr>
          <a:lstStyle/>
          <a:p>
            <a:pPr marL="0" indent="0">
              <a:buNone/>
            </a:pPr>
            <a:r>
              <a:rPr lang="cs-CZ" sz="1600" b="1" dirty="0"/>
              <a:t>Každý hasič se může dostat do situace, kdy není možné z důvodu odříznutí zásahových a ústupových cest šířením požáru</a:t>
            </a:r>
            <a:r>
              <a:rPr lang="cs-CZ" sz="1600" dirty="0"/>
              <a:t>, nebo z důvodu neúměrného rizika (možnost výbuchu, zřícení konstrukcí aj.), </a:t>
            </a:r>
            <a:r>
              <a:rPr lang="cs-CZ" sz="1600" b="1" dirty="0"/>
              <a:t>opustit místo zásahu stejnou cestou</a:t>
            </a:r>
            <a:r>
              <a:rPr lang="cs-CZ" sz="1600" dirty="0"/>
              <a:t>, kterou se na místo zásahu dostal. </a:t>
            </a:r>
            <a:r>
              <a:rPr lang="cs-CZ" sz="1600" b="1" dirty="0"/>
              <a:t>Jestliže hrozí bezprostřední ohrožení zdraví a života</a:t>
            </a:r>
            <a:r>
              <a:rPr lang="cs-CZ" sz="1600" dirty="0"/>
              <a:t>, a není-li jiná možnost, jak opustit ohrožený prostor ve výšce, </a:t>
            </a:r>
            <a:r>
              <a:rPr lang="cs-CZ" sz="1600" b="1" dirty="0"/>
              <a:t>potom hasič musí provést sebezáchranu slaněním, a to nouzovými způsoby.</a:t>
            </a:r>
          </a:p>
          <a:p>
            <a:pPr marL="0" indent="0">
              <a:buNone/>
            </a:pPr>
            <a:r>
              <a:rPr lang="cs-CZ" sz="1600" dirty="0"/>
              <a:t>Při nouzovém opuštění místa zásahu slaněním lze použít</a:t>
            </a:r>
          </a:p>
          <a:p>
            <a:r>
              <a:rPr lang="cs-CZ" sz="1600" dirty="0"/>
              <a:t>- pracovní polohovací systém , karabinu a nízko průtažné lano s opláštěným jádrem </a:t>
            </a:r>
          </a:p>
          <a:p>
            <a:r>
              <a:rPr lang="cs-CZ" sz="1600" dirty="0"/>
              <a:t>- sebezáchranu slaněním, kterou lze provést po laně,</a:t>
            </a:r>
          </a:p>
          <a:p>
            <a:endParaRPr lang="cs-CZ" sz="1600" b="1"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996952"/>
            <a:ext cx="2818656" cy="3758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989782"/>
            <a:ext cx="2890664" cy="3854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680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a:bodyPr>
          <a:lstStyle/>
          <a:p>
            <a:pPr marL="0" indent="0" algn="ctr">
              <a:buNone/>
            </a:pPr>
            <a:r>
              <a:rPr lang="cs-CZ" sz="1600" b="1" dirty="0"/>
              <a:t>Postup </a:t>
            </a:r>
            <a:r>
              <a:rPr lang="cs-CZ" sz="1600" dirty="0"/>
              <a:t>č</a:t>
            </a:r>
            <a:r>
              <a:rPr lang="cs-CZ" sz="1600" b="1" dirty="0"/>
              <a:t>innosti</a:t>
            </a:r>
          </a:p>
          <a:p>
            <a:pPr marL="0" indent="0" algn="ctr">
              <a:buNone/>
            </a:pPr>
            <a:r>
              <a:rPr lang="cs-CZ" sz="1600" b="1" dirty="0"/>
              <a:t>Sebezáchrana slan</a:t>
            </a:r>
            <a:r>
              <a:rPr lang="cs-CZ" sz="1600" dirty="0"/>
              <a:t>ě</a:t>
            </a:r>
            <a:r>
              <a:rPr lang="cs-CZ" sz="1600" b="1" dirty="0"/>
              <a:t>ním s pomocí polohovacího pásu</a:t>
            </a:r>
          </a:p>
          <a:p>
            <a:pPr marL="0" indent="0">
              <a:buNone/>
            </a:pPr>
            <a:r>
              <a:rPr lang="cs-CZ" sz="1600" dirty="0"/>
              <a:t>Polohovací pás může hasič při sebezáchraně umístit do:</a:t>
            </a:r>
          </a:p>
          <a:p>
            <a:r>
              <a:rPr lang="cs-CZ" sz="1600" dirty="0"/>
              <a:t>a) „horní polohy“ – do oblasti lopatek</a:t>
            </a:r>
          </a:p>
          <a:p>
            <a:r>
              <a:rPr lang="pl-PL" sz="1600" dirty="0"/>
              <a:t>a pod pažemi tak, aby oko s karabinou bylo před </a:t>
            </a:r>
            <a:r>
              <a:rPr lang="cs-CZ" sz="1600" dirty="0"/>
              <a:t>obličejem –</a:t>
            </a:r>
          </a:p>
          <a:p>
            <a:pPr marL="0" indent="0">
              <a:buNone/>
            </a:pPr>
            <a:r>
              <a:rPr lang="cs-CZ" sz="1600" dirty="0"/>
              <a:t>       Tento způsob je možný, když lano visí z výšky a kotevní bod </a:t>
            </a:r>
          </a:p>
          <a:p>
            <a:pPr marL="0" indent="0">
              <a:buNone/>
            </a:pPr>
            <a:r>
              <a:rPr lang="cs-CZ" sz="1600" dirty="0"/>
              <a:t>        není níže než hrana (např. parapetu, střechy). </a:t>
            </a:r>
          </a:p>
          <a:p>
            <a:pPr marL="0" indent="0">
              <a:buNone/>
            </a:pPr>
            <a:r>
              <a:rPr lang="cs-CZ" sz="1600" dirty="0"/>
              <a:t>        Uvedené použití polohovacího pásu je bolestivé, ale pro</a:t>
            </a:r>
          </a:p>
          <a:p>
            <a:pPr marL="0" indent="0">
              <a:buNone/>
            </a:pPr>
            <a:r>
              <a:rPr lang="cs-CZ" sz="1600" dirty="0"/>
              <a:t>        sebezáchranu použitelné. Poloha slaňujícího hasiče je téměř </a:t>
            </a:r>
          </a:p>
          <a:p>
            <a:pPr marL="0" indent="0">
              <a:buNone/>
            </a:pPr>
            <a:r>
              <a:rPr lang="cs-CZ" sz="1600" dirty="0"/>
              <a:t>        vertikální, hrozí poranění o stavební konstrukci a téměř nelze</a:t>
            </a:r>
          </a:p>
          <a:p>
            <a:pPr marL="0" indent="0">
              <a:buNone/>
            </a:pPr>
            <a:r>
              <a:rPr lang="cs-CZ" sz="1600" dirty="0"/>
              <a:t>        využít opěrné funkce nohou – </a:t>
            </a:r>
            <a:r>
              <a:rPr lang="cs-CZ" sz="1600" i="1" dirty="0"/>
              <a:t>obr. 5</a:t>
            </a:r>
            <a:r>
              <a:rPr lang="cs-CZ" sz="1600" dirty="0"/>
              <a:t>.</a:t>
            </a:r>
          </a:p>
          <a:p>
            <a:pPr marL="0" indent="0">
              <a:buNone/>
            </a:pPr>
            <a:endParaRPr lang="cs-CZ" sz="1600" dirty="0"/>
          </a:p>
          <a:p>
            <a:pPr marL="0" indent="0">
              <a:buNone/>
            </a:pPr>
            <a:r>
              <a:rPr lang="cs-CZ" sz="1600" dirty="0"/>
              <a:t>       b) bederní oblasti, jak je nošený při běžném používání</a:t>
            </a:r>
          </a:p>
          <a:p>
            <a:pPr marL="0" indent="0">
              <a:buNone/>
            </a:pPr>
            <a:r>
              <a:rPr lang="cs-CZ" sz="1600" dirty="0"/>
              <a:t>       Polohovací pás je nutné pevně utáhnout, aby při slanění </a:t>
            </a:r>
          </a:p>
          <a:p>
            <a:pPr marL="0" indent="0">
              <a:buNone/>
            </a:pPr>
            <a:r>
              <a:rPr lang="cs-CZ" sz="1600" dirty="0"/>
              <a:t>       nedošlo k jeho posunu do „horní polohy“. Pro zvýšení</a:t>
            </a:r>
          </a:p>
          <a:p>
            <a:pPr marL="0" indent="0">
              <a:buNone/>
            </a:pPr>
            <a:r>
              <a:rPr lang="cs-CZ" sz="1600" dirty="0"/>
              <a:t>       bezpečnosti a komfortu při slanění lze použít smyčku, která je </a:t>
            </a:r>
          </a:p>
          <a:p>
            <a:pPr marL="0" indent="0">
              <a:buNone/>
            </a:pPr>
            <a:r>
              <a:rPr lang="cs-CZ" sz="1600" dirty="0"/>
              <a:t>       součástí některých typů polohovacích pásů, a to podvlečením </a:t>
            </a:r>
          </a:p>
          <a:p>
            <a:pPr marL="0" indent="0">
              <a:buNone/>
            </a:pPr>
            <a:r>
              <a:rPr lang="cs-CZ" sz="1600" dirty="0"/>
              <a:t>       pod stehnem (stehny) proti posunování pásu nahoru. </a:t>
            </a:r>
          </a:p>
          <a:p>
            <a:pPr marL="0" indent="0">
              <a:buNone/>
            </a:pPr>
            <a:r>
              <a:rPr lang="cs-CZ" sz="1600" dirty="0"/>
              <a:t>       Díky níže položenému těžišti se hasič lépe stabilizuje pomocí </a:t>
            </a:r>
          </a:p>
          <a:p>
            <a:pPr marL="0" indent="0">
              <a:buNone/>
            </a:pPr>
            <a:r>
              <a:rPr lang="cs-CZ" sz="1600" dirty="0"/>
              <a:t>       nohou a lépe se překonávají hrany a překážky.</a:t>
            </a: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5" y="620688"/>
            <a:ext cx="2236715" cy="298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0298" y="3602975"/>
            <a:ext cx="2242592" cy="2990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708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 </a:t>
            </a:r>
          </a:p>
        </p:txBody>
      </p:sp>
      <p:sp>
        <p:nvSpPr>
          <p:cNvPr id="3" name="Zástupný symbol pro obsah 2"/>
          <p:cNvSpPr>
            <a:spLocks noGrp="1"/>
          </p:cNvSpPr>
          <p:nvPr>
            <p:ph sz="quarter" idx="1"/>
          </p:nvPr>
        </p:nvSpPr>
        <p:spPr>
          <a:xfrm>
            <a:off x="457200" y="0"/>
            <a:ext cx="8229600" cy="6858000"/>
          </a:xfrm>
        </p:spPr>
        <p:txBody>
          <a:bodyPr>
            <a:normAutofit/>
          </a:bodyPr>
          <a:lstStyle/>
          <a:p>
            <a:pPr marL="0" indent="0" algn="ctr">
              <a:buNone/>
            </a:pPr>
            <a:r>
              <a:rPr lang="cs-CZ" sz="1600" b="1" dirty="0"/>
              <a:t>Sebezáchrana slan</a:t>
            </a:r>
            <a:r>
              <a:rPr lang="cs-CZ" sz="1600" dirty="0"/>
              <a:t>ě</a:t>
            </a:r>
            <a:r>
              <a:rPr lang="cs-CZ" sz="1600" b="1" dirty="0"/>
              <a:t>ním pomocí </a:t>
            </a:r>
            <a:r>
              <a:rPr lang="cs-CZ" sz="1600" b="1" dirty="0" err="1"/>
              <a:t>Dülferova</a:t>
            </a:r>
            <a:r>
              <a:rPr lang="cs-CZ" sz="1600" b="1" dirty="0"/>
              <a:t> sedu</a:t>
            </a:r>
          </a:p>
          <a:p>
            <a:pPr marL="0" indent="0">
              <a:buNone/>
            </a:pPr>
            <a:r>
              <a:rPr lang="cs-CZ" sz="1600" dirty="0"/>
              <a:t>Při sebezáchraně slaněním pomocí </a:t>
            </a:r>
            <a:r>
              <a:rPr lang="cs-CZ" sz="1600" dirty="0" err="1"/>
              <a:t>Dülferova</a:t>
            </a:r>
            <a:r>
              <a:rPr lang="cs-CZ" sz="1600" dirty="0"/>
              <a:t> sedu se slanění provádí pomocí lana, kdy je lano vedeno okolo těla a třením lana o tělo je ovlivňována rychlost slanění – </a:t>
            </a:r>
            <a:r>
              <a:rPr lang="cs-CZ" sz="1600" i="1" dirty="0"/>
              <a:t>obr. 18</a:t>
            </a:r>
            <a:r>
              <a:rPr lang="cs-CZ" sz="1600" dirty="0"/>
              <a:t>.</a:t>
            </a:r>
          </a:p>
          <a:p>
            <a:pPr marL="0" indent="0">
              <a:buNone/>
            </a:pPr>
            <a:r>
              <a:rPr lang="cs-CZ" sz="1600" dirty="0"/>
              <a:t>V nouzi lze v </a:t>
            </a:r>
            <a:r>
              <a:rPr lang="cs-CZ" sz="1600" dirty="0" err="1"/>
              <a:t>Dülferově</a:t>
            </a:r>
            <a:r>
              <a:rPr lang="cs-CZ" sz="1600" dirty="0"/>
              <a:t> sedu slanit i po ukotvené a nezavodněné hadici, avšak </a:t>
            </a:r>
            <a:r>
              <a:rPr lang="pl-PL" sz="1600" dirty="0"/>
              <a:t>pouze na délku jedné hadice – </a:t>
            </a:r>
            <a:r>
              <a:rPr lang="pl-PL" sz="1600" i="1" dirty="0"/>
              <a:t>obr. 19</a:t>
            </a:r>
            <a:r>
              <a:rPr lang="pl-PL" sz="1600" dirty="0"/>
              <a:t>.</a:t>
            </a:r>
            <a:endParaRPr lang="cs-CZ" sz="16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628800"/>
            <a:ext cx="3443604" cy="4591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6443" y="1628800"/>
            <a:ext cx="3460307" cy="4613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07959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634082"/>
          </a:xfrm>
          <a:solidFill>
            <a:schemeClr val="bg1"/>
          </a:solidFill>
        </p:spPr>
        <p:txBody>
          <a:bodyPr>
            <a:normAutofit fontScale="90000"/>
          </a:bodyPr>
          <a:lstStyle/>
          <a:p>
            <a:r>
              <a:rPr lang="cs-CZ" sz="2800" dirty="0"/>
              <a:t/>
            </a:r>
            <a:br>
              <a:rPr lang="cs-CZ" sz="2800" dirty="0"/>
            </a:br>
            <a:r>
              <a:rPr lang="pt-BR" sz="2800" dirty="0"/>
              <a:t> </a:t>
            </a:r>
            <a:r>
              <a:rPr lang="pt-BR" sz="2800" b="1" dirty="0"/>
              <a:t>Automobily s palivem CNG, LPG </a:t>
            </a:r>
            <a:r>
              <a:rPr lang="pt-BR" sz="2800" dirty="0"/>
              <a:t>	</a:t>
            </a:r>
            <a:br>
              <a:rPr lang="pt-BR" sz="2800" dirty="0"/>
            </a:br>
            <a:endParaRPr lang="cs-CZ" sz="2800" dirty="0"/>
          </a:p>
        </p:txBody>
      </p:sp>
      <p:sp>
        <p:nvSpPr>
          <p:cNvPr id="3" name="Zástupný symbol pro obsah 2"/>
          <p:cNvSpPr>
            <a:spLocks noGrp="1"/>
          </p:cNvSpPr>
          <p:nvPr>
            <p:ph idx="1"/>
          </p:nvPr>
        </p:nvSpPr>
        <p:spPr>
          <a:xfrm>
            <a:off x="467544" y="908720"/>
            <a:ext cx="8219256" cy="5217443"/>
          </a:xfrm>
          <a:solidFill>
            <a:schemeClr val="bg1"/>
          </a:solidFill>
        </p:spPr>
        <p:txBody>
          <a:bodyPr>
            <a:normAutofit/>
          </a:bodyPr>
          <a:lstStyle/>
          <a:p>
            <a:pPr marL="0" indent="0" algn="ctr">
              <a:buNone/>
            </a:pPr>
            <a:r>
              <a:rPr lang="cs-CZ" sz="1800" b="1" dirty="0"/>
              <a:t>Charakteristika</a:t>
            </a:r>
            <a:endParaRPr lang="cs-CZ" sz="1800" dirty="0" smtClean="0">
              <a:solidFill>
                <a:srgbClr val="FF0000"/>
              </a:solidFill>
            </a:endParaRPr>
          </a:p>
          <a:p>
            <a:pPr marL="0" indent="0">
              <a:buNone/>
            </a:pPr>
            <a:r>
              <a:rPr lang="cs-CZ" sz="1800" dirty="0" smtClean="0">
                <a:solidFill>
                  <a:srgbClr val="FF0000"/>
                </a:solidFill>
              </a:rPr>
              <a:t>Jedná </a:t>
            </a:r>
            <a:r>
              <a:rPr lang="cs-CZ" sz="1800" dirty="0">
                <a:solidFill>
                  <a:srgbClr val="FF0000"/>
                </a:solidFill>
              </a:rPr>
              <a:t>se o automobily zpravidla se spalovacím (benzinovým) motorem kombinující dva druhy paliva: stlačený zemní plyn, tzv. „</a:t>
            </a:r>
            <a:r>
              <a:rPr lang="cs-CZ" sz="1800" dirty="0" err="1">
                <a:solidFill>
                  <a:srgbClr val="FF0000"/>
                </a:solidFill>
              </a:rPr>
              <a:t>Compressed</a:t>
            </a:r>
            <a:r>
              <a:rPr lang="cs-CZ" sz="1800" dirty="0">
                <a:solidFill>
                  <a:srgbClr val="FF0000"/>
                </a:solidFill>
              </a:rPr>
              <a:t> Natural </a:t>
            </a:r>
            <a:r>
              <a:rPr lang="cs-CZ" sz="1800" dirty="0" err="1">
                <a:solidFill>
                  <a:srgbClr val="FF0000"/>
                </a:solidFill>
              </a:rPr>
              <a:t>Gas</a:t>
            </a:r>
            <a:r>
              <a:rPr lang="cs-CZ" sz="1800" dirty="0">
                <a:solidFill>
                  <a:srgbClr val="FF0000"/>
                </a:solidFill>
              </a:rPr>
              <a:t>“ (dále jen „CNG“) nebo zkapalněný ropný plyn, tzv. „</a:t>
            </a:r>
            <a:r>
              <a:rPr lang="cs-CZ" sz="1800" dirty="0" err="1">
                <a:solidFill>
                  <a:srgbClr val="FF0000"/>
                </a:solidFill>
              </a:rPr>
              <a:t>Liquefied</a:t>
            </a:r>
            <a:r>
              <a:rPr lang="cs-CZ" sz="1800" dirty="0">
                <a:solidFill>
                  <a:srgbClr val="FF0000"/>
                </a:solidFill>
              </a:rPr>
              <a:t> </a:t>
            </a:r>
            <a:r>
              <a:rPr lang="cs-CZ" sz="1800" dirty="0" err="1">
                <a:solidFill>
                  <a:srgbClr val="FF0000"/>
                </a:solidFill>
              </a:rPr>
              <a:t>Petroleum</a:t>
            </a:r>
            <a:r>
              <a:rPr lang="cs-CZ" sz="1800" dirty="0">
                <a:solidFill>
                  <a:srgbClr val="FF0000"/>
                </a:solidFill>
              </a:rPr>
              <a:t> </a:t>
            </a:r>
            <a:r>
              <a:rPr lang="cs-CZ" sz="1800" dirty="0" err="1">
                <a:solidFill>
                  <a:srgbClr val="FF0000"/>
                </a:solidFill>
              </a:rPr>
              <a:t>Gas</a:t>
            </a:r>
            <a:r>
              <a:rPr lang="cs-CZ" sz="1800" dirty="0">
                <a:solidFill>
                  <a:srgbClr val="FF0000"/>
                </a:solidFill>
              </a:rPr>
              <a:t>“ (dále jen „LPG“) a automobilový benzin. </a:t>
            </a:r>
            <a:endParaRPr lang="cs-CZ" sz="1800" dirty="0" smtClean="0">
              <a:solidFill>
                <a:srgbClr val="FF0000"/>
              </a:solidFill>
            </a:endParaRPr>
          </a:p>
          <a:p>
            <a:pPr marL="0" indent="0">
              <a:buNone/>
            </a:pPr>
            <a:endParaRPr lang="cs-CZ" sz="1800" dirty="0">
              <a:solidFill>
                <a:srgbClr val="FF0000"/>
              </a:solidFill>
            </a:endParaRPr>
          </a:p>
          <a:p>
            <a:pPr marL="0" indent="0">
              <a:buNone/>
            </a:pPr>
            <a:r>
              <a:rPr lang="cs-CZ" sz="1800" dirty="0" smtClean="0"/>
              <a:t>V </a:t>
            </a:r>
            <a:r>
              <a:rPr lang="cs-CZ" sz="1800" dirty="0"/>
              <a:t>kabině automobilu bývá zpravidla umístěn přepínač mezi palivovými soustavami (některé automobily mají automatické přepínání). Plnicí ventil plynové soustavy bývá u sériově vyráběných automobilů umístěn vedle otvoru nádrže na benzin nebo jinde, např. na nárazníku automobilu. </a:t>
            </a:r>
            <a:endParaRPr lang="cs-CZ" sz="1800" dirty="0" smtClean="0"/>
          </a:p>
          <a:p>
            <a:pPr marL="0" indent="0">
              <a:buNone/>
            </a:pPr>
            <a:endParaRPr lang="cs-CZ" sz="1800" dirty="0"/>
          </a:p>
          <a:p>
            <a:pPr marL="0" indent="0">
              <a:buNone/>
            </a:pPr>
            <a:r>
              <a:rPr lang="cs-CZ" sz="1800" b="1" dirty="0" smtClean="0"/>
              <a:t>Hlavní </a:t>
            </a:r>
            <a:r>
              <a:rPr lang="cs-CZ" sz="1800" b="1" dirty="0"/>
              <a:t>složkou CNG je metan, který je lehčí než vzduch. CNG je při tlaku do 20 </a:t>
            </a:r>
            <a:r>
              <a:rPr lang="cs-CZ" sz="1800" b="1" dirty="0" err="1"/>
              <a:t>MPa</a:t>
            </a:r>
            <a:r>
              <a:rPr lang="cs-CZ" sz="1800" b="1" dirty="0"/>
              <a:t> v nádrži - tlakové nádobě v plynné fázi podle množství plynu v nádrži. Meze výbušnosti směsi zemního plynu ve vzduchu jsou 4,4 až 15 % </a:t>
            </a:r>
            <a:r>
              <a:rPr lang="cs-CZ" sz="1800" b="1" dirty="0" err="1"/>
              <a:t>obj</a:t>
            </a:r>
            <a:r>
              <a:rPr lang="cs-CZ" sz="1800" dirty="0" smtClean="0"/>
              <a:t>.</a:t>
            </a:r>
          </a:p>
          <a:p>
            <a:pPr marL="0" indent="0">
              <a:buNone/>
            </a:pPr>
            <a:r>
              <a:rPr lang="cs-CZ" sz="1800" dirty="0" smtClean="0">
                <a:solidFill>
                  <a:srgbClr val="FF0000"/>
                </a:solidFill>
              </a:rPr>
              <a:t>U </a:t>
            </a:r>
            <a:r>
              <a:rPr lang="cs-CZ" sz="1800" dirty="0">
                <a:solidFill>
                  <a:srgbClr val="FF0000"/>
                </a:solidFill>
              </a:rPr>
              <a:t>systému rozvodu CNG dojde při překročení dovoleného tlaku v tlakové nádobě nebo teploty (90 až 110 </a:t>
            </a:r>
            <a:r>
              <a:rPr lang="cs-CZ" sz="1800" dirty="0" err="1">
                <a:solidFill>
                  <a:srgbClr val="FF0000"/>
                </a:solidFill>
              </a:rPr>
              <a:t>oC</a:t>
            </a:r>
            <a:r>
              <a:rPr lang="cs-CZ" sz="1800" dirty="0">
                <a:solidFill>
                  <a:srgbClr val="FF0000"/>
                </a:solidFill>
              </a:rPr>
              <a:t>) k otevření pojistných ventilů (tlakový, tepelný) a tím k upuštění plynu, popř. s následkem výšlehu dlouhého plamene (ohrožení zasahujících jednotek). </a:t>
            </a:r>
          </a:p>
          <a:p>
            <a:pPr marL="0" indent="0">
              <a:buNone/>
            </a:pPr>
            <a:endParaRPr lang="cs-CZ" sz="1800" dirty="0"/>
          </a:p>
        </p:txBody>
      </p:sp>
    </p:spTree>
    <p:extLst>
      <p:ext uri="{BB962C8B-B14F-4D97-AF65-F5344CB8AC3E}">
        <p14:creationId xmlns:p14="http://schemas.microsoft.com/office/powerpoint/2010/main" val="31830137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pic>
        <p:nvPicPr>
          <p:cNvPr id="4" name="Zástupný symbol pro obsah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a:ln>
            <a:noFill/>
          </a:ln>
        </p:spPr>
      </p:pic>
    </p:spTree>
    <p:extLst>
      <p:ext uri="{BB962C8B-B14F-4D97-AF65-F5344CB8AC3E}">
        <p14:creationId xmlns:p14="http://schemas.microsoft.com/office/powerpoint/2010/main" val="27078338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490066"/>
          </a:xfrm>
        </p:spPr>
        <p:txBody>
          <a:bodyPr>
            <a:normAutofit/>
          </a:bodyPr>
          <a:lstStyle/>
          <a:p>
            <a:r>
              <a:rPr lang="cs-CZ" sz="1800" dirty="0"/>
              <a:t> </a:t>
            </a:r>
          </a:p>
        </p:txBody>
      </p:sp>
      <p:sp>
        <p:nvSpPr>
          <p:cNvPr id="3" name="Zástupný symbol pro obsah 2"/>
          <p:cNvSpPr>
            <a:spLocks noGrp="1"/>
          </p:cNvSpPr>
          <p:nvPr>
            <p:ph idx="1"/>
          </p:nvPr>
        </p:nvSpPr>
        <p:spPr>
          <a:xfrm>
            <a:off x="467544" y="404664"/>
            <a:ext cx="8219256" cy="5721499"/>
          </a:xfrm>
          <a:solidFill>
            <a:schemeClr val="bg1"/>
          </a:solidFill>
        </p:spPr>
        <p:txBody>
          <a:bodyPr>
            <a:normAutofit/>
          </a:bodyPr>
          <a:lstStyle/>
          <a:p>
            <a:pPr marL="0" indent="0">
              <a:buNone/>
            </a:pPr>
            <a:r>
              <a:rPr lang="cs-CZ" sz="1800" b="1" dirty="0" smtClean="0"/>
              <a:t>Hlavní </a:t>
            </a:r>
            <a:r>
              <a:rPr lang="cs-CZ" sz="1800" b="1" dirty="0"/>
              <a:t>složkou LPG je směs propanu a butanu, která je těžší než vzduch. Meze výbušnosti směsi propanu a butanu ve vzduchu jsou 1,4 až 10,9 % </a:t>
            </a:r>
            <a:r>
              <a:rPr lang="cs-CZ" sz="1800" b="1" dirty="0" err="1"/>
              <a:t>obj</a:t>
            </a:r>
            <a:r>
              <a:rPr lang="cs-CZ" sz="1800" b="1" dirty="0"/>
              <a:t>. LPG je pod tlakem v nádrži - tlakové nádobě v kapalné fázi. </a:t>
            </a:r>
            <a:r>
              <a:rPr lang="cs-CZ" sz="1800" dirty="0" smtClean="0">
                <a:solidFill>
                  <a:srgbClr val="FF0000"/>
                </a:solidFill>
              </a:rPr>
              <a:t>U </a:t>
            </a:r>
            <a:r>
              <a:rPr lang="cs-CZ" sz="1800" dirty="0">
                <a:solidFill>
                  <a:srgbClr val="FF0000"/>
                </a:solidFill>
              </a:rPr>
              <a:t>systému rozvodu LPG dojde při překročení nastaveného přetlaku k upuštění plynu z nádrže přes tlakovou pojistku. </a:t>
            </a:r>
          </a:p>
          <a:p>
            <a:pPr marL="0" indent="0">
              <a:buNone/>
            </a:pPr>
            <a:r>
              <a:rPr lang="cs-CZ" sz="1800" dirty="0" smtClean="0"/>
              <a:t>Na </a:t>
            </a:r>
            <a:r>
              <a:rPr lang="cs-CZ" sz="1800" dirty="0"/>
              <a:t>tlakových nádobách s plynem (CNG, LPG) je umístěn bezpečnostní ventil, tzv. </a:t>
            </a:r>
            <a:r>
              <a:rPr lang="cs-CZ" sz="1800" dirty="0" err="1"/>
              <a:t>multiventil</a:t>
            </a:r>
            <a:r>
              <a:rPr lang="cs-CZ" sz="1800" dirty="0"/>
              <a:t>. Ten snižuje riziko výbuchu tlakové nádoby, redukuje tlak a průtok plynu v palivové soustavě. Je zároveň uzávěrem přívodu plynu do plynové soustavy automobilu. </a:t>
            </a:r>
            <a:r>
              <a:rPr lang="cs-CZ" sz="1800" dirty="0" err="1"/>
              <a:t>Multiventil</a:t>
            </a:r>
            <a:r>
              <a:rPr lang="cs-CZ" sz="1800" dirty="0"/>
              <a:t> je zpravidla elektromagnetický, při jízdě ho otevírá řídicí jednotka. Při přepnutí na benzínový provoz, odstavení motoru, v případě nehody s aktivací zádržných systémů nebo při přerušení napájení elektrickým proudem </a:t>
            </a:r>
            <a:r>
              <a:rPr lang="cs-CZ" sz="1800" dirty="0" err="1"/>
              <a:t>multiventil</a:t>
            </a:r>
            <a:r>
              <a:rPr lang="cs-CZ" sz="1800" dirty="0"/>
              <a:t> automaticky uzavře přívod plynu do palivového systému automobilu. </a:t>
            </a:r>
            <a:endParaRPr lang="cs-CZ" sz="1800" dirty="0" smtClean="0"/>
          </a:p>
          <a:p>
            <a:pPr marL="0" indent="0">
              <a:buNone/>
            </a:pPr>
            <a:endParaRPr lang="cs-CZ" sz="1800" dirty="0"/>
          </a:p>
          <a:p>
            <a:pPr marL="0" indent="0">
              <a:buNone/>
            </a:pPr>
            <a:r>
              <a:rPr lang="cs-CZ" sz="1800" dirty="0" smtClean="0"/>
              <a:t>Automobily </a:t>
            </a:r>
            <a:r>
              <a:rPr lang="cs-CZ" sz="1800" dirty="0"/>
              <a:t>s palivem CNG nebo LPG jsou zpravidla označeny nálepkou „CNG“ nebo „LPG“ v pravém horním nebo dolním rohu zadního skla, popř. u plnícího hrdla: </a:t>
            </a:r>
          </a:p>
          <a:p>
            <a:pPr marL="0" indent="0">
              <a:buNone/>
            </a:pPr>
            <a:endParaRPr lang="cs-CZ" sz="1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431" y="4653136"/>
            <a:ext cx="4528707" cy="8107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30465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490066"/>
          </a:xfrm>
          <a:solidFill>
            <a:schemeClr val="bg1"/>
          </a:solidFill>
        </p:spPr>
        <p:txBody>
          <a:bodyPr>
            <a:normAutofit/>
          </a:bodyPr>
          <a:lstStyle/>
          <a:p>
            <a:r>
              <a:rPr lang="cs-CZ" sz="2000" b="1" dirty="0"/>
              <a:t>Úkoly a postup činnosti </a:t>
            </a:r>
            <a:endParaRPr lang="cs-CZ" sz="2000" dirty="0"/>
          </a:p>
        </p:txBody>
      </p:sp>
      <p:sp>
        <p:nvSpPr>
          <p:cNvPr id="3" name="Zástupný symbol pro obsah 2"/>
          <p:cNvSpPr>
            <a:spLocks noGrp="1"/>
          </p:cNvSpPr>
          <p:nvPr>
            <p:ph idx="1"/>
          </p:nvPr>
        </p:nvSpPr>
        <p:spPr>
          <a:xfrm>
            <a:off x="467544" y="764704"/>
            <a:ext cx="8219256" cy="5361459"/>
          </a:xfrm>
          <a:solidFill>
            <a:schemeClr val="bg1"/>
          </a:solidFill>
        </p:spPr>
        <p:txBody>
          <a:bodyPr>
            <a:normAutofit fontScale="92500" lnSpcReduction="20000"/>
          </a:bodyPr>
          <a:lstStyle/>
          <a:p>
            <a:pPr marL="0" indent="0">
              <a:buNone/>
            </a:pPr>
            <a:r>
              <a:rPr lang="cs-CZ" sz="1800" dirty="0" smtClean="0"/>
              <a:t>Při </a:t>
            </a:r>
            <a:r>
              <a:rPr lang="cs-CZ" sz="1800" dirty="0"/>
              <a:t>zásahu na automobil s palivem CNG nebo LPG je, kromě standardních postupů pro vyproštění a záchranu osob, třeba: </a:t>
            </a:r>
          </a:p>
          <a:p>
            <a:pPr marL="0" indent="0">
              <a:buNone/>
            </a:pPr>
            <a:r>
              <a:rPr lang="cs-CZ" sz="1800" dirty="0"/>
              <a:t>a) zjistit </a:t>
            </a:r>
          </a:p>
          <a:p>
            <a:r>
              <a:rPr lang="cs-CZ" sz="1800" dirty="0"/>
              <a:t>i. druh paliva automobilu (CNG, LPG), popř. umístění tlakových nádob s plynem a jejich stav po nehodě, </a:t>
            </a:r>
          </a:p>
          <a:p>
            <a:r>
              <a:rPr lang="cs-CZ" sz="1800" dirty="0" err="1"/>
              <a:t>ii</a:t>
            </a:r>
            <a:r>
              <a:rPr lang="cs-CZ" sz="1800" dirty="0"/>
              <a:t>. poškození rozvodu plynu, zda uniká plyn (měření </a:t>
            </a:r>
            <a:r>
              <a:rPr lang="cs-CZ" sz="1800" dirty="0" err="1"/>
              <a:t>explozimetrem</a:t>
            </a:r>
            <a:r>
              <a:rPr lang="cs-CZ" sz="1800" dirty="0"/>
              <a:t>, syčení, zápach) a kam se šíří nebo zda odhořívá, posoudit </a:t>
            </a:r>
            <a:r>
              <a:rPr lang="cs-CZ" sz="1800" i="1" dirty="0"/>
              <a:t>nebezpečí výbuchu</a:t>
            </a:r>
            <a:r>
              <a:rPr lang="cs-CZ" sz="1800" dirty="0"/>
              <a:t>, </a:t>
            </a:r>
          </a:p>
          <a:p>
            <a:pPr marL="0" indent="0">
              <a:buNone/>
            </a:pPr>
            <a:r>
              <a:rPr lang="cs-CZ" sz="1800" dirty="0"/>
              <a:t>b) pokud automobil </a:t>
            </a:r>
            <a:r>
              <a:rPr lang="cs-CZ" sz="1800" b="1" dirty="0"/>
              <a:t>nehoří </a:t>
            </a:r>
            <a:endParaRPr lang="cs-CZ" sz="1800" dirty="0"/>
          </a:p>
          <a:p>
            <a:r>
              <a:rPr lang="cs-CZ" sz="1800" dirty="0"/>
              <a:t>i. snažit se nejprve uzavřít přívod plynu z tlakových nádob (např. vypnutím zapalování motoru, na </a:t>
            </a:r>
            <a:r>
              <a:rPr lang="cs-CZ" sz="1800" dirty="0" err="1"/>
              <a:t>multiventilu</a:t>
            </a:r>
            <a:r>
              <a:rPr lang="cs-CZ" sz="1800" dirty="0"/>
              <a:t>) a dále uzavřít místo zásahu, </a:t>
            </a:r>
          </a:p>
          <a:p>
            <a:r>
              <a:rPr lang="cs-CZ" sz="1800" dirty="0" err="1"/>
              <a:t>ii</a:t>
            </a:r>
            <a:r>
              <a:rPr lang="cs-CZ" sz="1800" dirty="0"/>
              <a:t>. zajistit možné iniciační zdroje pro vznik požáru na automobilu (např. odpojení akumulátorové baterie, mobilní telefony v kabině vozu) nebo na místě zásahu; </a:t>
            </a:r>
          </a:p>
          <a:p>
            <a:r>
              <a:rPr lang="cs-CZ" sz="1800" dirty="0" err="1"/>
              <a:t>iii</a:t>
            </a:r>
            <a:r>
              <a:rPr lang="cs-CZ" sz="1800" dirty="0"/>
              <a:t>. vyloučit možnost výbuchu nebo hromadění plynu, např. přetlakovou ventilací; odvětrat i prostory automobilu, kde se může unikající plyn hromadit, </a:t>
            </a:r>
          </a:p>
          <a:p>
            <a:pPr marL="0" indent="0">
              <a:buNone/>
            </a:pPr>
            <a:r>
              <a:rPr lang="cs-CZ" sz="1800" dirty="0"/>
              <a:t>c) pokud automobil </a:t>
            </a:r>
            <a:r>
              <a:rPr lang="cs-CZ" sz="1800" b="1" dirty="0"/>
              <a:t>hoří </a:t>
            </a:r>
            <a:endParaRPr lang="cs-CZ" sz="1800" dirty="0"/>
          </a:p>
          <a:p>
            <a:r>
              <a:rPr lang="cs-CZ" sz="1800" dirty="0"/>
              <a:t>i. snažit se nejprve uzavřít přívod plynu z tlakových nádob (např. vypnutím zapalování motoru, uzavřením na </a:t>
            </a:r>
            <a:r>
              <a:rPr lang="cs-CZ" sz="1800" dirty="0" err="1"/>
              <a:t>multiventilu</a:t>
            </a:r>
            <a:r>
              <a:rPr lang="cs-CZ" sz="1800" dirty="0"/>
              <a:t> – pokud již není roztavený a nedochází k hoření plynu) </a:t>
            </a:r>
          </a:p>
          <a:p>
            <a:r>
              <a:rPr lang="cs-CZ" sz="1800" dirty="0" err="1"/>
              <a:t>ii</a:t>
            </a:r>
            <a:r>
              <a:rPr lang="cs-CZ" sz="1800" dirty="0"/>
              <a:t>. pokud požár automobilu ohrožuje nádrž s plynem, zabránit jeho šíření na ni a nádrž chladit (obdobný postup jako při </a:t>
            </a:r>
            <a:r>
              <a:rPr lang="cs-CZ" sz="1800" i="1" dirty="0"/>
              <a:t>hašení tlakových lahví</a:t>
            </a:r>
            <a:r>
              <a:rPr lang="cs-CZ" sz="1800" dirty="0"/>
              <a:t>), </a:t>
            </a:r>
          </a:p>
          <a:p>
            <a:r>
              <a:rPr lang="cs-CZ" sz="1800" dirty="0" err="1"/>
              <a:t>iii</a:t>
            </a:r>
            <a:r>
              <a:rPr lang="cs-CZ" sz="1800" dirty="0"/>
              <a:t>. pokud již plyn z palivové soustavy uniká a hoří, nechat plyn kontrolovaně vyhořet za současného ochlazování okolí, případně ochlazování nádrže automobilu s plynem. </a:t>
            </a:r>
          </a:p>
          <a:p>
            <a:pPr marL="0" indent="0">
              <a:buNone/>
            </a:pPr>
            <a:endParaRPr lang="cs-CZ" sz="1800" dirty="0"/>
          </a:p>
        </p:txBody>
      </p:sp>
    </p:spTree>
    <p:extLst>
      <p:ext uri="{BB962C8B-B14F-4D97-AF65-F5344CB8AC3E}">
        <p14:creationId xmlns:p14="http://schemas.microsoft.com/office/powerpoint/2010/main" val="75714467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74638"/>
            <a:ext cx="8219256" cy="490066"/>
          </a:xfrm>
          <a:solidFill>
            <a:schemeClr val="bg1"/>
          </a:solidFill>
        </p:spPr>
        <p:txBody>
          <a:bodyPr>
            <a:normAutofit/>
          </a:bodyPr>
          <a:lstStyle/>
          <a:p>
            <a:r>
              <a:rPr lang="cs-CZ" sz="2000" b="1" dirty="0"/>
              <a:t>Očekávané zvláštnosti </a:t>
            </a:r>
            <a:endParaRPr lang="cs-CZ" sz="2000" dirty="0"/>
          </a:p>
        </p:txBody>
      </p:sp>
      <p:sp>
        <p:nvSpPr>
          <p:cNvPr id="3" name="Zástupný symbol pro obsah 2"/>
          <p:cNvSpPr>
            <a:spLocks noGrp="1"/>
          </p:cNvSpPr>
          <p:nvPr>
            <p:ph idx="1"/>
          </p:nvPr>
        </p:nvSpPr>
        <p:spPr>
          <a:xfrm>
            <a:off x="467544" y="764704"/>
            <a:ext cx="8219256" cy="5976664"/>
          </a:xfrm>
          <a:solidFill>
            <a:schemeClr val="bg1"/>
          </a:solidFill>
        </p:spPr>
        <p:txBody>
          <a:bodyPr>
            <a:normAutofit fontScale="92500" lnSpcReduction="10000"/>
          </a:bodyPr>
          <a:lstStyle/>
          <a:p>
            <a:pPr marL="0" indent="0">
              <a:buNone/>
            </a:pPr>
            <a:r>
              <a:rPr lang="cs-CZ" sz="1800" dirty="0"/>
              <a:t>Při zásahu na automobil s CNG nebo LPG je třeba počítat s těmito komplikacemi: </a:t>
            </a:r>
          </a:p>
          <a:p>
            <a:r>
              <a:rPr lang="cs-CZ" sz="1800" dirty="0"/>
              <a:t>a) </a:t>
            </a:r>
            <a:r>
              <a:rPr lang="cs-CZ" sz="1800" dirty="0">
                <a:solidFill>
                  <a:srgbClr val="FF0000"/>
                </a:solidFill>
              </a:rPr>
              <a:t>neoznačení automobilu nálepkou CNG nebo LPG</a:t>
            </a:r>
            <a:r>
              <a:rPr lang="cs-CZ" sz="1800" dirty="0"/>
              <a:t>; automobil může být také špatně označen, nebo označení nemusí být po nehodě znatelné, </a:t>
            </a:r>
          </a:p>
          <a:p>
            <a:r>
              <a:rPr lang="cs-CZ" sz="1800" dirty="0"/>
              <a:t>b) </a:t>
            </a:r>
            <a:r>
              <a:rPr lang="cs-CZ" sz="1800" dirty="0">
                <a:solidFill>
                  <a:srgbClr val="FF0000"/>
                </a:solidFill>
              </a:rPr>
              <a:t>nepřístupný nebo nefunkční </a:t>
            </a:r>
            <a:r>
              <a:rPr lang="cs-CZ" sz="1800" dirty="0" err="1">
                <a:solidFill>
                  <a:srgbClr val="FF0000"/>
                </a:solidFill>
              </a:rPr>
              <a:t>multiventil</a:t>
            </a:r>
            <a:r>
              <a:rPr lang="cs-CZ" sz="1800" dirty="0"/>
              <a:t>, </a:t>
            </a:r>
          </a:p>
          <a:p>
            <a:r>
              <a:rPr lang="cs-CZ" sz="1800" dirty="0"/>
              <a:t>c) </a:t>
            </a:r>
            <a:r>
              <a:rPr lang="cs-CZ" sz="1800" dirty="0">
                <a:solidFill>
                  <a:srgbClr val="FF0000"/>
                </a:solidFill>
              </a:rPr>
              <a:t>únik plynu z tlakových nádrží </a:t>
            </a:r>
            <a:r>
              <a:rPr lang="cs-CZ" sz="1800" dirty="0"/>
              <a:t>(odtlakování nádoby) s následným nebezpečím požáru uniklého plynu (vyšlehnutí plamenů); směr výšlehu plamene je ve směru otevřených pojistek na tlakových nádobách plynu (lahvích), popř. může být ovlivněn změnou tvaru karoserie automobilu po nehodě, </a:t>
            </a:r>
          </a:p>
          <a:p>
            <a:r>
              <a:rPr lang="cs-CZ" sz="1800" dirty="0"/>
              <a:t>d) </a:t>
            </a:r>
            <a:r>
              <a:rPr lang="cs-CZ" sz="1800" dirty="0">
                <a:solidFill>
                  <a:srgbClr val="FF0000"/>
                </a:solidFill>
              </a:rPr>
              <a:t>výbuch tlakové nádoby</a:t>
            </a:r>
            <a:r>
              <a:rPr lang="cs-CZ" sz="1800" dirty="0"/>
              <a:t>, je-li poškozen </a:t>
            </a:r>
            <a:r>
              <a:rPr lang="cs-CZ" sz="1800" dirty="0" err="1"/>
              <a:t>multiventil</a:t>
            </a:r>
            <a:r>
              <a:rPr lang="cs-CZ" sz="1800" dirty="0"/>
              <a:t> nebo pojistky, při tepelném namáhání tlakových nádob, </a:t>
            </a:r>
          </a:p>
          <a:p>
            <a:r>
              <a:rPr lang="cs-CZ" sz="1800" dirty="0"/>
              <a:t>e) </a:t>
            </a:r>
            <a:r>
              <a:rPr lang="cs-CZ" sz="1800" dirty="0">
                <a:solidFill>
                  <a:srgbClr val="FF0000"/>
                </a:solidFill>
              </a:rPr>
              <a:t>tvorba výbušné koncentrace</a:t>
            </a:r>
            <a:r>
              <a:rPr lang="cs-CZ" sz="1800" dirty="0"/>
              <a:t>, možné hromadění plynu (LPG) v uzavřených prostorách automobilu, např. v zavazadlovém prostoru, v kabině nebo v garáži, </a:t>
            </a:r>
          </a:p>
          <a:p>
            <a:r>
              <a:rPr lang="cs-CZ" sz="1800" dirty="0"/>
              <a:t>f) </a:t>
            </a:r>
            <a:r>
              <a:rPr lang="cs-CZ" sz="1800" dirty="0">
                <a:solidFill>
                  <a:srgbClr val="FF0000"/>
                </a:solidFill>
              </a:rPr>
              <a:t>špatný přístup k </a:t>
            </a:r>
            <a:r>
              <a:rPr lang="cs-CZ" sz="1800" dirty="0" err="1">
                <a:solidFill>
                  <a:srgbClr val="FF0000"/>
                </a:solidFill>
              </a:rPr>
              <a:t>multiventilu</a:t>
            </a:r>
            <a:r>
              <a:rPr lang="cs-CZ" sz="1800" dirty="0">
                <a:solidFill>
                  <a:srgbClr val="FF0000"/>
                </a:solidFill>
              </a:rPr>
              <a:t> </a:t>
            </a:r>
            <a:r>
              <a:rPr lang="cs-CZ" sz="1800" dirty="0"/>
              <a:t>(např. nutno nejprve odšroubovat kryty nádrží), </a:t>
            </a:r>
          </a:p>
          <a:p>
            <a:r>
              <a:rPr lang="cs-CZ" sz="1800" dirty="0"/>
              <a:t>g) </a:t>
            </a:r>
            <a:r>
              <a:rPr lang="cs-CZ" sz="1800" dirty="0">
                <a:solidFill>
                  <a:srgbClr val="FF0000"/>
                </a:solidFill>
              </a:rPr>
              <a:t>uzavírací </a:t>
            </a:r>
            <a:r>
              <a:rPr lang="cs-CZ" sz="1800" dirty="0" err="1">
                <a:solidFill>
                  <a:srgbClr val="FF0000"/>
                </a:solidFill>
              </a:rPr>
              <a:t>multiventil</a:t>
            </a:r>
            <a:r>
              <a:rPr lang="cs-CZ" sz="1800" dirty="0">
                <a:solidFill>
                  <a:srgbClr val="FF0000"/>
                </a:solidFill>
              </a:rPr>
              <a:t> nelze uzavřít pouze rukou</a:t>
            </a:r>
            <a:r>
              <a:rPr lang="cs-CZ" sz="1800" dirty="0"/>
              <a:t>, ale např. klíčem, </a:t>
            </a:r>
          </a:p>
          <a:p>
            <a:r>
              <a:rPr lang="cs-CZ" sz="1800" dirty="0"/>
              <a:t>h) </a:t>
            </a:r>
            <a:r>
              <a:rPr lang="cs-CZ" sz="1800" dirty="0">
                <a:solidFill>
                  <a:srgbClr val="FF0000"/>
                </a:solidFill>
              </a:rPr>
              <a:t>při odpojování akumulátorové baterie automobilu může dojít k iniciaci výbušné směsi,</a:t>
            </a:r>
            <a:r>
              <a:rPr lang="cs-CZ" sz="1800" dirty="0"/>
              <a:t> proto se nedoporučuje odpojování při 20 % spodní meze výbušnosti CNG nebo LPG v prostoru akumulátorové baterie bez preventivních opatření, např. odvětrání přetlakovou ventilací, </a:t>
            </a:r>
            <a:endParaRPr lang="cs-CZ" sz="1800" dirty="0" smtClean="0"/>
          </a:p>
          <a:p>
            <a:r>
              <a:rPr lang="cs-CZ" sz="1800" dirty="0"/>
              <a:t>i) </a:t>
            </a:r>
            <a:r>
              <a:rPr lang="cs-CZ" sz="1800" dirty="0">
                <a:solidFill>
                  <a:srgbClr val="FF0000"/>
                </a:solidFill>
              </a:rPr>
              <a:t>ve vozidle mohou být i další tlakové nádoby s plynem</a:t>
            </a:r>
            <a:r>
              <a:rPr lang="cs-CZ" sz="1800" dirty="0"/>
              <a:t>, např. topení vozu na </a:t>
            </a:r>
            <a:r>
              <a:rPr lang="cs-CZ" sz="1800" dirty="0" smtClean="0"/>
              <a:t>propan butan </a:t>
            </a:r>
            <a:r>
              <a:rPr lang="cs-CZ" sz="1800" dirty="0"/>
              <a:t>u nákladních automobilů, u obytných vozidel a ty mohou explodovat </a:t>
            </a:r>
            <a:r>
              <a:rPr lang="cs-CZ" sz="1800" dirty="0" smtClean="0"/>
              <a:t>vlivem namáhání </a:t>
            </a:r>
            <a:r>
              <a:rPr lang="cs-CZ" sz="1800" dirty="0"/>
              <a:t>teplem,</a:t>
            </a:r>
          </a:p>
          <a:p>
            <a:r>
              <a:rPr lang="cs-CZ" sz="1800" dirty="0"/>
              <a:t>j) </a:t>
            </a:r>
            <a:r>
              <a:rPr lang="cs-CZ" sz="1800" dirty="0">
                <a:solidFill>
                  <a:srgbClr val="FF0000"/>
                </a:solidFill>
              </a:rPr>
              <a:t>může dojít i poškození nádrže s benzinem</a:t>
            </a:r>
            <a:r>
              <a:rPr lang="cs-CZ" sz="1800" dirty="0"/>
              <a:t>, jeho hoření atd.</a:t>
            </a:r>
          </a:p>
          <a:p>
            <a:pPr marL="0" indent="0">
              <a:buNone/>
            </a:pPr>
            <a:endParaRPr lang="cs-CZ" sz="1800" dirty="0"/>
          </a:p>
        </p:txBody>
      </p:sp>
    </p:spTree>
    <p:extLst>
      <p:ext uri="{BB962C8B-B14F-4D97-AF65-F5344CB8AC3E}">
        <p14:creationId xmlns:p14="http://schemas.microsoft.com/office/powerpoint/2010/main" val="1552712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64704"/>
          </a:xfrm>
        </p:spPr>
        <p:txBody>
          <a:bodyPr>
            <a:normAutofit/>
          </a:bodyPr>
          <a:lstStyle/>
          <a:p>
            <a:r>
              <a:rPr lang="cs-CZ" sz="2400" b="1" dirty="0"/>
              <a:t>Automobily s hybridním pohonem</a:t>
            </a:r>
            <a:endParaRPr lang="cs-CZ" sz="2400" dirty="0"/>
          </a:p>
        </p:txBody>
      </p:sp>
      <p:sp>
        <p:nvSpPr>
          <p:cNvPr id="3" name="Zástupný symbol pro obsah 2"/>
          <p:cNvSpPr>
            <a:spLocks noGrp="1"/>
          </p:cNvSpPr>
          <p:nvPr>
            <p:ph idx="1"/>
          </p:nvPr>
        </p:nvSpPr>
        <p:spPr>
          <a:xfrm>
            <a:off x="0" y="764704"/>
            <a:ext cx="9144000" cy="6093296"/>
          </a:xfrm>
        </p:spPr>
        <p:txBody>
          <a:bodyPr>
            <a:normAutofit/>
          </a:bodyPr>
          <a:lstStyle/>
          <a:p>
            <a:r>
              <a:rPr lang="cs-CZ" sz="1600" b="1" dirty="0"/>
              <a:t>Charakteristika</a:t>
            </a:r>
          </a:p>
          <a:p>
            <a:r>
              <a:rPr lang="cs-CZ" sz="1600" dirty="0"/>
              <a:t>1) Automobil s hybridním pohonem kombinuje dva druhy pohonů, spalovací motor</a:t>
            </a:r>
          </a:p>
          <a:p>
            <a:r>
              <a:rPr lang="cs-CZ" sz="1600" dirty="0"/>
              <a:t>(benzinový nebo naftový) a elektromotor. Automobil má palivovou nádrž</a:t>
            </a:r>
          </a:p>
          <a:p>
            <a:r>
              <a:rPr lang="cs-CZ" sz="1600" dirty="0"/>
              <a:t>a vysokonapěťové 1) komponenty elektropohonu.</a:t>
            </a:r>
          </a:p>
          <a:p>
            <a:r>
              <a:rPr lang="cs-CZ" sz="1600" dirty="0"/>
              <a:t>2) Z hlediska významu pro zásah jednotek se elektropohon automobilu s hybridním</a:t>
            </a:r>
          </a:p>
          <a:p>
            <a:r>
              <a:rPr lang="cs-CZ" sz="1600" dirty="0"/>
              <a:t>pohonem skládá z</a:t>
            </a:r>
          </a:p>
          <a:p>
            <a:r>
              <a:rPr lang="cs-CZ" sz="1600" dirty="0"/>
              <a:t>a) soustavy baterií v pevném kovovém obalu s výstupním napětím zpravidla 400 V</a:t>
            </a:r>
          </a:p>
          <a:p>
            <a:r>
              <a:rPr lang="cs-CZ" sz="1600" dirty="0"/>
              <a:t>i vyšším (dále jen „vysokonapěťová baterie“) podle typu automobilu;</a:t>
            </a:r>
          </a:p>
          <a:p>
            <a:r>
              <a:rPr lang="cs-CZ" sz="1600" dirty="0"/>
              <a:t>vysokonapěťová baterie je nejčastěji složena z nikl-metal-hydridových (</a:t>
            </a:r>
            <a:r>
              <a:rPr lang="cs-CZ" sz="1600" dirty="0" err="1"/>
              <a:t>NiMH</a:t>
            </a:r>
            <a:r>
              <a:rPr lang="cs-CZ" sz="1600" dirty="0"/>
              <a:t>)</a:t>
            </a:r>
          </a:p>
          <a:p>
            <a:r>
              <a:rPr lang="cs-CZ" sz="1600" dirty="0"/>
              <a:t>sériově zapojených článků a je umístěna převážně v zadní části automobilu.</a:t>
            </a:r>
          </a:p>
          <a:p>
            <a:r>
              <a:rPr lang="cs-CZ" sz="1600" dirty="0"/>
              <a:t>Elektrolyt je tuhá hmota nebo hustý gel, má vysoké pH (silně zásaditý) – </a:t>
            </a:r>
            <a:r>
              <a:rPr lang="cs-CZ" sz="1600" i="1" dirty="0"/>
              <a:t>nebezpečí</a:t>
            </a:r>
          </a:p>
          <a:p>
            <a:r>
              <a:rPr lang="cs-CZ" sz="1600" i="1" dirty="0"/>
              <a:t>poleptání</a:t>
            </a:r>
            <a:r>
              <a:rPr lang="cs-CZ" sz="1600" dirty="0"/>
              <a:t>,</a:t>
            </a:r>
          </a:p>
          <a:p>
            <a:r>
              <a:rPr lang="cs-CZ" sz="1600" dirty="0"/>
              <a:t>b) měniče napětí pro elektromotor,</a:t>
            </a:r>
          </a:p>
          <a:p>
            <a:r>
              <a:rPr lang="cs-CZ" sz="1600" dirty="0"/>
              <a:t>c) vysokonapěťových rozvodů (kabelů), které jsou označeny oranžovou barvou</a:t>
            </a:r>
          </a:p>
          <a:p>
            <a:r>
              <a:rPr lang="cs-CZ" sz="1600" dirty="0"/>
              <a:t>s výstražným označením (černý blesk v trojúhelníku), propojující elektromotor</a:t>
            </a:r>
          </a:p>
          <a:p>
            <a:r>
              <a:rPr lang="cs-CZ" sz="1600" dirty="0"/>
              <a:t>s vysokonapěťovou baterií,</a:t>
            </a:r>
          </a:p>
          <a:p>
            <a:pPr marL="0" indent="0">
              <a:buNone/>
            </a:pP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5229200"/>
            <a:ext cx="199072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18002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endParaRPr lang="cs-CZ" sz="1600" dirty="0" smtClean="0"/>
          </a:p>
          <a:p>
            <a:endParaRPr lang="cs-CZ" sz="1600" dirty="0"/>
          </a:p>
          <a:p>
            <a:r>
              <a:rPr lang="cs-CZ" sz="1600" dirty="0" smtClean="0"/>
              <a:t>d</a:t>
            </a:r>
            <a:r>
              <a:rPr lang="cs-CZ" sz="1600" dirty="0"/>
              <a:t>) elektromotoru v motorovém prostoru automobilu; na elektromotoru je umístěn</a:t>
            </a:r>
          </a:p>
          <a:p>
            <a:r>
              <a:rPr lang="cs-CZ" sz="1600" dirty="0"/>
              <a:t>oranžový konektor s přívodem od měniče a baterie,</a:t>
            </a:r>
          </a:p>
          <a:p>
            <a:r>
              <a:rPr lang="cs-CZ" sz="1600" dirty="0"/>
              <a:t>e) soustavy elektrických kondenzátorů pro krátkodobou dodávku elektrického proudu</a:t>
            </a:r>
          </a:p>
          <a:p>
            <a:r>
              <a:rPr lang="cs-CZ" sz="1600" dirty="0"/>
              <a:t>do elektromotoru, který je zároveň alternátorem u spalovacího motoru; tento</a:t>
            </a:r>
          </a:p>
          <a:p>
            <a:r>
              <a:rPr lang="cs-CZ" sz="1600" dirty="0"/>
              <a:t>komponent elektropohonu mají jen některé automobily.</a:t>
            </a:r>
          </a:p>
          <a:p>
            <a:r>
              <a:rPr lang="cs-CZ" sz="1600" dirty="0"/>
              <a:t>3) Automobily s hybridním pohonem jsou nejčastěji označeny</a:t>
            </a:r>
            <a:r>
              <a:rPr lang="cs-CZ" sz="1600" dirty="0" smtClean="0"/>
              <a:t>:</a:t>
            </a:r>
          </a:p>
          <a:p>
            <a:endParaRPr lang="cs-CZ" sz="1600" dirty="0"/>
          </a:p>
          <a:p>
            <a:endParaRPr lang="cs-CZ" sz="1600" dirty="0" smtClean="0"/>
          </a:p>
          <a:p>
            <a:endParaRPr lang="cs-CZ" sz="1600" dirty="0"/>
          </a:p>
          <a:p>
            <a:endParaRPr lang="cs-CZ" sz="1600" dirty="0" smtClean="0"/>
          </a:p>
          <a:p>
            <a:endParaRPr lang="cs-CZ" sz="1600" dirty="0"/>
          </a:p>
          <a:p>
            <a:endParaRPr lang="cs-CZ" sz="1600" dirty="0" smtClean="0"/>
          </a:p>
          <a:p>
            <a:endParaRPr lang="cs-CZ" sz="1600" dirty="0"/>
          </a:p>
          <a:p>
            <a:endParaRPr lang="cs-CZ" sz="1600" dirty="0" smtClean="0"/>
          </a:p>
          <a:p>
            <a:r>
              <a:rPr lang="cs-CZ" sz="1600" dirty="0"/>
              <a:t>Umístění označení je nejčastěji na zadní masce automobilu, ale může být i na bocích a</a:t>
            </a:r>
          </a:p>
          <a:p>
            <a:r>
              <a:rPr lang="cs-CZ" sz="1600" dirty="0"/>
              <a:t>na motoru vozidla.</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36912"/>
            <a:ext cx="8352928" cy="188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361561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94576"/>
          </a:xfrm>
        </p:spPr>
        <p:txBody>
          <a:bodyPr>
            <a:normAutofit lnSpcReduction="10000"/>
          </a:bodyPr>
          <a:lstStyle/>
          <a:p>
            <a:pPr marL="0" indent="0" algn="ctr">
              <a:buNone/>
            </a:pPr>
            <a:r>
              <a:rPr lang="cs-CZ" sz="1600" b="1" dirty="0"/>
              <a:t>Úkoly a postup činnosti</a:t>
            </a:r>
          </a:p>
          <a:p>
            <a:r>
              <a:rPr lang="cs-CZ" sz="1600" dirty="0" smtClean="0"/>
              <a:t>Při </a:t>
            </a:r>
            <a:r>
              <a:rPr lang="cs-CZ" sz="1600" dirty="0"/>
              <a:t>zásahu na automobil s hybridním pohonem je, kromě standardních postupů pro</a:t>
            </a:r>
          </a:p>
          <a:p>
            <a:r>
              <a:rPr lang="cs-CZ" sz="1600" dirty="0"/>
              <a:t>vyproštění a záchranu osob třeba:</a:t>
            </a:r>
          </a:p>
          <a:p>
            <a:r>
              <a:rPr lang="cs-CZ" sz="1600" dirty="0"/>
              <a:t>a) zjistit druh pohonu automobilu, popř. umístění vysokonapěťových baterií a jejich</a:t>
            </a:r>
          </a:p>
          <a:p>
            <a:r>
              <a:rPr lang="cs-CZ" sz="1600" dirty="0"/>
              <a:t>poškození nebo zasažení požárem, a zda hrozí </a:t>
            </a:r>
            <a:r>
              <a:rPr lang="cs-CZ" sz="1600" i="1" dirty="0"/>
              <a:t>nebezpečí úrazu elektrickým proudem,</a:t>
            </a:r>
          </a:p>
          <a:p>
            <a:r>
              <a:rPr lang="cs-CZ" sz="1600" dirty="0"/>
              <a:t>b) zajistit vypnutí napětí z vysokonapěťových (oranžových) rozvodů automobilu; to lze</a:t>
            </a:r>
          </a:p>
          <a:p>
            <a:r>
              <a:rPr lang="cs-CZ" sz="1600" dirty="0"/>
              <a:t>následovně</a:t>
            </a:r>
          </a:p>
          <a:p>
            <a:r>
              <a:rPr lang="cs-CZ" sz="1600" dirty="0"/>
              <a:t>i. vypnutím zapalování motoru automobilu a tím i elektropohonu (např. pomocí</a:t>
            </a:r>
          </a:p>
          <a:p>
            <a:r>
              <a:rPr lang="cs-CZ" sz="1600" dirty="0"/>
              <a:t>tlačítka START/STOP na palubní desce),</a:t>
            </a:r>
          </a:p>
          <a:p>
            <a:r>
              <a:rPr lang="cs-CZ" sz="1600" dirty="0" err="1"/>
              <a:t>ii</a:t>
            </a:r>
            <a:r>
              <a:rPr lang="cs-CZ" sz="1600" dirty="0"/>
              <a:t>. odpojením běžné 12/24 V akumulátorové baterie automobilu; tím se vypne celý</a:t>
            </a:r>
          </a:p>
          <a:p>
            <a:r>
              <a:rPr lang="cs-CZ" sz="1600" dirty="0"/>
              <a:t>řídicí systém v automobilu včetně elektropohonu a jeho komponentů,</a:t>
            </a:r>
          </a:p>
          <a:p>
            <a:r>
              <a:rPr lang="cs-CZ" sz="1600" dirty="0" err="1"/>
              <a:t>iii</a:t>
            </a:r>
            <a:r>
              <a:rPr lang="cs-CZ" sz="1600" dirty="0"/>
              <a:t>. odpojením vysokonapěťové baterie od vysokonapěťových rozvodů</a:t>
            </a:r>
          </a:p>
          <a:p>
            <a:r>
              <a:rPr lang="cs-CZ" sz="1600" dirty="0"/>
              <a:t>odpojovačem,</a:t>
            </a:r>
          </a:p>
          <a:p>
            <a:r>
              <a:rPr lang="cs-CZ" sz="1600" dirty="0" err="1"/>
              <a:t>iv</a:t>
            </a:r>
            <a:r>
              <a:rPr lang="cs-CZ" sz="1600" dirty="0"/>
              <a:t>. rozpojením jakéhokoliv „oranžového“ konektoru na elektromotoru automobilu,</a:t>
            </a:r>
          </a:p>
          <a:p>
            <a:r>
              <a:rPr lang="cs-CZ" sz="1600" dirty="0"/>
              <a:t>nebo</a:t>
            </a:r>
          </a:p>
          <a:p>
            <a:r>
              <a:rPr lang="cs-CZ" sz="1600" dirty="0"/>
              <a:t>v. pokud při požáru dojde k porušení izolace vysokonapěťových rozvodů, dojde k</a:t>
            </a:r>
          </a:p>
          <a:p>
            <a:r>
              <a:rPr lang="cs-CZ" sz="1600" dirty="0"/>
              <a:t>následnému vyzkratování, stejná situace se stane v případě hašení, kdy voda</a:t>
            </a:r>
          </a:p>
          <a:p>
            <a:r>
              <a:rPr lang="cs-CZ" sz="1600" dirty="0"/>
              <a:t>zaplaví vysokonapěťové rozvody, což způsobí elektrický zkrat a následné</a:t>
            </a:r>
          </a:p>
          <a:p>
            <a:r>
              <a:rPr lang="cs-CZ" sz="1600" dirty="0"/>
              <a:t>odpojení pojistkou (jističem),</a:t>
            </a:r>
          </a:p>
          <a:p>
            <a:r>
              <a:rPr lang="cs-CZ" sz="1600" dirty="0"/>
              <a:t>c) při hašení automobilu na hybridní pohon je nutno provést hašení nevodivými hasivy</a:t>
            </a:r>
          </a:p>
          <a:p>
            <a:r>
              <a:rPr lang="cs-CZ" sz="1600" dirty="0"/>
              <a:t>nebo hasit intenzivně vodou z bezpečné vzdálenosti, viz </a:t>
            </a:r>
            <a:r>
              <a:rPr lang="cs-CZ" sz="1600" i="1" dirty="0"/>
              <a:t>hašení vodou elektrických</a:t>
            </a:r>
          </a:p>
          <a:p>
            <a:r>
              <a:rPr lang="cs-CZ" sz="1600" i="1" dirty="0"/>
              <a:t>zařízení a vedení pod napětím 400 V</a:t>
            </a:r>
            <a:r>
              <a:rPr lang="cs-CZ" sz="1600" dirty="0"/>
              <a:t>,</a:t>
            </a:r>
          </a:p>
          <a:p>
            <a:r>
              <a:rPr lang="cs-CZ" sz="1600" dirty="0"/>
              <a:t>d) jsou-li elektrické rozvody s porušenou izolací a nevíme, zda se jedná</a:t>
            </a:r>
          </a:p>
          <a:p>
            <a:r>
              <a:rPr lang="cs-CZ" sz="1600" dirty="0"/>
              <a:t>o vysokonapěťové rozvody, tak se jich nedotýkáme,</a:t>
            </a:r>
          </a:p>
          <a:p>
            <a:r>
              <a:rPr lang="cs-CZ" sz="1600" dirty="0"/>
              <a:t>e) zvedací vaky se nesmí zasunout pod vysokonapěťové rozvody automobilu.</a:t>
            </a:r>
          </a:p>
        </p:txBody>
      </p:sp>
    </p:spTree>
    <p:extLst>
      <p:ext uri="{BB962C8B-B14F-4D97-AF65-F5344CB8AC3E}">
        <p14:creationId xmlns:p14="http://schemas.microsoft.com/office/powerpoint/2010/main" val="146732399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lgn="ctr">
              <a:buNone/>
            </a:pPr>
            <a:endParaRPr lang="cs-CZ" sz="1800" b="1" dirty="0" smtClean="0"/>
          </a:p>
          <a:p>
            <a:pPr marL="0" indent="0" algn="ctr">
              <a:buNone/>
            </a:pPr>
            <a:r>
              <a:rPr lang="cs-CZ" sz="1800" b="1" dirty="0" smtClean="0"/>
              <a:t>Očekávané zvláštnosti</a:t>
            </a:r>
          </a:p>
          <a:p>
            <a:pPr marL="0" indent="0" algn="ctr">
              <a:buNone/>
            </a:pPr>
            <a:endParaRPr lang="cs-CZ" sz="1800" b="1" dirty="0"/>
          </a:p>
          <a:p>
            <a:r>
              <a:rPr lang="cs-CZ" sz="1800" dirty="0" smtClean="0"/>
              <a:t>Při </a:t>
            </a:r>
            <a:r>
              <a:rPr lang="cs-CZ" sz="1800" dirty="0"/>
              <a:t>zásahu na automobil s hybridním pohonem je třeba počítat s těmito komplikacemi:</a:t>
            </a:r>
          </a:p>
          <a:p>
            <a:r>
              <a:rPr lang="cs-CZ" sz="1800" dirty="0"/>
              <a:t>a) neoznačení automobilu; automobil může být špatně označen, nebo označení nemusí</a:t>
            </a:r>
          </a:p>
          <a:p>
            <a:r>
              <a:rPr lang="cs-CZ" sz="1800" dirty="0"/>
              <a:t>být po nehodě znatelné,</a:t>
            </a:r>
          </a:p>
          <a:p>
            <a:r>
              <a:rPr lang="cs-CZ" sz="1800" dirty="0"/>
              <a:t>b) nepřístupný odpojovač vysokonapěťové baterie,</a:t>
            </a:r>
          </a:p>
          <a:p>
            <a:r>
              <a:rPr lang="cs-CZ" sz="1800" dirty="0"/>
              <a:t>c) vytečení elektrolytu, které může způsobit poleptání v případě poškození obalu</a:t>
            </a:r>
          </a:p>
          <a:p>
            <a:r>
              <a:rPr lang="cs-CZ" sz="1800" dirty="0"/>
              <a:t>vysokonapěťové baterie,</a:t>
            </a:r>
          </a:p>
          <a:p>
            <a:r>
              <a:rPr lang="cs-CZ" sz="1800" dirty="0"/>
              <a:t>d) roztržení vysokonapěťové baterie,</a:t>
            </a:r>
          </a:p>
          <a:p>
            <a:r>
              <a:rPr lang="cs-CZ" sz="1800" dirty="0"/>
              <a:t>e) bouřlivá reakce vody a obsahu vysokonapěťové baterie (alkalické kovy, elektrolyt),</a:t>
            </a:r>
          </a:p>
          <a:p>
            <a:r>
              <a:rPr lang="cs-CZ" sz="1800" dirty="0"/>
              <a:t>f) pokud nebyl elektromotor odpojen od vysokonapěťových rozvodů, může dojít</a:t>
            </a:r>
          </a:p>
          <a:p>
            <a:r>
              <a:rPr lang="cs-CZ" sz="1800" dirty="0"/>
              <a:t>k samovolnému, nečekanému pohybu automobilu,</a:t>
            </a:r>
          </a:p>
          <a:p>
            <a:r>
              <a:rPr lang="cs-CZ" sz="1800" dirty="0"/>
              <a:t>g) opomenutí skutečnosti, že automobil s hybridním pohonem má také pohon spalovací</a:t>
            </a:r>
          </a:p>
          <a:p>
            <a:r>
              <a:rPr lang="cs-CZ" sz="1800" dirty="0"/>
              <a:t>včetně palivové nádrže.</a:t>
            </a:r>
          </a:p>
        </p:txBody>
      </p:sp>
    </p:spTree>
    <p:extLst>
      <p:ext uri="{BB962C8B-B14F-4D97-AF65-F5344CB8AC3E}">
        <p14:creationId xmlns:p14="http://schemas.microsoft.com/office/powerpoint/2010/main" val="2200928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92696"/>
          </a:xfrm>
          <a:solidFill>
            <a:schemeClr val="bg1"/>
          </a:solidFill>
        </p:spPr>
        <p:txBody>
          <a:bodyPr>
            <a:normAutofit/>
          </a:bodyPr>
          <a:lstStyle/>
          <a:p>
            <a:r>
              <a:rPr lang="cs-CZ" sz="2400" b="1" dirty="0"/>
              <a:t>Požáry </a:t>
            </a:r>
            <a:r>
              <a:rPr lang="cs-CZ" sz="2400" b="1" dirty="0" err="1"/>
              <a:t>fotovoltaických</a:t>
            </a:r>
            <a:r>
              <a:rPr lang="cs-CZ" sz="2400" b="1" dirty="0"/>
              <a:t> elektráren</a:t>
            </a:r>
            <a:endParaRPr lang="cs-CZ" sz="2400" dirty="0"/>
          </a:p>
        </p:txBody>
      </p:sp>
      <p:sp>
        <p:nvSpPr>
          <p:cNvPr id="3" name="Zástupný symbol pro obsah 2"/>
          <p:cNvSpPr>
            <a:spLocks noGrp="1"/>
          </p:cNvSpPr>
          <p:nvPr>
            <p:ph idx="1"/>
          </p:nvPr>
        </p:nvSpPr>
        <p:spPr>
          <a:xfrm>
            <a:off x="0" y="692696"/>
            <a:ext cx="9144000" cy="6165304"/>
          </a:xfrm>
          <a:solidFill>
            <a:schemeClr val="bg1"/>
          </a:solidFill>
        </p:spPr>
        <p:txBody>
          <a:bodyPr>
            <a:normAutofit/>
          </a:bodyPr>
          <a:lstStyle/>
          <a:p>
            <a:pPr marL="0" indent="0" algn="ctr">
              <a:buNone/>
            </a:pPr>
            <a:r>
              <a:rPr lang="cs-CZ" sz="1800" b="1" dirty="0"/>
              <a:t>Charakteristika</a:t>
            </a:r>
          </a:p>
          <a:p>
            <a:pPr marL="0" indent="0">
              <a:buNone/>
            </a:pPr>
            <a:r>
              <a:rPr lang="cs-CZ" sz="1600" dirty="0" err="1" smtClean="0"/>
              <a:t>Fotovoltaickou</a:t>
            </a:r>
            <a:r>
              <a:rPr lang="cs-CZ" sz="1600" dirty="0" smtClean="0"/>
              <a:t> </a:t>
            </a:r>
            <a:r>
              <a:rPr lang="cs-CZ" sz="1600" dirty="0"/>
              <a:t>(dále jen „FV“) elektrárnou je zařízení, které vyrábí ze sluneční </a:t>
            </a:r>
            <a:r>
              <a:rPr lang="cs-CZ" sz="1600" dirty="0" smtClean="0"/>
              <a:t>energie energii </a:t>
            </a:r>
            <a:r>
              <a:rPr lang="cs-CZ" sz="1600" dirty="0"/>
              <a:t>elektrickou za pomoci FV polovodičových článků, na něž dopadá sluneční </a:t>
            </a:r>
            <a:r>
              <a:rPr lang="cs-CZ" sz="1600" dirty="0" smtClean="0"/>
              <a:t>světlo a </a:t>
            </a:r>
            <a:r>
              <a:rPr lang="cs-CZ" sz="1600" dirty="0"/>
              <a:t>vzniká tak elektrické napětí.</a:t>
            </a:r>
          </a:p>
          <a:p>
            <a:pPr marL="0" indent="0">
              <a:buNone/>
            </a:pPr>
            <a:endParaRPr lang="cs-CZ" sz="1600" dirty="0" smtClean="0"/>
          </a:p>
          <a:p>
            <a:pPr marL="0" indent="0">
              <a:buNone/>
            </a:pPr>
            <a:r>
              <a:rPr lang="cs-CZ" sz="1600" dirty="0" smtClean="0"/>
              <a:t> Hlavními </a:t>
            </a:r>
            <a:r>
              <a:rPr lang="cs-CZ" sz="1600" dirty="0"/>
              <a:t>části FV elektráren jsou:</a:t>
            </a:r>
          </a:p>
          <a:p>
            <a:r>
              <a:rPr lang="cs-CZ" sz="1600" dirty="0"/>
              <a:t>a) FV (solární) panely, jsou tvořeny FV články převážně z křemíku, jejich plocha </a:t>
            </a:r>
            <a:r>
              <a:rPr lang="cs-CZ" sz="1600" dirty="0" smtClean="0"/>
              <a:t>je pokryta </a:t>
            </a:r>
            <a:r>
              <a:rPr lang="cs-CZ" sz="1600" dirty="0"/>
              <a:t>čirým tvrzeným sklem, bývají zapouzdřeny plastem (vinyl, polyetylen) </a:t>
            </a:r>
            <a:r>
              <a:rPr lang="cs-CZ" sz="1600" dirty="0" smtClean="0"/>
              <a:t>v kovovém </a:t>
            </a:r>
            <a:r>
              <a:rPr lang="cs-CZ" sz="1600" dirty="0"/>
              <a:t>rámu a uchyceny na konstrukci střech, nejsou </a:t>
            </a:r>
            <a:r>
              <a:rPr lang="cs-CZ" sz="1600" dirty="0" err="1"/>
              <a:t>pochozí</a:t>
            </a:r>
            <a:r>
              <a:rPr lang="cs-CZ" sz="1600" dirty="0"/>
              <a:t>, </a:t>
            </a:r>
            <a:r>
              <a:rPr lang="cs-CZ" sz="1600" dirty="0" smtClean="0"/>
              <a:t>výrazně nepřispívají </a:t>
            </a:r>
            <a:r>
              <a:rPr lang="cs-CZ" sz="1600" dirty="0"/>
              <a:t>k hoření,</a:t>
            </a:r>
          </a:p>
          <a:p>
            <a:r>
              <a:rPr lang="cs-CZ" sz="1600" dirty="0"/>
              <a:t>b) kabelový rozvod, jističe; důležitým je tzv. sběrný (páteřní) kabel s </a:t>
            </a:r>
            <a:r>
              <a:rPr lang="cs-CZ" sz="1600" dirty="0" smtClean="0"/>
              <a:t>požadovaným stejnosměrným </a:t>
            </a:r>
            <a:r>
              <a:rPr lang="cs-CZ" sz="1600" dirty="0"/>
              <a:t>napětím (DC 2)) vedoucím od sekcí FV panelů k měniči napětí,</a:t>
            </a:r>
          </a:p>
          <a:p>
            <a:r>
              <a:rPr lang="cs-CZ" sz="1600" dirty="0"/>
              <a:t>c) sběrnice stejnosměrného proudu (DC) a měnič napětí DC/AC nazýván také </a:t>
            </a:r>
            <a:r>
              <a:rPr lang="cs-CZ" sz="1600" dirty="0" smtClean="0"/>
              <a:t>jako „střídač</a:t>
            </a:r>
            <a:r>
              <a:rPr lang="cs-CZ" sz="1600" dirty="0"/>
              <a:t>“ (dále jen „měnič napětí“),</a:t>
            </a:r>
          </a:p>
          <a:p>
            <a:r>
              <a:rPr lang="cs-CZ" sz="1600" dirty="0"/>
              <a:t>d) kabelový rozvod, jističe a rozvodnice střídavého proudu (AC 3)),</a:t>
            </a:r>
          </a:p>
          <a:p>
            <a:r>
              <a:rPr lang="cs-CZ" sz="1600" dirty="0"/>
              <a:t>e) trafostanice před napojením do veřejné rozvodné elektrické sítě o napětí 6 </a:t>
            </a:r>
            <a:r>
              <a:rPr lang="cs-CZ" sz="1600" dirty="0" err="1"/>
              <a:t>kV</a:t>
            </a:r>
            <a:r>
              <a:rPr lang="cs-CZ" sz="1600" dirty="0"/>
              <a:t> </a:t>
            </a:r>
            <a:r>
              <a:rPr lang="cs-CZ" sz="1600" dirty="0" smtClean="0"/>
              <a:t>nebo vyšším</a:t>
            </a:r>
            <a:r>
              <a:rPr lang="cs-CZ" sz="1600" dirty="0"/>
              <a:t>.</a:t>
            </a:r>
          </a:p>
          <a:p>
            <a:pPr marL="0" indent="0">
              <a:buNone/>
            </a:pPr>
            <a:endParaRPr lang="cs-CZ" sz="1600" dirty="0" smtClean="0"/>
          </a:p>
          <a:p>
            <a:pPr marL="0" indent="0">
              <a:buNone/>
            </a:pPr>
            <a:r>
              <a:rPr lang="cs-CZ" sz="1600" b="1" dirty="0" smtClean="0"/>
              <a:t>Elektrické </a:t>
            </a:r>
            <a:r>
              <a:rPr lang="cs-CZ" sz="1600" b="1" dirty="0"/>
              <a:t>napětí na FV panelu může dosahovat 20 až 40 V, panely se sériově </a:t>
            </a:r>
            <a:r>
              <a:rPr lang="cs-CZ" sz="1600" b="1" dirty="0" smtClean="0"/>
              <a:t>propojují do </a:t>
            </a:r>
            <a:r>
              <a:rPr lang="cs-CZ" sz="1600" b="1" dirty="0"/>
              <a:t>sekcí.</a:t>
            </a:r>
            <a:r>
              <a:rPr lang="cs-CZ" sz="1600" dirty="0"/>
              <a:t> Výsledné napětí stejnosměrného proudu (DC) odcházejícího z </a:t>
            </a:r>
            <a:r>
              <a:rPr lang="cs-CZ" sz="1600" dirty="0" smtClean="0"/>
              <a:t>propojených panelů </a:t>
            </a:r>
            <a:r>
              <a:rPr lang="cs-CZ" sz="1600" dirty="0"/>
              <a:t>může být až 1000 V, které se vede do měniče, kde se mění v proud střídavý (AC</a:t>
            </a:r>
            <a:r>
              <a:rPr lang="cs-CZ" sz="1600" dirty="0" smtClean="0"/>
              <a:t>). Z </a:t>
            </a:r>
            <a:r>
              <a:rPr lang="cs-CZ" sz="1600" dirty="0"/>
              <a:t>měniče je tento proud veden do rozvodné sítě domu, nebo může být připojení </a:t>
            </a:r>
            <a:r>
              <a:rPr lang="cs-CZ" sz="1600" dirty="0" smtClean="0"/>
              <a:t>do veřejné </a:t>
            </a:r>
            <a:r>
              <a:rPr lang="cs-CZ" sz="1600" dirty="0"/>
              <a:t>elektrické rozvodné sítě, u velkých FV elektráren prostřednictvím trafostanice.</a:t>
            </a:r>
          </a:p>
        </p:txBody>
      </p:sp>
    </p:spTree>
    <p:extLst>
      <p:ext uri="{BB962C8B-B14F-4D97-AF65-F5344CB8AC3E}">
        <p14:creationId xmlns:p14="http://schemas.microsoft.com/office/powerpoint/2010/main" val="13734411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92696"/>
          </a:xfrm>
          <a:solidFill>
            <a:srgbClr val="FFCCFF"/>
          </a:solidFill>
        </p:spPr>
        <p:txBody>
          <a:bodyPr>
            <a:normAutofit fontScale="90000"/>
          </a:bodyPr>
          <a:lstStyle/>
          <a:p>
            <a:r>
              <a:rPr lang="cs-CZ" sz="2400" dirty="0"/>
              <a:t/>
            </a:r>
            <a:br>
              <a:rPr lang="cs-CZ" sz="2400" dirty="0"/>
            </a:br>
            <a:r>
              <a:rPr lang="cs-CZ" sz="2400" dirty="0"/>
              <a:t> </a:t>
            </a:r>
            <a:r>
              <a:rPr lang="cs-CZ" sz="2400" b="1" dirty="0" smtClean="0"/>
              <a:t>  </a:t>
            </a:r>
            <a:r>
              <a:rPr lang="cs-CZ" sz="2400" dirty="0"/>
              <a:t>	</a:t>
            </a:r>
            <a:br>
              <a:rPr lang="cs-CZ" sz="2400" dirty="0"/>
            </a:br>
            <a:endParaRPr lang="cs-CZ" sz="2400" dirty="0"/>
          </a:p>
        </p:txBody>
      </p:sp>
      <p:sp>
        <p:nvSpPr>
          <p:cNvPr id="3" name="Zástupný symbol pro obsah 2"/>
          <p:cNvSpPr>
            <a:spLocks noGrp="1"/>
          </p:cNvSpPr>
          <p:nvPr>
            <p:ph idx="1"/>
          </p:nvPr>
        </p:nvSpPr>
        <p:spPr>
          <a:xfrm>
            <a:off x="0" y="0"/>
            <a:ext cx="9144000" cy="6858000"/>
          </a:xfrm>
          <a:solidFill>
            <a:schemeClr val="bg1"/>
          </a:solidFill>
        </p:spPr>
        <p:txBody>
          <a:bodyPr>
            <a:normAutofit fontScale="92500" lnSpcReduction="10000"/>
          </a:bodyPr>
          <a:lstStyle/>
          <a:p>
            <a:pPr marL="0" indent="0" algn="ctr">
              <a:buNone/>
            </a:pPr>
            <a:endParaRPr lang="cs-CZ" sz="1800" b="1" dirty="0" smtClean="0"/>
          </a:p>
          <a:p>
            <a:pPr marL="0" indent="0">
              <a:buNone/>
            </a:pPr>
            <a:r>
              <a:rPr lang="cs-CZ" sz="1800" b="1" dirty="0"/>
              <a:t>Vznikající napětí ve FV panelu nelze při osvíceném panelu přerušit</a:t>
            </a:r>
            <a:r>
              <a:rPr lang="cs-CZ" sz="1800" dirty="0"/>
              <a:t>. Lze provést </a:t>
            </a:r>
            <a:r>
              <a:rPr lang="cs-CZ" sz="1800" dirty="0" smtClean="0"/>
              <a:t>odpojení měniče </a:t>
            </a:r>
            <a:r>
              <a:rPr lang="cs-CZ" sz="1800" dirty="0"/>
              <a:t>od jednotlivých sekcí FV panelů, rozpojit sekce FV panelů a celé FV </a:t>
            </a:r>
            <a:r>
              <a:rPr lang="cs-CZ" sz="1800" dirty="0" smtClean="0"/>
              <a:t>elektrárny od </a:t>
            </a:r>
            <a:r>
              <a:rPr lang="cs-CZ" sz="1800" dirty="0"/>
              <a:t>veřejné elektrické sítě. Jednotlivé části FV elektrárny mohou být opatřeny </a:t>
            </a:r>
            <a:r>
              <a:rPr lang="cs-CZ" sz="1800" dirty="0" smtClean="0"/>
              <a:t>tlačítkem „CENTRAL </a:t>
            </a:r>
            <a:r>
              <a:rPr lang="cs-CZ" sz="1800" dirty="0"/>
              <a:t>STOP“.</a:t>
            </a:r>
            <a:endParaRPr lang="cs-CZ" sz="1800" b="1" dirty="0"/>
          </a:p>
          <a:p>
            <a:pPr marL="0" indent="0" algn="ctr">
              <a:buNone/>
            </a:pPr>
            <a:r>
              <a:rPr lang="cs-CZ" sz="1800" b="1" dirty="0" smtClean="0"/>
              <a:t> </a:t>
            </a:r>
            <a:endParaRPr lang="cs-CZ" sz="1800" dirty="0" smtClean="0"/>
          </a:p>
          <a:p>
            <a:pPr marL="0" indent="0">
              <a:buNone/>
            </a:pPr>
            <a:r>
              <a:rPr lang="cs-CZ" sz="1800" b="1" dirty="0" smtClean="0"/>
              <a:t>Zvláště </a:t>
            </a:r>
            <a:r>
              <a:rPr lang="cs-CZ" sz="1800" b="1" dirty="0"/>
              <a:t>nebezpečná je část sběrného (páteřního) kabelového rozvodu DC vedoucí od sekcí FV panelů do měniče,</a:t>
            </a:r>
            <a:r>
              <a:rPr lang="cs-CZ" sz="1800" dirty="0"/>
              <a:t> která zůstává pod napětím. Některé sekce FV mají samostatné odpojovače od páteřního kabelového rozvodu: </a:t>
            </a:r>
            <a:endParaRPr lang="cs-CZ" sz="1800" dirty="0" smtClean="0"/>
          </a:p>
          <a:p>
            <a:pPr marL="0" indent="0">
              <a:buNone/>
            </a:pPr>
            <a:endParaRPr lang="cs-CZ" sz="1800" dirty="0"/>
          </a:p>
          <a:p>
            <a:endParaRPr lang="cs-CZ" sz="1800" dirty="0"/>
          </a:p>
          <a:p>
            <a:pPr marL="0" indent="0">
              <a:buNone/>
            </a:pPr>
            <a:r>
              <a:rPr lang="cs-CZ" sz="1800" dirty="0" smtClean="0"/>
              <a:t> </a:t>
            </a:r>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endParaRPr lang="cs-CZ" sz="1800" dirty="0"/>
          </a:p>
          <a:p>
            <a:pPr marL="0" indent="0">
              <a:buNone/>
            </a:pPr>
            <a:r>
              <a:rPr lang="cs-CZ" sz="1800" dirty="0"/>
              <a:t>FV elektrárny na volném prostranství jsou oploceny, zpravidla střeženy elektronickým zabezpečovacím systémem. Nejsou umístěny celé na zpevněném terénu a v areálu FV elektrárny se mohou volně pohybovat hospodářská zvířata (ovce, drůbež) nebo psi pro střežení. </a:t>
            </a:r>
          </a:p>
          <a:p>
            <a:pPr marL="0" indent="0">
              <a:buNone/>
            </a:pPr>
            <a:endParaRPr lang="cs-CZ" sz="18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2276872"/>
            <a:ext cx="7920879"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331838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20688"/>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a:bodyPr>
          <a:lstStyle/>
          <a:p>
            <a:pPr marL="0" indent="0">
              <a:buNone/>
            </a:pPr>
            <a:r>
              <a:rPr lang="cs-CZ" sz="1800" dirty="0" smtClean="0"/>
              <a:t>Požáry </a:t>
            </a:r>
            <a:r>
              <a:rPr lang="cs-CZ" sz="1800" dirty="0"/>
              <a:t>FV elektráren rozdělujeme na </a:t>
            </a:r>
          </a:p>
          <a:p>
            <a:pPr marL="0" indent="0">
              <a:buNone/>
            </a:pPr>
            <a:r>
              <a:rPr lang="cs-CZ" sz="1800" dirty="0"/>
              <a:t>a) </a:t>
            </a:r>
            <a:r>
              <a:rPr lang="cs-CZ" sz="1800" b="1" dirty="0"/>
              <a:t>požár elektroinstalace FV elektráren</a:t>
            </a:r>
            <a:r>
              <a:rPr lang="cs-CZ" sz="1800" dirty="0"/>
              <a:t>, zejména měniče napětí nebo jistících prvků v rozvodech DC nebo AC. K uvedenému požáru se přistupuje stejně jako při hoření elektrických zařízení. Používají se nevodivá hasiva, např. CO2, práškové přenosné hasicí přístroje, popř. se aplikuje hašení vodou elektrických zařízení a vedení pod napětím do 400 V 4). Nutno postupovat s ohledem na </a:t>
            </a:r>
            <a:r>
              <a:rPr lang="cs-CZ" sz="1800" i="1" dirty="0"/>
              <a:t>nebezpečí úrazu elektrickým proudem 5). </a:t>
            </a:r>
            <a:r>
              <a:rPr lang="cs-CZ" sz="1800" dirty="0"/>
              <a:t>Pokud to lze, hořící zařízení (např. měnič) se odpojí od ostatních částí FV elektrárny zejména FV panelů a FV elektrárna odpojí od elektrické rozvodné sítě objektu popř. trafostanice, v krajním případě je možné nechat místo vyhořet 6), </a:t>
            </a:r>
          </a:p>
          <a:p>
            <a:pPr marL="0" indent="0">
              <a:buNone/>
            </a:pPr>
            <a:r>
              <a:rPr lang="cs-CZ" sz="1800" dirty="0"/>
              <a:t>b) </a:t>
            </a:r>
            <a:r>
              <a:rPr lang="cs-CZ" sz="1800" b="1" dirty="0"/>
              <a:t>požár travního porostu v oploceném areálu FV elektrárny</a:t>
            </a:r>
            <a:r>
              <a:rPr lang="cs-CZ" sz="1800" dirty="0"/>
              <a:t>, kde může dojít k ohoření izolace kabelů rozvodu stejnosměrného proudu (DC) mezi FV panely, ohrožení technologického objektu elektrárny, trafostanice, </a:t>
            </a:r>
          </a:p>
          <a:p>
            <a:pPr marL="0" indent="0">
              <a:buNone/>
            </a:pPr>
            <a:r>
              <a:rPr lang="pl-PL" sz="1800" dirty="0"/>
              <a:t>c) </a:t>
            </a:r>
            <a:r>
              <a:rPr lang="pl-PL" sz="1800" b="1" dirty="0"/>
              <a:t>požár střešní konstrukce s FV elektrárnou</a:t>
            </a:r>
            <a:r>
              <a:rPr lang="pl-PL" sz="1800" dirty="0"/>
              <a:t>, </a:t>
            </a:r>
          </a:p>
          <a:p>
            <a:pPr marL="0" indent="0">
              <a:buNone/>
            </a:pPr>
            <a:r>
              <a:rPr lang="cs-CZ" sz="1800" dirty="0"/>
              <a:t>d) </a:t>
            </a:r>
            <a:r>
              <a:rPr lang="cs-CZ" sz="1800" b="1" dirty="0"/>
              <a:t>požár budovy, na které je umístěna FV elektrárna</a:t>
            </a:r>
            <a:r>
              <a:rPr lang="cs-CZ" sz="1800" dirty="0"/>
              <a:t>. </a:t>
            </a:r>
            <a:endParaRPr lang="cs-CZ" sz="1800" dirty="0" smtClean="0"/>
          </a:p>
          <a:p>
            <a:endParaRPr lang="cs-CZ" sz="1800" dirty="0"/>
          </a:p>
          <a:p>
            <a:pPr marL="0" indent="0">
              <a:buNone/>
            </a:pPr>
            <a:r>
              <a:rPr lang="cs-CZ" sz="1800" dirty="0"/>
              <a:t>Při hasebních pracích s nemožností odpojení elektrické energie nad 400 V je možno v odůvodněných případech uplatnit oprávnění velitele zásahu dle právního předpisu 6) „</a:t>
            </a:r>
            <a:r>
              <a:rPr lang="cs-CZ" sz="1800" b="1" i="1" dirty="0"/>
              <a:t>Velitel zásahu je oprávněn na nezbytnou dobu záchranu osob, zvířat nebo majetku přerušit v případě, kdy již nelze, ani přes vynaložení všech dostupných sil a prostředků, osoby, zvířata nebo majetek zachránit anebo pokračování v zásahu by bezprostředně ohrožovalo život zasahujících hasičů.</a:t>
            </a:r>
            <a:r>
              <a:rPr lang="cs-CZ" sz="1800" dirty="0"/>
              <a:t>“ </a:t>
            </a:r>
          </a:p>
          <a:p>
            <a:endParaRPr lang="cs-CZ" sz="1800" dirty="0"/>
          </a:p>
        </p:txBody>
      </p:sp>
    </p:spTree>
    <p:extLst>
      <p:ext uri="{BB962C8B-B14F-4D97-AF65-F5344CB8AC3E}">
        <p14:creationId xmlns:p14="http://schemas.microsoft.com/office/powerpoint/2010/main" val="12495123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pic>
        <p:nvPicPr>
          <p:cNvPr id="4" name="Zástupný symbol pro obsah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ln>
            <a:noFill/>
          </a:ln>
        </p:spPr>
      </p:pic>
    </p:spTree>
    <p:extLst>
      <p:ext uri="{BB962C8B-B14F-4D97-AF65-F5344CB8AC3E}">
        <p14:creationId xmlns:p14="http://schemas.microsoft.com/office/powerpoint/2010/main" val="14683404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a:bodyPr>
          <a:lstStyle/>
          <a:p>
            <a:pPr marL="0" indent="0">
              <a:buNone/>
            </a:pPr>
            <a:endParaRPr lang="cs-CZ" sz="1600" b="1" dirty="0" smtClean="0"/>
          </a:p>
          <a:p>
            <a:pPr marL="0" indent="0" algn="ctr">
              <a:buNone/>
            </a:pPr>
            <a:r>
              <a:rPr lang="cs-CZ" sz="1800" b="1" dirty="0" smtClean="0"/>
              <a:t>Úkoly </a:t>
            </a:r>
            <a:r>
              <a:rPr lang="cs-CZ" sz="1800" b="1" dirty="0"/>
              <a:t>a postup </a:t>
            </a:r>
            <a:r>
              <a:rPr lang="cs-CZ" sz="1800" b="1" dirty="0" smtClean="0"/>
              <a:t>činnosti</a:t>
            </a:r>
          </a:p>
          <a:p>
            <a:pPr marL="0" indent="0" algn="ctr">
              <a:buNone/>
            </a:pPr>
            <a:endParaRPr lang="cs-CZ" sz="1800" b="1" dirty="0"/>
          </a:p>
          <a:p>
            <a:pPr marL="0" indent="0">
              <a:buNone/>
            </a:pPr>
            <a:r>
              <a:rPr lang="cs-CZ" sz="1600" b="1" dirty="0" smtClean="0"/>
              <a:t>Je-li </a:t>
            </a:r>
            <a:r>
              <a:rPr lang="cs-CZ" sz="1600" b="1" dirty="0"/>
              <a:t>to možné, k hašení požáru vyžádat přítomnost odborného pracovníka firmy, </a:t>
            </a:r>
            <a:r>
              <a:rPr lang="cs-CZ" sz="1600" b="1" dirty="0" smtClean="0"/>
              <a:t>která FV </a:t>
            </a:r>
            <a:r>
              <a:rPr lang="cs-CZ" sz="1600" b="1" dirty="0"/>
              <a:t>elektrárnu instalovala</a:t>
            </a:r>
            <a:r>
              <a:rPr lang="cs-CZ" sz="1600" dirty="0"/>
              <a:t>, se záměrem posouzení aktuálního nebezpečí a s cílem </a:t>
            </a:r>
            <a:r>
              <a:rPr lang="cs-CZ" sz="1600" dirty="0" smtClean="0"/>
              <a:t>uvést FV </a:t>
            </a:r>
            <a:r>
              <a:rPr lang="cs-CZ" sz="1600" dirty="0"/>
              <a:t>elektrárnu do bezpečného stavu pro dohašování požáru.</a:t>
            </a:r>
          </a:p>
          <a:p>
            <a:pPr marL="0" indent="0">
              <a:buNone/>
            </a:pPr>
            <a:endParaRPr lang="cs-CZ" sz="1600" dirty="0"/>
          </a:p>
          <a:p>
            <a:pPr marL="0" indent="0">
              <a:buNone/>
            </a:pPr>
            <a:r>
              <a:rPr lang="cs-CZ" sz="1600" dirty="0" smtClean="0"/>
              <a:t>Při </a:t>
            </a:r>
            <a:r>
              <a:rPr lang="cs-CZ" sz="1600" dirty="0"/>
              <a:t>požáru </a:t>
            </a:r>
            <a:r>
              <a:rPr lang="cs-CZ" sz="1600" b="1" dirty="0"/>
              <a:t>travního porostu v oploceném areálu FV elektrárny </a:t>
            </a:r>
            <a:r>
              <a:rPr lang="cs-CZ" sz="1600" dirty="0"/>
              <a:t>je třeba:</a:t>
            </a:r>
          </a:p>
          <a:p>
            <a:r>
              <a:rPr lang="cs-CZ" sz="1600" dirty="0"/>
              <a:t>a) </a:t>
            </a:r>
            <a:r>
              <a:rPr lang="cs-CZ" sz="1600" b="1" dirty="0"/>
              <a:t>požadovat a zajistit odpojení FV elektrárny od vnější elektrické sítě</a:t>
            </a:r>
            <a:r>
              <a:rPr lang="cs-CZ" sz="1600" dirty="0"/>
              <a:t>, dále </a:t>
            </a:r>
            <a:r>
              <a:rPr lang="cs-CZ" sz="1600" dirty="0" smtClean="0"/>
              <a:t>odpojení sběrného </a:t>
            </a:r>
            <a:r>
              <a:rPr lang="cs-CZ" sz="1600" dirty="0"/>
              <a:t>kabelu od FV měniče nebo odpojit všechny sekce FV panelů nebo </a:t>
            </a:r>
            <a:r>
              <a:rPr lang="cs-CZ" sz="1600" dirty="0" smtClean="0"/>
              <a:t>alespoň co </a:t>
            </a:r>
            <a:r>
              <a:rPr lang="cs-CZ" sz="1600" dirty="0"/>
              <a:t>nejvíce sekcí FV panelů od sběrného kabelu,</a:t>
            </a:r>
          </a:p>
          <a:p>
            <a:r>
              <a:rPr lang="cs-CZ" sz="1600" dirty="0"/>
              <a:t>b) </a:t>
            </a:r>
            <a:r>
              <a:rPr lang="cs-CZ" sz="1600" b="1" dirty="0"/>
              <a:t>zabránit šíření požáru travního porostu ve vhodných místech, zejména </a:t>
            </a:r>
            <a:r>
              <a:rPr lang="cs-CZ" sz="1600" b="1" dirty="0" smtClean="0"/>
              <a:t>směrem k </a:t>
            </a:r>
            <a:r>
              <a:rPr lang="cs-CZ" sz="1600" b="1" dirty="0"/>
              <a:t>technologickému objektu, trafostanici</a:t>
            </a:r>
            <a:r>
              <a:rPr lang="cs-CZ" sz="1600" dirty="0"/>
              <a:t>, a v těchto místech organizovat hlavní </a:t>
            </a:r>
            <a:r>
              <a:rPr lang="cs-CZ" sz="1600" dirty="0" smtClean="0"/>
              <a:t>směr nasazení </a:t>
            </a:r>
            <a:r>
              <a:rPr lang="cs-CZ" sz="1600" dirty="0"/>
              <a:t>sil a prostředků </a:t>
            </a:r>
            <a:r>
              <a:rPr lang="cs-CZ" sz="1600" dirty="0" smtClean="0"/>
              <a:t> </a:t>
            </a:r>
            <a:r>
              <a:rPr lang="cs-CZ" sz="1600" dirty="0"/>
              <a:t>v požární obraně</a:t>
            </a:r>
            <a:r>
              <a:rPr lang="cs-CZ" sz="1600" dirty="0" smtClean="0"/>
              <a:t>,</a:t>
            </a:r>
          </a:p>
          <a:p>
            <a:r>
              <a:rPr lang="cs-CZ" sz="1600" dirty="0"/>
              <a:t>c) </a:t>
            </a:r>
            <a:r>
              <a:rPr lang="cs-CZ" sz="1600" b="1" dirty="0"/>
              <a:t>poškozené a hořící FV panely nehasit</a:t>
            </a:r>
            <a:r>
              <a:rPr lang="cs-CZ" sz="1600" dirty="0"/>
              <a:t>, pokud to není bezprostředně nutné (jsou </a:t>
            </a:r>
            <a:r>
              <a:rPr lang="cs-CZ" sz="1600" dirty="0" smtClean="0"/>
              <a:t>málo hořlavé </a:t>
            </a:r>
            <a:r>
              <a:rPr lang="cs-CZ" sz="1600" dirty="0"/>
              <a:t>a nepřispívají k intenzitě požáru),</a:t>
            </a:r>
          </a:p>
          <a:p>
            <a:r>
              <a:rPr lang="cs-CZ" sz="1600" dirty="0"/>
              <a:t>d) </a:t>
            </a:r>
            <a:r>
              <a:rPr lang="cs-CZ" sz="1600" b="1" dirty="0"/>
              <a:t>nepřibližovat se k viditelně ohořelým kabelům nebo FV panelům</a:t>
            </a:r>
            <a:r>
              <a:rPr lang="cs-CZ" sz="1600" dirty="0"/>
              <a:t>, </a:t>
            </a:r>
            <a:r>
              <a:rPr lang="cs-CZ" sz="1600" i="1" dirty="0"/>
              <a:t>nebezpečí </a:t>
            </a:r>
            <a:r>
              <a:rPr lang="cs-CZ" sz="1600" i="1" dirty="0" smtClean="0"/>
              <a:t>úrazu elektrickým </a:t>
            </a:r>
            <a:r>
              <a:rPr lang="cs-CZ" sz="1600" dirty="0"/>
              <a:t>proudem krokovým napětím</a:t>
            </a:r>
            <a:r>
              <a:rPr lang="cs-CZ" sz="1600" dirty="0" smtClean="0"/>
              <a:t>.</a:t>
            </a:r>
          </a:p>
          <a:p>
            <a:pPr marL="0" indent="0">
              <a:buNone/>
            </a:pPr>
            <a:endParaRPr lang="cs-CZ" sz="1600" dirty="0"/>
          </a:p>
        </p:txBody>
      </p:sp>
    </p:spTree>
    <p:extLst>
      <p:ext uri="{BB962C8B-B14F-4D97-AF65-F5344CB8AC3E}">
        <p14:creationId xmlns:p14="http://schemas.microsoft.com/office/powerpoint/2010/main" val="17857886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48680"/>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fontScale="55000" lnSpcReduction="20000"/>
          </a:bodyPr>
          <a:lstStyle/>
          <a:p>
            <a:endParaRPr lang="cs-CZ" dirty="0" smtClean="0"/>
          </a:p>
          <a:p>
            <a:pPr marL="0" indent="0" algn="ctr">
              <a:buNone/>
            </a:pPr>
            <a:r>
              <a:rPr lang="cs-CZ" b="1" dirty="0"/>
              <a:t>Očekávané zvláštnosti</a:t>
            </a:r>
            <a:endParaRPr lang="cs-CZ" dirty="0"/>
          </a:p>
          <a:p>
            <a:pPr marL="0" indent="0">
              <a:buNone/>
            </a:pPr>
            <a:r>
              <a:rPr lang="cs-CZ" b="1" i="1" dirty="0"/>
              <a:t>Při požárech FV elektráren je nutno počítat s následujícími komplikacemi: </a:t>
            </a:r>
          </a:p>
          <a:p>
            <a:pPr marL="0" indent="0">
              <a:buNone/>
            </a:pPr>
            <a:r>
              <a:rPr lang="cs-CZ" b="1" i="1" dirty="0"/>
              <a:t>a) FV panely nejsou na ploché střeše vidět ze země, </a:t>
            </a:r>
          </a:p>
          <a:p>
            <a:pPr marL="0" indent="0">
              <a:buNone/>
            </a:pPr>
            <a:r>
              <a:rPr lang="cs-CZ" b="1" i="1" dirty="0"/>
              <a:t>b) špatný nebo znemožněný přístup na střechu s FV panely, výšková poloha střechy, </a:t>
            </a:r>
          </a:p>
          <a:p>
            <a:pPr marL="0" indent="0">
              <a:buNone/>
            </a:pPr>
            <a:r>
              <a:rPr lang="cs-CZ" b="1" i="1" dirty="0"/>
              <a:t>c) nevhodné nástupní plochy pro výškovou požární techniku, </a:t>
            </a:r>
          </a:p>
          <a:p>
            <a:pPr marL="0" indent="0">
              <a:buNone/>
            </a:pPr>
            <a:r>
              <a:rPr lang="cs-CZ" b="1" i="1" dirty="0"/>
              <a:t>d) nebezpečí z ohrožení zvířaty v areálu FV elektrárny, </a:t>
            </a:r>
          </a:p>
          <a:p>
            <a:pPr marL="0" indent="0">
              <a:buNone/>
            </a:pPr>
            <a:r>
              <a:rPr lang="cs-CZ" b="1" i="1" dirty="0"/>
              <a:t>e) nevyhovující příjezdová komunikace a možnost uváznutí požární techniky, </a:t>
            </a:r>
            <a:endParaRPr lang="cs-CZ" b="1" i="1" dirty="0" smtClean="0"/>
          </a:p>
          <a:p>
            <a:pPr marL="0" indent="0">
              <a:buNone/>
            </a:pPr>
            <a:r>
              <a:rPr lang="cs-CZ" b="1" i="1" dirty="0" smtClean="0"/>
              <a:t>f</a:t>
            </a:r>
            <a:r>
              <a:rPr lang="cs-CZ" b="1" i="1" dirty="0"/>
              <a:t>) u rozsáhlých střech nelze vždy dopravit hasivo na celou plochu požáru v potřebné intenzitě, </a:t>
            </a:r>
          </a:p>
          <a:p>
            <a:pPr marL="0" indent="0">
              <a:buNone/>
            </a:pPr>
            <a:r>
              <a:rPr lang="cs-CZ" b="1" i="1" dirty="0"/>
              <a:t>g) velké zatížení na střešní konstrukci, </a:t>
            </a:r>
          </a:p>
          <a:p>
            <a:pPr marL="0" indent="0">
              <a:buNone/>
            </a:pPr>
            <a:r>
              <a:rPr lang="cs-CZ" b="1" i="1" dirty="0"/>
              <a:t>h) další technologické konstrukce a vybavení budov (bleskosvody, ventilace, světlíky, zařízení pro odvod tepla a kouře, antény), ve kterých může být elektrické napětí, </a:t>
            </a:r>
          </a:p>
          <a:p>
            <a:pPr marL="0" indent="0">
              <a:buNone/>
            </a:pPr>
            <a:r>
              <a:rPr lang="cs-CZ" b="1" i="1" dirty="0"/>
              <a:t>i) vytvoření soustředěného zatížení stropů spadlou střešní konstrukcí, </a:t>
            </a:r>
          </a:p>
          <a:p>
            <a:pPr marL="0" indent="0">
              <a:buNone/>
            </a:pPr>
            <a:r>
              <a:rPr lang="cs-CZ" b="1" i="1" dirty="0"/>
              <a:t>j) okamžitá nedostupnost obsluhy FV elektrárny, </a:t>
            </a:r>
          </a:p>
          <a:p>
            <a:pPr marL="0" indent="0">
              <a:buNone/>
            </a:pPr>
            <a:r>
              <a:rPr lang="cs-CZ" b="1" i="1" dirty="0"/>
              <a:t>k) nutný násilný vstup do areálu FV elektrárny, </a:t>
            </a:r>
          </a:p>
          <a:p>
            <a:pPr marL="0" indent="0">
              <a:buNone/>
            </a:pPr>
            <a:r>
              <a:rPr lang="cs-CZ" b="1" i="1" dirty="0"/>
              <a:t>l) existence požárních mostů, chybějící nebo poškozené požárně dělící konstrukce, </a:t>
            </a:r>
          </a:p>
          <a:p>
            <a:pPr marL="0" indent="0">
              <a:buNone/>
            </a:pPr>
            <a:r>
              <a:rPr lang="cs-CZ" b="1" i="1" dirty="0"/>
              <a:t>m) neznámé umístění ovládacích (</a:t>
            </a:r>
            <a:r>
              <a:rPr lang="cs-CZ" b="1" i="1" dirty="0" err="1"/>
              <a:t>odpojovacích</a:t>
            </a:r>
            <a:r>
              <a:rPr lang="cs-CZ" b="1" i="1" dirty="0"/>
              <a:t>) prvků, </a:t>
            </a:r>
          </a:p>
          <a:p>
            <a:pPr marL="0" indent="0">
              <a:buNone/>
            </a:pPr>
            <a:r>
              <a:rPr lang="cs-CZ" b="1" i="1" dirty="0"/>
              <a:t>n) intenzivní hoření travního porostu v době sucha, </a:t>
            </a:r>
          </a:p>
          <a:p>
            <a:pPr marL="0" indent="0">
              <a:buNone/>
            </a:pPr>
            <a:r>
              <a:rPr lang="cs-CZ" b="1" i="1" dirty="0"/>
              <a:t>o) osvětlovacími prostředky pro práci jednotky v noci lze generovat v požárem nezasažených solárních článcích napětí elektrického proudu, </a:t>
            </a:r>
          </a:p>
          <a:p>
            <a:pPr marL="0" indent="0">
              <a:buNone/>
            </a:pPr>
            <a:r>
              <a:rPr lang="cs-CZ" b="1" i="1" dirty="0"/>
              <a:t>p) riziko úrazu elektrickým proudem při hašení se zvýší, pokud ochranné prostředky hasiče (rukavice, obuv apod.) vykazují známky poškození nebo jsou nevhodné, </a:t>
            </a:r>
          </a:p>
          <a:p>
            <a:pPr marL="0" indent="0">
              <a:buNone/>
            </a:pPr>
            <a:r>
              <a:rPr lang="cs-CZ" b="1" i="1" dirty="0"/>
              <a:t>q) existence i jiných FV panelů než popisuje tento metodický list, např. FV články v trubicích plněných olejem. </a:t>
            </a:r>
          </a:p>
          <a:p>
            <a:pPr marL="0" indent="0">
              <a:buNone/>
            </a:pPr>
            <a:r>
              <a:rPr lang="cs-CZ" dirty="0" smtClean="0"/>
              <a:t> </a:t>
            </a:r>
            <a:endParaRPr lang="cs-CZ" dirty="0"/>
          </a:p>
        </p:txBody>
      </p:sp>
    </p:spTree>
    <p:extLst>
      <p:ext uri="{BB962C8B-B14F-4D97-AF65-F5344CB8AC3E}">
        <p14:creationId xmlns:p14="http://schemas.microsoft.com/office/powerpoint/2010/main" val="201620588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92696"/>
          </a:xfrm>
          <a:solidFill>
            <a:schemeClr val="bg1"/>
          </a:solidFill>
        </p:spPr>
        <p:txBody>
          <a:bodyPr>
            <a:normAutofit fontScale="90000"/>
          </a:bodyPr>
          <a:lstStyle/>
          <a:p>
            <a:r>
              <a:rPr lang="cs-CZ" sz="2400" dirty="0"/>
              <a:t/>
            </a:r>
            <a:br>
              <a:rPr lang="cs-CZ" sz="2400" dirty="0"/>
            </a:br>
            <a:r>
              <a:rPr lang="cs-CZ" sz="2400" dirty="0"/>
              <a:t> </a:t>
            </a:r>
            <a:r>
              <a:rPr lang="cs-CZ" sz="2400" b="1" dirty="0"/>
              <a:t>Plynárenská zařízení </a:t>
            </a:r>
            <a:r>
              <a:rPr lang="cs-CZ" sz="2400" dirty="0"/>
              <a:t/>
            </a:r>
            <a:br>
              <a:rPr lang="cs-CZ" sz="2400" dirty="0"/>
            </a:br>
            <a:r>
              <a:rPr lang="cs-CZ" sz="2400" b="1" dirty="0"/>
              <a:t>Plynovody a regulační stanice </a:t>
            </a:r>
            <a:r>
              <a:rPr lang="cs-CZ" sz="2400" dirty="0"/>
              <a:t>	</a:t>
            </a:r>
            <a:br>
              <a:rPr lang="cs-CZ" sz="2400" dirty="0"/>
            </a:br>
            <a:endParaRPr lang="cs-CZ" sz="2400" dirty="0"/>
          </a:p>
        </p:txBody>
      </p:sp>
      <p:sp>
        <p:nvSpPr>
          <p:cNvPr id="3" name="Zástupný symbol pro obsah 2"/>
          <p:cNvSpPr>
            <a:spLocks noGrp="1"/>
          </p:cNvSpPr>
          <p:nvPr>
            <p:ph idx="1"/>
          </p:nvPr>
        </p:nvSpPr>
        <p:spPr>
          <a:xfrm>
            <a:off x="0" y="692696"/>
            <a:ext cx="9144000" cy="6165304"/>
          </a:xfrm>
          <a:solidFill>
            <a:schemeClr val="bg1"/>
          </a:solidFill>
        </p:spPr>
        <p:txBody>
          <a:bodyPr>
            <a:normAutofit/>
          </a:bodyPr>
          <a:lstStyle/>
          <a:p>
            <a:pPr marL="0" indent="0" algn="ctr">
              <a:buNone/>
            </a:pPr>
            <a:r>
              <a:rPr lang="cs-CZ" sz="1800" dirty="0"/>
              <a:t> </a:t>
            </a:r>
            <a:r>
              <a:rPr lang="cs-CZ" sz="1800" b="1" dirty="0"/>
              <a:t>Charakteristika</a:t>
            </a:r>
            <a:endParaRPr lang="cs-CZ" sz="1800" dirty="0" smtClean="0"/>
          </a:p>
          <a:p>
            <a:pPr marL="0" indent="0">
              <a:buNone/>
            </a:pPr>
            <a:r>
              <a:rPr lang="cs-CZ" sz="1800" dirty="0" smtClean="0"/>
              <a:t>Podle </a:t>
            </a:r>
            <a:r>
              <a:rPr lang="cs-CZ" sz="1800" dirty="0"/>
              <a:t>vstupního, resp. provozního tlaku se plynovody přepravních soustav, plynovody a přípojky místních sítí (dále jen „plynovod“) a RS rozdělují na </a:t>
            </a:r>
          </a:p>
          <a:p>
            <a:r>
              <a:rPr lang="pl-PL" sz="1800" dirty="0"/>
              <a:t>a) středotlaké (podskupiny A2) s tlakem nad 0,005 MPa do 0,4 MPa, </a:t>
            </a:r>
          </a:p>
          <a:p>
            <a:r>
              <a:rPr lang="pl-PL" sz="1800" dirty="0"/>
              <a:t>b) vysokotlaké (podskupiny A3) s tlakem nad 0,4 MPa do 1,6 MPa, </a:t>
            </a:r>
          </a:p>
          <a:p>
            <a:r>
              <a:rPr lang="pl-PL" sz="1800" dirty="0"/>
              <a:t>c) vysokotlaké (podskupiny B1) s tlakem nad 1,6 MPa do 4 MPa, </a:t>
            </a:r>
          </a:p>
          <a:p>
            <a:r>
              <a:rPr lang="pl-PL" sz="1800" dirty="0"/>
              <a:t>d) vysokotlaké (podskupiny B2) s tlakem nad 4 MPa do 10 MPa. </a:t>
            </a:r>
          </a:p>
          <a:p>
            <a:pPr marL="0" indent="0">
              <a:buNone/>
            </a:pPr>
            <a:endParaRPr lang="pl-PL" sz="1800" dirty="0"/>
          </a:p>
          <a:p>
            <a:pPr marL="0" indent="0">
              <a:buNone/>
            </a:pPr>
            <a:r>
              <a:rPr lang="cs-CZ" sz="1800" dirty="0"/>
              <a:t>Druhy plynovodů:</a:t>
            </a:r>
          </a:p>
          <a:p>
            <a:r>
              <a:rPr lang="cs-CZ" sz="1800" dirty="0"/>
              <a:t>a) </a:t>
            </a:r>
            <a:r>
              <a:rPr lang="cs-CZ" sz="1800" b="1" dirty="0"/>
              <a:t>Plynovody přepravní soustavy </a:t>
            </a:r>
            <a:r>
              <a:rPr lang="cs-CZ" sz="1800" dirty="0"/>
              <a:t>jsou potrubní systémy a technologická </a:t>
            </a:r>
            <a:r>
              <a:rPr lang="cs-CZ" sz="1800" dirty="0" err="1"/>
              <a:t>zařízeník</a:t>
            </a:r>
            <a:r>
              <a:rPr lang="cs-CZ" sz="1800" dirty="0"/>
              <a:t> přepravě zemního plynu na velké vzdálenosti. Jedná se o zařízení, která jsou umístěna na otevřených prostranstvích.</a:t>
            </a:r>
          </a:p>
          <a:p>
            <a:r>
              <a:rPr lang="cs-CZ" sz="1800" dirty="0"/>
              <a:t>b) </a:t>
            </a:r>
            <a:r>
              <a:rPr lang="cs-CZ" sz="1800" b="1" dirty="0"/>
              <a:t>Vysokotlaké plynovody a přípojky </a:t>
            </a:r>
            <a:r>
              <a:rPr lang="cs-CZ" sz="1800" dirty="0"/>
              <a:t>jsou potrubní systémy a technologická zařízení k distribuci zemního plynu sloužící jako hlavní zásobovací přívodní síť pro obce,</a:t>
            </a:r>
          </a:p>
          <a:p>
            <a:r>
              <a:rPr lang="cs-CZ" sz="1800" dirty="0"/>
              <a:t>c) </a:t>
            </a:r>
            <a:r>
              <a:rPr lang="cs-CZ" sz="1800" b="1" dirty="0"/>
              <a:t>Plynovody a přípojky místních sítí </a:t>
            </a:r>
            <a:r>
              <a:rPr lang="cs-CZ" sz="1800" dirty="0"/>
              <a:t>jsou potrubní systémy a technologická zařízení sloužící k distribuci zemního plynu k spotřebitelům.</a:t>
            </a:r>
          </a:p>
          <a:p>
            <a:r>
              <a:rPr lang="cs-CZ" sz="1800" b="1" dirty="0"/>
              <a:t>Regulační stanice nebo regulační souprava </a:t>
            </a:r>
            <a:r>
              <a:rPr lang="cs-CZ" sz="1800" dirty="0"/>
              <a:t>(dále jen „RS“) je technologické zařízení zajišťující regulaci tlaku plynu, umístěná zpravidla samostatně.</a:t>
            </a:r>
          </a:p>
          <a:p>
            <a:pPr marL="0" indent="0">
              <a:buNone/>
            </a:pPr>
            <a:endParaRPr lang="cs-CZ" sz="1800" dirty="0"/>
          </a:p>
          <a:p>
            <a:pPr marL="0" indent="0">
              <a:buNone/>
            </a:pPr>
            <a:endParaRPr lang="cs-CZ" sz="1800" dirty="0"/>
          </a:p>
          <a:p>
            <a:endParaRPr lang="cs-CZ" sz="1800" dirty="0"/>
          </a:p>
        </p:txBody>
      </p:sp>
    </p:spTree>
    <p:extLst>
      <p:ext uri="{BB962C8B-B14F-4D97-AF65-F5344CB8AC3E}">
        <p14:creationId xmlns:p14="http://schemas.microsoft.com/office/powerpoint/2010/main" val="27961878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548680"/>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lnSpcReduction="10000"/>
          </a:bodyPr>
          <a:lstStyle/>
          <a:p>
            <a:pPr marL="0" indent="0">
              <a:buNone/>
            </a:pPr>
            <a:r>
              <a:rPr lang="cs-CZ" sz="1800" b="1" dirty="0" smtClean="0">
                <a:solidFill>
                  <a:srgbClr val="00B050"/>
                </a:solidFill>
              </a:rPr>
              <a:t> </a:t>
            </a:r>
          </a:p>
          <a:p>
            <a:pPr marL="0" indent="0">
              <a:buNone/>
            </a:pPr>
            <a:r>
              <a:rPr lang="cs-CZ" sz="1800" b="1" dirty="0" smtClean="0"/>
              <a:t>Zemní </a:t>
            </a:r>
            <a:r>
              <a:rPr lang="cs-CZ" sz="1800" b="1" dirty="0"/>
              <a:t>plyn obsahuje jako hlavní složku metan (cca 98 % </a:t>
            </a:r>
            <a:r>
              <a:rPr lang="cs-CZ" sz="1800" b="1" dirty="0" err="1"/>
              <a:t>obj</a:t>
            </a:r>
            <a:r>
              <a:rPr lang="cs-CZ" sz="1800" b="1" dirty="0"/>
              <a:t>.). </a:t>
            </a:r>
          </a:p>
          <a:p>
            <a:pPr marL="0" indent="0">
              <a:buNone/>
            </a:pPr>
            <a:r>
              <a:rPr lang="cs-CZ" sz="1800" dirty="0"/>
              <a:t>Fyzikální a chemické vlastnosti zemního plynu </a:t>
            </a:r>
          </a:p>
          <a:p>
            <a:r>
              <a:rPr lang="cs-CZ" sz="1800" dirty="0"/>
              <a:t>a) bezbarvý plyn, </a:t>
            </a:r>
          </a:p>
          <a:p>
            <a:r>
              <a:rPr lang="cs-CZ" sz="1800" dirty="0"/>
              <a:t>b) bez zápachu, až velmi slabě merkaptanová vůně, únik neodorizovaného zemního plynu nelze za běžných okolností prokázat bez použití detekčních přístrojů, </a:t>
            </a:r>
          </a:p>
          <a:p>
            <a:r>
              <a:rPr lang="cs-CZ" sz="1800" dirty="0"/>
              <a:t>c) meze výbušnosti - spodní 4,4 % </a:t>
            </a:r>
            <a:r>
              <a:rPr lang="cs-CZ" sz="1800" dirty="0" err="1"/>
              <a:t>obj</a:t>
            </a:r>
            <a:r>
              <a:rPr lang="cs-CZ" sz="1800" dirty="0"/>
              <a:t>., - horní 17 % </a:t>
            </a:r>
            <a:r>
              <a:rPr lang="cs-CZ" sz="1800" dirty="0" err="1"/>
              <a:t>obj</a:t>
            </a:r>
            <a:r>
              <a:rPr lang="cs-CZ" sz="1800" dirty="0"/>
              <a:t>., </a:t>
            </a:r>
          </a:p>
          <a:p>
            <a:r>
              <a:rPr lang="cs-CZ" sz="1800" dirty="0"/>
              <a:t>d) je lehčí než vzduch, hustota 0,7138 kg/m3 (při 0 </a:t>
            </a:r>
            <a:r>
              <a:rPr lang="cs-CZ" sz="1800" dirty="0" err="1"/>
              <a:t>oC</a:t>
            </a:r>
            <a:r>
              <a:rPr lang="cs-CZ" sz="1800" dirty="0"/>
              <a:t> a atmosférickém tlaku), </a:t>
            </a:r>
          </a:p>
          <a:p>
            <a:r>
              <a:rPr lang="cs-CZ" sz="1800" dirty="0"/>
              <a:t>e) vdechování zemního plynu působí lehce narkoticky a má dusivé účinky </a:t>
            </a:r>
          </a:p>
          <a:p>
            <a:pPr marL="0" indent="0">
              <a:buNone/>
            </a:pPr>
            <a:r>
              <a:rPr lang="cs-CZ" sz="1800" b="1" dirty="0">
                <a:solidFill>
                  <a:srgbClr val="FF0000"/>
                </a:solidFill>
              </a:rPr>
              <a:t>Požáru plynovodu nebo RS předchází únik zemního plynu v důsledku porušení hermetičnosti zařízení nebo mechanického poškození potrubí </a:t>
            </a:r>
            <a:r>
              <a:rPr lang="cs-CZ" sz="1800" dirty="0"/>
              <a:t>(provádění zemních prací, lomy na potrubí apod.). </a:t>
            </a:r>
            <a:r>
              <a:rPr lang="cs-CZ" sz="1800" b="1" dirty="0">
                <a:solidFill>
                  <a:srgbClr val="FF0000"/>
                </a:solidFill>
              </a:rPr>
              <a:t>Únik plynu je zpravidla doprovázen létající zeminou, kameny a značným hlukem </a:t>
            </a:r>
            <a:r>
              <a:rPr lang="cs-CZ" sz="1800" dirty="0"/>
              <a:t>(více jak 120 dB). </a:t>
            </a:r>
          </a:p>
          <a:p>
            <a:pPr marL="0" indent="0">
              <a:buNone/>
            </a:pPr>
            <a:r>
              <a:rPr lang="cs-CZ" sz="1800" b="1" dirty="0">
                <a:solidFill>
                  <a:srgbClr val="00B050"/>
                </a:solidFill>
              </a:rPr>
              <a:t>Požár plynovodu nebo RS je charakterizován </a:t>
            </a:r>
          </a:p>
          <a:p>
            <a:r>
              <a:rPr lang="cs-CZ" sz="1800" b="1" dirty="0">
                <a:solidFill>
                  <a:srgbClr val="00B050"/>
                </a:solidFill>
              </a:rPr>
              <a:t>a) velkou intenzitou hoření (vysoký sloup plamene) a intenzivní výměnou plynů; na intenzitu hoření má vliv tlak plynu v potrubí, </a:t>
            </a:r>
          </a:p>
          <a:p>
            <a:r>
              <a:rPr lang="cs-CZ" sz="1800" b="1" dirty="0">
                <a:solidFill>
                  <a:srgbClr val="00B050"/>
                </a:solidFill>
              </a:rPr>
              <a:t>b) velkou intenzitou sálavého tepla a nebezpečím přenesením požáru do okolí, </a:t>
            </a:r>
          </a:p>
          <a:p>
            <a:r>
              <a:rPr lang="cs-CZ" sz="1800" b="1" dirty="0">
                <a:solidFill>
                  <a:srgbClr val="00B050"/>
                </a:solidFill>
              </a:rPr>
              <a:t>c) zpravidla obtížnou dostupností místa zásahu nebo nedostatkem vody pro ochlazování okolí, </a:t>
            </a:r>
          </a:p>
          <a:p>
            <a:r>
              <a:rPr lang="cs-CZ" sz="1800" b="1" dirty="0">
                <a:solidFill>
                  <a:srgbClr val="00B050"/>
                </a:solidFill>
              </a:rPr>
              <a:t>d) po odstavení (uzavření) plynovodu nebo RS, dochází ještě k vyhoření nebo úniku zbytkového množství zemního plynu, v závislosti na průměru a délce poškozeného úseku potrubí. </a:t>
            </a:r>
          </a:p>
          <a:p>
            <a:pPr marL="0" indent="0">
              <a:buNone/>
            </a:pPr>
            <a:r>
              <a:rPr lang="cs-CZ" sz="1800" b="1" dirty="0">
                <a:solidFill>
                  <a:srgbClr val="00B050"/>
                </a:solidFill>
              </a:rPr>
              <a:t>Pokud nedojde k požáru plynu při jeho úniku z plynovodu nebo RS, může docházet ke vzniku velkých oblaků hořlavých plynů s nebezpečím následnému výbuchu. </a:t>
            </a:r>
          </a:p>
          <a:p>
            <a:pPr marL="0" indent="0">
              <a:buNone/>
            </a:pPr>
            <a:endParaRPr lang="cs-CZ" sz="1800" b="1" dirty="0"/>
          </a:p>
          <a:p>
            <a:endParaRPr lang="cs-CZ" sz="1800" dirty="0"/>
          </a:p>
        </p:txBody>
      </p:sp>
    </p:spTree>
    <p:extLst>
      <p:ext uri="{BB962C8B-B14F-4D97-AF65-F5344CB8AC3E}">
        <p14:creationId xmlns:p14="http://schemas.microsoft.com/office/powerpoint/2010/main" val="1553731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a:bodyPr>
          <a:lstStyle/>
          <a:p>
            <a:pPr marL="0" indent="0" algn="ctr">
              <a:buNone/>
            </a:pPr>
            <a:r>
              <a:rPr lang="cs-CZ" sz="1800" b="1" dirty="0"/>
              <a:t>Úkoly a postup činnosti</a:t>
            </a:r>
          </a:p>
          <a:p>
            <a:pPr marL="0" indent="0">
              <a:buNone/>
            </a:pPr>
            <a:r>
              <a:rPr lang="pl-PL" sz="1600" b="1" dirty="0"/>
              <a:t>Při průzkumu je třeba získat informace o:</a:t>
            </a:r>
          </a:p>
          <a:p>
            <a:r>
              <a:rPr lang="cs-CZ" sz="1600" dirty="0"/>
              <a:t>a) </a:t>
            </a:r>
            <a:r>
              <a:rPr lang="cs-CZ" sz="1600" b="1" dirty="0"/>
              <a:t>rozsahu požáru nebo úniku plynu</a:t>
            </a:r>
            <a:r>
              <a:rPr lang="cs-CZ" sz="1600" dirty="0"/>
              <a:t>, možnostech šíření požáru nebo plynu,</a:t>
            </a:r>
          </a:p>
          <a:p>
            <a:r>
              <a:rPr lang="cs-CZ" sz="1600" dirty="0"/>
              <a:t>b) </a:t>
            </a:r>
            <a:r>
              <a:rPr lang="cs-CZ" sz="1600" b="1" dirty="0"/>
              <a:t>typu a poloze plynárenského zařízení</a:t>
            </a:r>
            <a:r>
              <a:rPr lang="cs-CZ" sz="1600" dirty="0"/>
              <a:t>, zvláště pak umístění uzavíracích armatur instalovaných v potrubí, na vstupu a výstupu RS; zastavení přívodu plynu do poškozeného úseku potrubí nebo do RS provádí provozovatel plynárenského zařízení, s těmito možnostmi</a:t>
            </a:r>
          </a:p>
          <a:p>
            <a:pPr marL="0" indent="0">
              <a:buNone/>
            </a:pPr>
            <a:r>
              <a:rPr lang="cs-CZ" sz="1600" dirty="0"/>
              <a:t>	i. nízkotlaké potrubí - většinou osazeno minimálním počtem uzávěrů, nutnost 	odstavení velké </a:t>
            </a:r>
            <a:r>
              <a:rPr lang="cs-CZ" sz="1600" dirty="0" smtClean="0"/>
              <a:t>	části </a:t>
            </a:r>
            <a:r>
              <a:rPr lang="cs-CZ" sz="1600" dirty="0"/>
              <a:t>lokality,</a:t>
            </a:r>
          </a:p>
          <a:p>
            <a:pPr marL="0" indent="0">
              <a:buNone/>
            </a:pPr>
            <a:r>
              <a:rPr lang="cs-CZ" sz="1600" dirty="0"/>
              <a:t>	</a:t>
            </a:r>
            <a:r>
              <a:rPr lang="cs-CZ" sz="1600" dirty="0" err="1"/>
              <a:t>ii</a:t>
            </a:r>
            <a:r>
              <a:rPr lang="cs-CZ" sz="1600" dirty="0"/>
              <a:t>. středotlaké potrubí – osazeno větším počtem trasových uzávěrů. Vzhledem k</a:t>
            </a:r>
          </a:p>
          <a:p>
            <a:pPr marL="0" indent="0">
              <a:buNone/>
            </a:pPr>
            <a:r>
              <a:rPr lang="cs-CZ" sz="1600" dirty="0"/>
              <a:t>	rozsahu uzavřené trasy lze očekávat v nich velké množství plynu, což může mít</a:t>
            </a:r>
          </a:p>
          <a:p>
            <a:pPr marL="0" indent="0">
              <a:buNone/>
            </a:pPr>
            <a:r>
              <a:rPr lang="cs-CZ" sz="1600" dirty="0"/>
              <a:t>	za následek pokles tlaku v inkriminovaném místě v řádu hodin a uzavření</a:t>
            </a:r>
          </a:p>
          <a:p>
            <a:pPr marL="0" indent="0">
              <a:buNone/>
            </a:pPr>
            <a:r>
              <a:rPr lang="cs-CZ" sz="1600" dirty="0"/>
              <a:t>	plynovodu na trasových uzávěrek nemusí být efektivní. Dle situace lze využít</a:t>
            </a:r>
          </a:p>
          <a:p>
            <a:pPr marL="0" indent="0">
              <a:buNone/>
            </a:pPr>
            <a:r>
              <a:rPr lang="cs-CZ" sz="1600" dirty="0"/>
              <a:t>	lokálního odstavení části poškozeného potrubí pomocí speciálních zařízení pro</a:t>
            </a:r>
          </a:p>
          <a:p>
            <a:pPr marL="0" indent="0">
              <a:buNone/>
            </a:pPr>
            <a:r>
              <a:rPr lang="cs-CZ" sz="1600" dirty="0"/>
              <a:t>	přerušení průtoku plynu (</a:t>
            </a:r>
            <a:r>
              <a:rPr lang="cs-CZ" sz="1600" dirty="0" err="1"/>
              <a:t>stlačovadla</a:t>
            </a:r>
            <a:r>
              <a:rPr lang="cs-CZ" sz="1600" dirty="0"/>
              <a:t>, </a:t>
            </a:r>
            <a:r>
              <a:rPr lang="cs-CZ" sz="1600" dirty="0" err="1"/>
              <a:t>balonovací</a:t>
            </a:r>
            <a:r>
              <a:rPr lang="cs-CZ" sz="1600" dirty="0"/>
              <a:t> a </a:t>
            </a:r>
            <a:r>
              <a:rPr lang="cs-CZ" sz="1600" dirty="0" err="1"/>
              <a:t>stoplovací</a:t>
            </a:r>
            <a:r>
              <a:rPr lang="cs-CZ" sz="1600" dirty="0"/>
              <a:t> soupravy, atd.)</a:t>
            </a:r>
          </a:p>
          <a:p>
            <a:pPr marL="0" indent="0">
              <a:buNone/>
            </a:pPr>
            <a:r>
              <a:rPr lang="cs-CZ" sz="1600" dirty="0"/>
              <a:t>	před a za místem úniku. Nutné je ale zpravidla provedení výkopových prací k</a:t>
            </a:r>
          </a:p>
          <a:p>
            <a:pPr marL="0" indent="0">
              <a:buNone/>
            </a:pPr>
            <a:r>
              <a:rPr lang="cs-CZ" sz="1600" dirty="0"/>
              <a:t>	odhalení plynovodu (uložení zpravidla 0,8-1,2m pod zemí)</a:t>
            </a:r>
          </a:p>
          <a:p>
            <a:pPr marL="0" indent="0">
              <a:buNone/>
            </a:pPr>
            <a:r>
              <a:rPr lang="cs-CZ" sz="1600" dirty="0"/>
              <a:t>	</a:t>
            </a:r>
            <a:r>
              <a:rPr lang="cs-CZ" sz="1600" dirty="0" err="1"/>
              <a:t>iii</a:t>
            </a:r>
            <a:r>
              <a:rPr lang="cs-CZ" sz="1600" dirty="0"/>
              <a:t>. vysokotlaké potrubí lze odstavit pouze pomocí trasových uzávěrů, nebo</a:t>
            </a:r>
          </a:p>
          <a:p>
            <a:pPr marL="0" indent="0">
              <a:buNone/>
            </a:pPr>
            <a:r>
              <a:rPr lang="cs-CZ" sz="1600" dirty="0"/>
              <a:t>	speciálních zařízení pro přerušení průtoku plynu.</a:t>
            </a:r>
          </a:p>
          <a:p>
            <a:r>
              <a:rPr lang="cs-CZ" sz="1600" dirty="0"/>
              <a:t>c) </a:t>
            </a:r>
            <a:r>
              <a:rPr lang="cs-CZ" sz="1600" b="1" dirty="0"/>
              <a:t>ohrožení osob v nebezpečné zóně a v předpokládaném šíření plynu,</a:t>
            </a:r>
          </a:p>
          <a:p>
            <a:r>
              <a:rPr lang="cs-CZ" sz="1600" dirty="0"/>
              <a:t>d) </a:t>
            </a:r>
            <a:r>
              <a:rPr lang="cs-CZ" sz="1600" b="1" dirty="0"/>
              <a:t>ohrožení okolí místa požáru nebo úniku plynu</a:t>
            </a:r>
            <a:r>
              <a:rPr lang="cs-CZ" sz="1600" dirty="0"/>
              <a:t>, popř. ohrožení dalších liniových staveb</a:t>
            </a:r>
          </a:p>
          <a:p>
            <a:pPr marL="0" indent="0">
              <a:buNone/>
            </a:pPr>
            <a:r>
              <a:rPr lang="cs-CZ" sz="1600" dirty="0"/>
              <a:t>           (např. jiné produktovody vedoucí souběžně s plynovodem, dopravní komunikace),</a:t>
            </a:r>
          </a:p>
          <a:p>
            <a:r>
              <a:rPr lang="cs-CZ" sz="1600" dirty="0"/>
              <a:t>e) </a:t>
            </a:r>
            <a:r>
              <a:rPr lang="cs-CZ" sz="1600" b="1" dirty="0"/>
              <a:t>možných iniciačních zdrojích zapálení unikajícího plynu a možnostech jejich</a:t>
            </a:r>
          </a:p>
          <a:p>
            <a:pPr marL="0" indent="0">
              <a:buNone/>
            </a:pPr>
            <a:r>
              <a:rPr lang="cs-CZ" sz="1600" b="1" dirty="0"/>
              <a:t>           </a:t>
            </a:r>
            <a:r>
              <a:rPr lang="es-ES" sz="1600" b="1" dirty="0"/>
              <a:t>eliminace</a:t>
            </a:r>
            <a:r>
              <a:rPr lang="es-ES" sz="1600" dirty="0"/>
              <a:t> (např. vypnutí el. energie).</a:t>
            </a:r>
            <a:endParaRPr lang="cs-CZ" sz="1600" b="1" dirty="0">
              <a:solidFill>
                <a:srgbClr val="00B050"/>
              </a:solidFill>
            </a:endParaRPr>
          </a:p>
          <a:p>
            <a:pPr marL="0" indent="0">
              <a:buNone/>
            </a:pPr>
            <a:endParaRPr lang="cs-CZ" sz="1600" dirty="0"/>
          </a:p>
        </p:txBody>
      </p:sp>
    </p:spTree>
    <p:extLst>
      <p:ext uri="{BB962C8B-B14F-4D97-AF65-F5344CB8AC3E}">
        <p14:creationId xmlns:p14="http://schemas.microsoft.com/office/powerpoint/2010/main" val="34134132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a:bodyPr>
          <a:lstStyle/>
          <a:p>
            <a:pPr marL="0" indent="0">
              <a:buNone/>
            </a:pPr>
            <a:endParaRPr lang="cs-CZ" sz="1600" b="1" dirty="0" smtClean="0"/>
          </a:p>
          <a:p>
            <a:pPr marL="0" indent="0">
              <a:buNone/>
            </a:pPr>
            <a:r>
              <a:rPr lang="cs-CZ" sz="1600" b="1" dirty="0" smtClean="0"/>
              <a:t>Taktika </a:t>
            </a:r>
            <a:r>
              <a:rPr lang="cs-CZ" sz="1600" b="1" dirty="0"/>
              <a:t>zásahu jednotek spočívá v zastavení přívodu plynu </a:t>
            </a:r>
            <a:r>
              <a:rPr lang="cs-CZ" sz="1600" dirty="0"/>
              <a:t>do poškozeného úseku</a:t>
            </a:r>
          </a:p>
          <a:p>
            <a:pPr marL="0" indent="0">
              <a:buNone/>
            </a:pPr>
            <a:r>
              <a:rPr lang="cs-CZ" sz="1600" dirty="0"/>
              <a:t>potrubí nebo do RS (prostřednictvím provozovatele plynárenského zařízení), ponechání</a:t>
            </a:r>
          </a:p>
          <a:p>
            <a:pPr marL="0" indent="0">
              <a:buNone/>
            </a:pPr>
            <a:r>
              <a:rPr lang="cs-CZ" sz="1600" dirty="0"/>
              <a:t>vyhoření zbytkového plynu, současné ochrany okolí hašením a ochlazováním</a:t>
            </a:r>
          </a:p>
          <a:p>
            <a:pPr marL="0" indent="0">
              <a:buNone/>
            </a:pPr>
            <a:endParaRPr lang="cs-CZ" sz="1600" b="1" dirty="0"/>
          </a:p>
          <a:p>
            <a:pPr marL="0" indent="0">
              <a:buNone/>
            </a:pPr>
            <a:r>
              <a:rPr lang="cs-CZ" sz="1600" b="1" dirty="0"/>
              <a:t>Proto je třeba:</a:t>
            </a:r>
          </a:p>
          <a:p>
            <a:r>
              <a:rPr lang="cs-CZ" sz="1600" dirty="0"/>
              <a:t>a) </a:t>
            </a:r>
            <a:r>
              <a:rPr lang="cs-CZ" sz="1600" b="1" dirty="0"/>
              <a:t>ve spolupráci s policií uzavřít místo zásahu </a:t>
            </a:r>
            <a:r>
              <a:rPr lang="cs-CZ" sz="1600" dirty="0"/>
              <a:t>proti vstupu nepovolaných  </a:t>
            </a:r>
          </a:p>
          <a:p>
            <a:r>
              <a:rPr lang="cs-CZ" sz="1600" dirty="0"/>
              <a:t>b) </a:t>
            </a:r>
            <a:r>
              <a:rPr lang="cs-CZ" sz="1600" b="1" dirty="0"/>
              <a:t>posoudit možné iniciační zdroje </a:t>
            </a:r>
            <a:r>
              <a:rPr lang="cs-CZ" sz="1600" dirty="0"/>
              <a:t>pro zapálení nebo výbuch plynu v jeho předpokládaném šíření,  </a:t>
            </a:r>
          </a:p>
          <a:p>
            <a:r>
              <a:rPr lang="cs-CZ" sz="1600" dirty="0"/>
              <a:t>c) </a:t>
            </a:r>
            <a:r>
              <a:rPr lang="cs-CZ" sz="1600" b="1" dirty="0"/>
              <a:t>posoudit, jsou-li v předpokládaném směru šíření plynu nebo účinků požáru nebezpečné látky </a:t>
            </a:r>
            <a:r>
              <a:rPr lang="cs-CZ" sz="1600" dirty="0"/>
              <a:t>nebo zařízení, která vlivem zvýšené teploty mohou být uvedena do havarijního stavu (výbuch, únik nebezpečné látky),</a:t>
            </a:r>
          </a:p>
          <a:p>
            <a:r>
              <a:rPr lang="cs-CZ" sz="1600" dirty="0"/>
              <a:t>d) </a:t>
            </a:r>
            <a:r>
              <a:rPr lang="cs-CZ" sz="1600" b="1" dirty="0"/>
              <a:t>provádět monitoring ovzduší </a:t>
            </a:r>
            <a:r>
              <a:rPr lang="cs-CZ" sz="1600" dirty="0"/>
              <a:t>s ohledem na </a:t>
            </a:r>
            <a:r>
              <a:rPr lang="cs-CZ" sz="1600" i="1" dirty="0"/>
              <a:t>nebezpečí výbuchu</a:t>
            </a:r>
            <a:r>
              <a:rPr lang="cs-CZ" sz="1600" dirty="0"/>
              <a:t>, pokud je to možné provádět odvětrání prostor, kde by se mohl hromadit plyn,</a:t>
            </a:r>
          </a:p>
          <a:p>
            <a:r>
              <a:rPr lang="cs-CZ" sz="1600" dirty="0"/>
              <a:t>e) </a:t>
            </a:r>
            <a:r>
              <a:rPr lang="cs-CZ" sz="1600" b="1" dirty="0"/>
              <a:t>posoudit nebezpečí rozšíření plynu </a:t>
            </a:r>
            <a:r>
              <a:rPr lang="cs-CZ" sz="1600" dirty="0"/>
              <a:t>nebo požáru na navazující technologické zařízení</a:t>
            </a:r>
          </a:p>
          <a:p>
            <a:pPr marL="0" indent="0">
              <a:buNone/>
            </a:pPr>
            <a:r>
              <a:rPr lang="cs-CZ" sz="1600" dirty="0"/>
              <a:t>       a sousední objekty,  </a:t>
            </a:r>
          </a:p>
          <a:p>
            <a:r>
              <a:rPr lang="cs-CZ" sz="1600" dirty="0"/>
              <a:t>f) </a:t>
            </a:r>
            <a:r>
              <a:rPr lang="cs-CZ" sz="1600" b="1" dirty="0"/>
              <a:t>pokud je to nutné, zejména z důvodu ohrožení, průběžně informovat obyvatele v okolí </a:t>
            </a:r>
            <a:r>
              <a:rPr lang="cs-CZ" sz="1600" dirty="0"/>
              <a:t>plynovodu nebo RS o situaci a předejít tak možné panice (</a:t>
            </a:r>
            <a:r>
              <a:rPr lang="cs-CZ" sz="1600" i="1" dirty="0"/>
              <a:t> </a:t>
            </a:r>
            <a:endParaRPr lang="cs-CZ" sz="1600" dirty="0"/>
          </a:p>
          <a:p>
            <a:r>
              <a:rPr lang="cs-CZ" sz="1600" dirty="0"/>
              <a:t>g) </a:t>
            </a:r>
            <a:r>
              <a:rPr lang="cs-CZ" sz="1600" b="1" dirty="0"/>
              <a:t>používat dýchací přístroje</a:t>
            </a:r>
            <a:r>
              <a:rPr lang="cs-CZ" sz="1600" dirty="0"/>
              <a:t>, vzhledem k možnosti vytlačení vzdušného kyslíku z místa hoření a možnosti obsahu oxidu uhelnatého ve zplodinách hoření,</a:t>
            </a:r>
          </a:p>
          <a:p>
            <a:r>
              <a:rPr lang="cs-CZ" sz="1600" dirty="0"/>
              <a:t>h) </a:t>
            </a:r>
            <a:r>
              <a:rPr lang="cs-CZ" sz="1600" b="1" dirty="0"/>
              <a:t>je-li to možné, v případě RS, je nutné uzavřít vstupní a výstupní uzávěry do RS.</a:t>
            </a:r>
          </a:p>
          <a:p>
            <a:pPr marL="0" indent="0">
              <a:buNone/>
            </a:pPr>
            <a:endParaRPr lang="cs-CZ" sz="1600" dirty="0"/>
          </a:p>
        </p:txBody>
      </p:sp>
    </p:spTree>
    <p:extLst>
      <p:ext uri="{BB962C8B-B14F-4D97-AF65-F5344CB8AC3E}">
        <p14:creationId xmlns:p14="http://schemas.microsoft.com/office/powerpoint/2010/main" val="30605457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a:bodyPr>
          <a:lstStyle/>
          <a:p>
            <a:pPr marL="0" indent="0">
              <a:buNone/>
            </a:pPr>
            <a:endParaRPr lang="cs-CZ" sz="1600" b="1" dirty="0" smtClean="0">
              <a:solidFill>
                <a:srgbClr val="FF0000"/>
              </a:solidFill>
            </a:endParaRPr>
          </a:p>
          <a:p>
            <a:pPr marL="0" indent="0">
              <a:buNone/>
            </a:pPr>
            <a:r>
              <a:rPr lang="cs-CZ" sz="1600" b="1" dirty="0" smtClean="0">
                <a:solidFill>
                  <a:srgbClr val="FF0000"/>
                </a:solidFill>
              </a:rPr>
              <a:t>Plamen </a:t>
            </a:r>
            <a:r>
              <a:rPr lang="cs-CZ" sz="1600" b="1" dirty="0">
                <a:solidFill>
                  <a:srgbClr val="FF0000"/>
                </a:solidFill>
              </a:rPr>
              <a:t>unikajícího plynu z potrubí nehasit s výjimkou případů, kdy jsou splněny současně následující podmínky:</a:t>
            </a:r>
          </a:p>
          <a:p>
            <a:r>
              <a:rPr lang="cs-CZ" sz="1600" dirty="0"/>
              <a:t>a) přímo si hašení plamene vyžádá odpovědná osoba provozovatele plynárenského zařízení,</a:t>
            </a:r>
          </a:p>
          <a:p>
            <a:r>
              <a:rPr lang="cs-CZ" sz="1600" dirty="0"/>
              <a:t>b) je provedeno uzavření daného úseku plynovodu nebo RS,</a:t>
            </a:r>
          </a:p>
          <a:p>
            <a:r>
              <a:rPr lang="cs-CZ" sz="1600" dirty="0"/>
              <a:t>c) v okolí jsou vyloučeny iniciační zdroje, které by vedly k zapálení nebo explozi plynu.</a:t>
            </a:r>
          </a:p>
          <a:p>
            <a:endParaRPr lang="cs-CZ" sz="1600" dirty="0"/>
          </a:p>
          <a:p>
            <a:pPr marL="0" indent="0">
              <a:buNone/>
            </a:pPr>
            <a:r>
              <a:rPr lang="cs-CZ" sz="1600" dirty="0"/>
              <a:t>Příjezd jednotek na místo zásahu organizovat z návětrné strany s ohledem na možnost</a:t>
            </a:r>
          </a:p>
          <a:p>
            <a:pPr marL="0" indent="0">
              <a:buNone/>
            </a:pPr>
            <a:r>
              <a:rPr lang="cs-CZ" sz="1600" dirty="0"/>
              <a:t>přítomnosti hořlavých plynů a </a:t>
            </a:r>
            <a:r>
              <a:rPr lang="cs-CZ" sz="1600" i="1" dirty="0"/>
              <a:t>nebezpečí výbuchu </a:t>
            </a:r>
            <a:r>
              <a:rPr lang="cs-CZ" sz="1600" dirty="0"/>
              <a:t>a působení sálavého tepla na okolí.</a:t>
            </a:r>
          </a:p>
          <a:p>
            <a:pPr marL="0" indent="0">
              <a:buNone/>
            </a:pPr>
            <a:r>
              <a:rPr lang="cs-CZ" sz="1600" dirty="0"/>
              <a:t>Umisťovat požární techniku v bezpečné vzdálenosti od hořícího plynovodu, RS a pokud možno tak, aby nebyla ohrožena sálavým teplem</a:t>
            </a:r>
          </a:p>
          <a:p>
            <a:pPr marL="0" indent="0">
              <a:buNone/>
            </a:pPr>
            <a:r>
              <a:rPr lang="pl-PL" sz="1600" b="1" dirty="0"/>
              <a:t>Pro zásah jednotek je třeba:</a:t>
            </a:r>
          </a:p>
          <a:p>
            <a:r>
              <a:rPr lang="cs-CZ" sz="1600" dirty="0"/>
              <a:t>a) zjistit možnosti příjezdu dalších jednotek,  </a:t>
            </a:r>
          </a:p>
          <a:p>
            <a:r>
              <a:rPr lang="cs-CZ" sz="1600" dirty="0"/>
              <a:t>b) nasadit v místě uniku plynu pouze nezbytné síly a prostředky,   </a:t>
            </a:r>
          </a:p>
          <a:p>
            <a:r>
              <a:rPr lang="cs-CZ" sz="1600" dirty="0"/>
              <a:t>c) zabezpečit zásobování požární techniky provozními náplněmi a hasebními látkami</a:t>
            </a:r>
          </a:p>
          <a:p>
            <a:pPr marL="0" indent="0">
              <a:buNone/>
            </a:pPr>
            <a:r>
              <a:rPr lang="cs-CZ" sz="1600" dirty="0"/>
              <a:t>            při déle trvajícím zásahu.</a:t>
            </a:r>
          </a:p>
          <a:p>
            <a:pPr marL="0" indent="0">
              <a:buNone/>
            </a:pPr>
            <a:endParaRPr lang="cs-CZ" sz="1600" dirty="0"/>
          </a:p>
          <a:p>
            <a:pPr marL="0" indent="0">
              <a:buNone/>
            </a:pPr>
            <a:r>
              <a:rPr lang="cs-CZ" sz="1600" dirty="0"/>
              <a:t>Za realizaci havarijních opatření, nasazení sil a prostředků provozovatele plynárenského zařízení ke zdolávání mimořádné události na plynovodu nebo RS je odpovědný </a:t>
            </a:r>
            <a:r>
              <a:rPr lang="cs-CZ" sz="1600" b="1" dirty="0"/>
              <a:t>vedoucí likvidace havárie</a:t>
            </a:r>
            <a:r>
              <a:rPr lang="cs-CZ" sz="1600" dirty="0"/>
              <a:t>.</a:t>
            </a:r>
          </a:p>
          <a:p>
            <a:pPr marL="0" indent="0">
              <a:buNone/>
            </a:pPr>
            <a:endParaRPr lang="cs-CZ" sz="1600" dirty="0"/>
          </a:p>
          <a:p>
            <a:pPr marL="0" indent="0">
              <a:buNone/>
            </a:pPr>
            <a:r>
              <a:rPr lang="cs-CZ" sz="1600" dirty="0"/>
              <a:t>Velitel zásahu může, prostřednictvím KOPIS HZS kraje, také požadovat nasazení sil</a:t>
            </a:r>
          </a:p>
          <a:p>
            <a:pPr marL="0" indent="0">
              <a:buNone/>
            </a:pPr>
            <a:r>
              <a:rPr lang="cs-CZ" sz="1600" dirty="0"/>
              <a:t>a prostředků provozovatele</a:t>
            </a:r>
          </a:p>
          <a:p>
            <a:pPr marL="0" indent="0">
              <a:buNone/>
            </a:pPr>
            <a:endParaRPr lang="cs-CZ" sz="1600" dirty="0"/>
          </a:p>
        </p:txBody>
      </p:sp>
    </p:spTree>
    <p:extLst>
      <p:ext uri="{BB962C8B-B14F-4D97-AF65-F5344CB8AC3E}">
        <p14:creationId xmlns:p14="http://schemas.microsoft.com/office/powerpoint/2010/main" val="3750117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a:bodyPr>
          <a:lstStyle/>
          <a:p>
            <a:pPr marL="0" indent="0" algn="ctr">
              <a:buNone/>
            </a:pPr>
            <a:endParaRPr lang="cs-CZ" sz="1800" b="1" dirty="0" smtClean="0"/>
          </a:p>
          <a:p>
            <a:pPr marL="0" indent="0" algn="ctr">
              <a:buNone/>
            </a:pPr>
            <a:r>
              <a:rPr lang="cs-CZ" sz="1800" b="1" dirty="0" smtClean="0"/>
              <a:t>Očekávané zvláštnosti</a:t>
            </a:r>
          </a:p>
          <a:p>
            <a:pPr marL="0" indent="0" algn="ctr">
              <a:buNone/>
            </a:pPr>
            <a:endParaRPr lang="cs-CZ" sz="1800" b="1" dirty="0"/>
          </a:p>
          <a:p>
            <a:pPr marL="0" indent="0">
              <a:buNone/>
            </a:pPr>
            <a:r>
              <a:rPr lang="cs-CZ" sz="1600" dirty="0"/>
              <a:t>Při požáru nebo úniku plynu z plynovodů nebo RS je nutno počítat s následujícími komplikacemi:</a:t>
            </a:r>
          </a:p>
          <a:p>
            <a:r>
              <a:rPr lang="cs-CZ" sz="1600" dirty="0"/>
              <a:t>a) </a:t>
            </a:r>
            <a:r>
              <a:rPr lang="cs-CZ" sz="1600" b="1" dirty="0"/>
              <a:t>nedostatečná nebo chybějící spolupráce obsluhy </a:t>
            </a:r>
            <a:r>
              <a:rPr lang="cs-CZ" sz="1600" dirty="0"/>
              <a:t>plynovodu nebo RS s jednotkami,</a:t>
            </a:r>
          </a:p>
          <a:p>
            <a:r>
              <a:rPr lang="cs-CZ" sz="1600" dirty="0"/>
              <a:t>b) </a:t>
            </a:r>
            <a:r>
              <a:rPr lang="cs-CZ" sz="1600" b="1" dirty="0"/>
              <a:t>nepřesné informace </a:t>
            </a:r>
            <a:r>
              <a:rPr lang="cs-CZ" sz="1600" dirty="0"/>
              <a:t>o místě mimořádné události,</a:t>
            </a:r>
          </a:p>
          <a:p>
            <a:r>
              <a:rPr lang="cs-CZ" sz="1600" dirty="0"/>
              <a:t>c) </a:t>
            </a:r>
            <a:r>
              <a:rPr lang="cs-CZ" sz="1600" b="1" dirty="0"/>
              <a:t>ztížený přístup </a:t>
            </a:r>
            <a:r>
              <a:rPr lang="cs-CZ" sz="1600" dirty="0"/>
              <a:t>pro jednotky na místo zásahu,</a:t>
            </a:r>
          </a:p>
          <a:p>
            <a:r>
              <a:rPr lang="cs-CZ" sz="1600" dirty="0"/>
              <a:t>d) </a:t>
            </a:r>
            <a:r>
              <a:rPr lang="cs-CZ" sz="1600" b="1" dirty="0"/>
              <a:t>značný hluk </a:t>
            </a:r>
            <a:r>
              <a:rPr lang="cs-CZ" sz="1600" dirty="0"/>
              <a:t>(více jak 120 dB) v blízkosti havárie při úniku plynu u středotlakých nebo vysokotlakých potrubí nebo RS (používat ochranu sluchu), nemožnost využívání běžných komunikačních prostředků v blízkosti úniku,</a:t>
            </a:r>
          </a:p>
          <a:p>
            <a:r>
              <a:rPr lang="cs-CZ" sz="1600" dirty="0"/>
              <a:t>e) </a:t>
            </a:r>
            <a:r>
              <a:rPr lang="cs-CZ" sz="1600" b="1" dirty="0"/>
              <a:t>může docházet k tvorbě mlh </a:t>
            </a:r>
            <a:r>
              <a:rPr lang="cs-CZ" sz="1600" dirty="0"/>
              <a:t>(plyn je silně podchlazený), které zůstávají při zemi, šíří </a:t>
            </a:r>
            <a:r>
              <a:rPr lang="pt-BR" sz="1600" dirty="0"/>
              <a:t>se do okolí a mohou tvořit výbušné směsi,</a:t>
            </a:r>
          </a:p>
          <a:p>
            <a:r>
              <a:rPr lang="cs-CZ" sz="1600" dirty="0"/>
              <a:t>f) </a:t>
            </a:r>
            <a:r>
              <a:rPr lang="cs-CZ" sz="1600" b="1" dirty="0"/>
              <a:t>velké množství obyvatel </a:t>
            </a:r>
            <a:r>
              <a:rPr lang="cs-CZ" sz="1600" dirty="0"/>
              <a:t>v předpokládané oblasti ohrožené únikem plynu,</a:t>
            </a:r>
          </a:p>
          <a:p>
            <a:r>
              <a:rPr lang="cs-CZ" sz="1600" dirty="0"/>
              <a:t>g) </a:t>
            </a:r>
            <a:r>
              <a:rPr lang="cs-CZ" sz="1600" b="1" dirty="0"/>
              <a:t>důležité dopravní komunikace</a:t>
            </a:r>
            <a:r>
              <a:rPr lang="cs-CZ" sz="1600" dirty="0"/>
              <a:t>, kde musí být zastaven provoz,</a:t>
            </a:r>
          </a:p>
          <a:p>
            <a:r>
              <a:rPr lang="cs-CZ" sz="1600" dirty="0"/>
              <a:t>h) </a:t>
            </a:r>
            <a:r>
              <a:rPr lang="cs-CZ" sz="1600" b="1" dirty="0"/>
              <a:t>svévolné výjezdy jednotek na místo zásahu </a:t>
            </a:r>
            <a:r>
              <a:rPr lang="cs-CZ" sz="1600" dirty="0"/>
              <a:t>i ze vzdáleného okolí (vysoký sloup plamene),</a:t>
            </a:r>
          </a:p>
          <a:p>
            <a:r>
              <a:rPr lang="cs-CZ" sz="1600" dirty="0"/>
              <a:t>i) </a:t>
            </a:r>
            <a:r>
              <a:rPr lang="cs-CZ" sz="1600" b="1" dirty="0"/>
              <a:t>trasové uzávěry potrubí i po jejich uzavření nemusejí být těsné</a:t>
            </a:r>
            <a:r>
              <a:rPr lang="cs-CZ" sz="1600" dirty="0"/>
              <a:t>, nedojde k úplnému odstavení sítě,</a:t>
            </a:r>
          </a:p>
          <a:p>
            <a:r>
              <a:rPr lang="cs-CZ" sz="1600" dirty="0"/>
              <a:t>j) </a:t>
            </a:r>
            <a:r>
              <a:rPr lang="cs-CZ" sz="1600" b="1" dirty="0"/>
              <a:t>v kanalizaci, kolektorech nebo jiných dutých prostorách budov, lze očekávat šíření plynu do vzdálenosti desítek metrů od místa úniku,</a:t>
            </a:r>
          </a:p>
          <a:p>
            <a:r>
              <a:rPr lang="cs-CZ" sz="1600" dirty="0"/>
              <a:t>k) </a:t>
            </a:r>
            <a:r>
              <a:rPr lang="cs-CZ" sz="1600" b="1" dirty="0"/>
              <a:t>u rozsáhlých rozvodných sítí, které jsou napojeny na více vzájemně propojených zdrojů, nelze jednoduše a rychle přerušit dodávku plynu </a:t>
            </a:r>
            <a:r>
              <a:rPr lang="cs-CZ" sz="1600" dirty="0"/>
              <a:t>do místa poruchy uzavřením příslušných trasových uzávěrů.</a:t>
            </a:r>
          </a:p>
          <a:p>
            <a:pPr marL="0" indent="0">
              <a:buNone/>
            </a:pPr>
            <a:endParaRPr lang="cs-CZ" sz="1600" dirty="0"/>
          </a:p>
        </p:txBody>
      </p:sp>
    </p:spTree>
    <p:extLst>
      <p:ext uri="{BB962C8B-B14F-4D97-AF65-F5344CB8AC3E}">
        <p14:creationId xmlns:p14="http://schemas.microsoft.com/office/powerpoint/2010/main" val="14806020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19256" cy="764704"/>
          </a:xfrm>
        </p:spPr>
        <p:txBody>
          <a:bodyPr>
            <a:normAutofit fontScale="90000"/>
          </a:bodyPr>
          <a:lstStyle/>
          <a:p>
            <a:r>
              <a:rPr lang="cs-CZ" sz="2400" b="1" dirty="0"/>
              <a:t>Dopravní vedení s rozd</a:t>
            </a:r>
            <a:r>
              <a:rPr lang="cs-CZ" sz="2400" dirty="0"/>
              <a:t>ě</a:t>
            </a:r>
            <a:r>
              <a:rPr lang="cs-CZ" sz="2400" b="1" dirty="0"/>
              <a:t>lova</a:t>
            </a:r>
            <a:r>
              <a:rPr lang="cs-CZ" sz="2400" dirty="0"/>
              <a:t>č</a:t>
            </a:r>
            <a:r>
              <a:rPr lang="cs-CZ" sz="2400" b="1" dirty="0"/>
              <a:t>em p</a:t>
            </a:r>
            <a:r>
              <a:rPr lang="cs-CZ" sz="2400" dirty="0"/>
              <a:t>ř</a:t>
            </a:r>
            <a:r>
              <a:rPr lang="cs-CZ" sz="2400" b="1" dirty="0"/>
              <a:t>ed budovou a úto</a:t>
            </a:r>
            <a:r>
              <a:rPr lang="cs-CZ" sz="2400" dirty="0"/>
              <a:t>č</a:t>
            </a:r>
            <a:r>
              <a:rPr lang="cs-CZ" sz="2400" b="1" dirty="0"/>
              <a:t>ný proud do poschodí</a:t>
            </a:r>
            <a:endParaRPr lang="cs-CZ" sz="2400" dirty="0"/>
          </a:p>
        </p:txBody>
      </p:sp>
      <p:sp>
        <p:nvSpPr>
          <p:cNvPr id="3" name="Zástupný symbol pro obsah 2"/>
          <p:cNvSpPr>
            <a:spLocks noGrp="1"/>
          </p:cNvSpPr>
          <p:nvPr>
            <p:ph idx="1"/>
          </p:nvPr>
        </p:nvSpPr>
        <p:spPr>
          <a:xfrm>
            <a:off x="467544" y="764704"/>
            <a:ext cx="8219256" cy="6093296"/>
          </a:xfrm>
        </p:spPr>
        <p:txBody>
          <a:bodyPr>
            <a:normAutofit/>
          </a:bodyPr>
          <a:lstStyle/>
          <a:p>
            <a:pPr marL="0" indent="0">
              <a:buNone/>
            </a:pPr>
            <a:r>
              <a:rPr lang="cs-CZ" sz="1800" dirty="0"/>
              <a:t>Dopravní vedení s rozdělovačem utvoří strojník, číslo 2 a číslo 1. Rozdělovač se</a:t>
            </a:r>
          </a:p>
          <a:p>
            <a:pPr marL="0" indent="0">
              <a:buNone/>
            </a:pPr>
            <a:r>
              <a:rPr lang="cs-CZ" sz="1800" dirty="0"/>
              <a:t>umístí zpravidla před vstupem do budovy. Tento způsob bojového rozvinutí se </a:t>
            </a:r>
            <a:r>
              <a:rPr lang="cs-CZ" sz="1800" dirty="0" smtClean="0"/>
              <a:t>používá především </a:t>
            </a:r>
            <a:r>
              <a:rPr lang="cs-CZ" sz="1800" dirty="0"/>
              <a:t>v případě požárů v nízké zástavbě (do 3. nadzemního podlaží) nebo požárů </a:t>
            </a:r>
            <a:r>
              <a:rPr lang="cs-CZ" sz="1800" dirty="0" smtClean="0"/>
              <a:t>ve sklepech </a:t>
            </a:r>
            <a:r>
              <a:rPr lang="cs-CZ" sz="1800" dirty="0"/>
              <a:t>a dalších podzemních prostorách. V případě umístění rozdělovače v budově </a:t>
            </a:r>
            <a:r>
              <a:rPr lang="cs-CZ" sz="1800" dirty="0" smtClean="0"/>
              <a:t>může být </a:t>
            </a:r>
            <a:r>
              <a:rPr lang="cs-CZ" sz="1800" dirty="0"/>
              <a:t>dopravní vedení připojeno přes přenosný hadicový uzávěr na CAS. Teprve po </a:t>
            </a:r>
            <a:r>
              <a:rPr lang="cs-CZ" sz="1800" dirty="0" smtClean="0"/>
              <a:t>vybudování a </a:t>
            </a:r>
            <a:r>
              <a:rPr lang="cs-CZ" sz="1800" dirty="0"/>
              <a:t>zavodnění dopravního vedení se číslo 1 a číslo 2 vrací a vyzbrojují se prostředky </a:t>
            </a:r>
            <a:r>
              <a:rPr lang="cs-CZ" sz="1800" dirty="0" smtClean="0"/>
              <a:t>pro vytvoření </a:t>
            </a:r>
            <a:r>
              <a:rPr lang="cs-CZ" sz="1800" dirty="0"/>
              <a:t>útočného proudu, a to následujícím způsobem. Číslo 1 se vybavuje proudnicí </a:t>
            </a:r>
            <a:r>
              <a:rPr lang="cs-CZ" sz="1800" dirty="0" smtClean="0"/>
              <a:t>C a </a:t>
            </a:r>
            <a:r>
              <a:rPr lang="cs-CZ" sz="1800" dirty="0"/>
              <a:t>dvěma hadicemi C. Číslo 2 se vybaví dvěma hadicemi C, případně prostředky </a:t>
            </a:r>
            <a:r>
              <a:rPr lang="cs-CZ" sz="1800" dirty="0" smtClean="0"/>
              <a:t>dle rozhodnutí </a:t>
            </a:r>
            <a:r>
              <a:rPr lang="cs-CZ" sz="1800" dirty="0"/>
              <a:t>VD (např. pro vnikání do uzavřených prostor, detekci, lanem pro </a:t>
            </a:r>
            <a:r>
              <a:rPr lang="cs-CZ" sz="1800" dirty="0" smtClean="0"/>
              <a:t>sebezáchranu apod</a:t>
            </a:r>
            <a:r>
              <a:rPr lang="cs-CZ" sz="1800" dirty="0"/>
              <a:t>.). Pokud to je možné, vytvoří se dopravní a </a:t>
            </a:r>
            <a:r>
              <a:rPr lang="cs-CZ" sz="1800" dirty="0" smtClean="0"/>
              <a:t>útočné </a:t>
            </a:r>
            <a:r>
              <a:rPr lang="cs-CZ" sz="1800" dirty="0"/>
              <a:t>vedení současně bez nutnosti </a:t>
            </a:r>
            <a:r>
              <a:rPr lang="cs-CZ" sz="1800" dirty="0" smtClean="0"/>
              <a:t>návratu na </a:t>
            </a:r>
            <a:r>
              <a:rPr lang="cs-CZ" sz="1800" dirty="0"/>
              <a:t>základnu</a:t>
            </a:r>
            <a:r>
              <a:rPr lang="cs-CZ" sz="1800" dirty="0" smtClean="0"/>
              <a:t>.</a:t>
            </a:r>
          </a:p>
          <a:p>
            <a:pPr marL="0" indent="0">
              <a:buNone/>
            </a:pPr>
            <a:endParaRPr lang="cs-CZ" sz="1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4077072"/>
            <a:ext cx="5616624"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2416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23528" y="0"/>
            <a:ext cx="8363272" cy="6858000"/>
          </a:xfrm>
        </p:spPr>
        <p:txBody>
          <a:bodyPr>
            <a:normAutofit/>
          </a:bodyPr>
          <a:lstStyle/>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852752"/>
            <a:ext cx="8136904"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827584" y="260648"/>
            <a:ext cx="7848872" cy="3139321"/>
          </a:xfrm>
          <a:prstGeom prst="rect">
            <a:avLst/>
          </a:prstGeom>
        </p:spPr>
        <p:txBody>
          <a:bodyPr wrap="square">
            <a:spAutoFit/>
          </a:bodyPr>
          <a:lstStyle/>
          <a:p>
            <a:r>
              <a:rPr lang="cs-CZ" b="1" dirty="0"/>
              <a:t>Útočný proud po schodišti</a:t>
            </a:r>
            <a:r>
              <a:rPr lang="cs-CZ" dirty="0"/>
              <a:t>:</a:t>
            </a:r>
          </a:p>
          <a:p>
            <a:pPr marL="342900" indent="-342900">
              <a:buAutoNum type="alphaLcParenR"/>
            </a:pPr>
            <a:r>
              <a:rPr lang="cs-CZ" dirty="0" smtClean="0"/>
              <a:t>Povel </a:t>
            </a:r>
            <a:r>
              <a:rPr lang="cs-CZ" dirty="0"/>
              <a:t>VD: „Družstvo, stroj </a:t>
            </a:r>
            <a:r>
              <a:rPr lang="cs-CZ" i="1" dirty="0"/>
              <a:t>CAS, </a:t>
            </a:r>
            <a:r>
              <a:rPr lang="cs-CZ" dirty="0"/>
              <a:t>vodní zdroj </a:t>
            </a:r>
            <a:r>
              <a:rPr lang="cs-CZ" i="1" dirty="0"/>
              <a:t>vlastní</a:t>
            </a:r>
            <a:r>
              <a:rPr lang="cs-CZ" dirty="0"/>
              <a:t>, směr </a:t>
            </a:r>
            <a:r>
              <a:rPr lang="cs-CZ" i="1" dirty="0"/>
              <a:t>vchod do budovy, </a:t>
            </a:r>
            <a:r>
              <a:rPr lang="cs-CZ" dirty="0" smtClean="0"/>
              <a:t>rozdělovač, </a:t>
            </a:r>
            <a:r>
              <a:rPr lang="cs-CZ" i="1" dirty="0" smtClean="0"/>
              <a:t>3</a:t>
            </a:r>
            <a:r>
              <a:rPr lang="cs-CZ" dirty="0" smtClean="0"/>
              <a:t>B</a:t>
            </a:r>
            <a:r>
              <a:rPr lang="cs-CZ" dirty="0"/>
              <a:t>, první proud po schodišti, cíl </a:t>
            </a:r>
            <a:r>
              <a:rPr lang="cs-CZ" i="1" dirty="0"/>
              <a:t>ho</a:t>
            </a:r>
            <a:r>
              <a:rPr lang="cs-CZ" dirty="0"/>
              <a:t>ř</a:t>
            </a:r>
            <a:r>
              <a:rPr lang="cs-CZ" i="1" dirty="0"/>
              <a:t>ící byt ve druhém nadzemním podlaží, 2</a:t>
            </a:r>
            <a:r>
              <a:rPr lang="cs-CZ" dirty="0"/>
              <a:t>C, VPŘED</a:t>
            </a:r>
            <a:r>
              <a:rPr lang="cs-CZ" dirty="0" smtClean="0"/>
              <a:t>!“.</a:t>
            </a:r>
          </a:p>
          <a:p>
            <a:pPr marL="342900" indent="-342900">
              <a:buAutoNum type="alphaLcParenR"/>
            </a:pPr>
            <a:endParaRPr lang="cs-CZ" dirty="0"/>
          </a:p>
          <a:p>
            <a:r>
              <a:rPr lang="cs-CZ" dirty="0"/>
              <a:t>b) Provedení: Provádí číslo 1 a 2 obdobně jako po rovině, hadice mohou rozvinovat</a:t>
            </a:r>
          </a:p>
          <a:p>
            <a:r>
              <a:rPr lang="cs-CZ" dirty="0"/>
              <a:t>i do protisměru postupu. Doporučuje se použít přenosný naviják, hadicové koše apod</a:t>
            </a:r>
            <a:r>
              <a:rPr lang="cs-CZ" dirty="0" smtClean="0"/>
              <a:t>.</a:t>
            </a:r>
          </a:p>
          <a:p>
            <a:endParaRPr lang="cs-CZ" dirty="0"/>
          </a:p>
          <a:p>
            <a:r>
              <a:rPr lang="cs-CZ" dirty="0"/>
              <a:t>c) Schéma bojového rozvinutí:</a:t>
            </a:r>
          </a:p>
          <a:p>
            <a:endParaRPr lang="cs-CZ" dirty="0"/>
          </a:p>
        </p:txBody>
      </p:sp>
    </p:spTree>
    <p:extLst>
      <p:ext uri="{BB962C8B-B14F-4D97-AF65-F5344CB8AC3E}">
        <p14:creationId xmlns:p14="http://schemas.microsoft.com/office/powerpoint/2010/main" val="1745293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764704"/>
          </a:xfrm>
        </p:spPr>
        <p:txBody>
          <a:bodyPr>
            <a:normAutofit/>
          </a:bodyPr>
          <a:lstStyle/>
          <a:p>
            <a:r>
              <a:rPr lang="cs-CZ" sz="2400" dirty="0" smtClean="0"/>
              <a:t>Úkoly hasiče na místě zásahu</a:t>
            </a:r>
            <a:endParaRPr lang="cs-CZ" sz="2400" dirty="0"/>
          </a:p>
        </p:txBody>
      </p:sp>
      <p:sp>
        <p:nvSpPr>
          <p:cNvPr id="3" name="Zástupný symbol pro obsah 2"/>
          <p:cNvSpPr>
            <a:spLocks noGrp="1"/>
          </p:cNvSpPr>
          <p:nvPr>
            <p:ph idx="1"/>
          </p:nvPr>
        </p:nvSpPr>
        <p:spPr>
          <a:xfrm>
            <a:off x="0" y="764704"/>
            <a:ext cx="9144000" cy="6093296"/>
          </a:xfrm>
        </p:spPr>
        <p:txBody>
          <a:bodyPr>
            <a:normAutofit lnSpcReduction="10000"/>
          </a:bodyPr>
          <a:lstStyle/>
          <a:p>
            <a:pPr marL="0" indent="0" algn="ctr">
              <a:buNone/>
            </a:pPr>
            <a:r>
              <a:rPr lang="cs-CZ" sz="1600" dirty="0" smtClean="0"/>
              <a:t>Zákon 133/1985 Sb. O požární ochraně ve znění pozdějších předpisů</a:t>
            </a:r>
          </a:p>
          <a:p>
            <a:pPr marL="0" indent="0" algn="ctr">
              <a:buNone/>
            </a:pPr>
            <a:r>
              <a:rPr lang="cs-CZ" sz="1600" dirty="0"/>
              <a:t>§ 69b</a:t>
            </a:r>
          </a:p>
          <a:p>
            <a:pPr marL="0" indent="0" algn="ctr">
              <a:buNone/>
            </a:pPr>
            <a:r>
              <a:rPr lang="cs-CZ" sz="1600" b="1" dirty="0"/>
              <a:t>Povinnosti zaměstnanců podniků a členů dobrovolných jednotek požární ochrany</a:t>
            </a:r>
            <a:endParaRPr lang="cs-CZ" sz="1600" dirty="0"/>
          </a:p>
          <a:p>
            <a:r>
              <a:rPr lang="cs-CZ" sz="1600" b="1" dirty="0"/>
              <a:t>Zaměstnanci podniků a členové dobrovolných jednotek požární ochrany jsou povinni</a:t>
            </a:r>
            <a:endParaRPr lang="cs-CZ" sz="1600" dirty="0"/>
          </a:p>
          <a:p>
            <a:r>
              <a:rPr lang="cs-CZ" sz="1600" b="1" dirty="0"/>
              <a:t>a) důsledně plnit úkoly vyplývající ze základního poslání jednotek požární ochrany,</a:t>
            </a:r>
            <a:endParaRPr lang="cs-CZ" sz="1600" dirty="0"/>
          </a:p>
          <a:p>
            <a:r>
              <a:rPr lang="cs-CZ" sz="1600" b="1" dirty="0"/>
              <a:t>b) při zásahu na místě požáru nebo při záchranných pracích při živelní pohromě nebo jiné mimořádné události plnit rozkazy velitele zásahu a pokyny svých nadřízených,</a:t>
            </a:r>
            <a:endParaRPr lang="cs-CZ" sz="1600" dirty="0"/>
          </a:p>
          <a:p>
            <a:r>
              <a:rPr lang="cs-CZ" sz="1600" b="1" dirty="0"/>
              <a:t>c) dodržovat předpisy o požární ochraně upravující činnost na místě zásahu,</a:t>
            </a:r>
            <a:endParaRPr lang="cs-CZ" sz="1600" dirty="0"/>
          </a:p>
          <a:p>
            <a:r>
              <a:rPr lang="cs-CZ" sz="1600" b="1" dirty="0"/>
              <a:t>d) prohlubovat své odborné znalosti v oblasti požární ochrany a udržovat si potřebnou fyzickou zdatnost,</a:t>
            </a:r>
            <a:endParaRPr lang="cs-CZ" sz="1600" dirty="0"/>
          </a:p>
          <a:p>
            <a:r>
              <a:rPr lang="cs-CZ" sz="1600" b="1" dirty="0"/>
              <a:t>e) podrobovat se stanoveným preventivním zdravotním prohlídkám</a:t>
            </a:r>
            <a:r>
              <a:rPr lang="cs-CZ" sz="1600" b="1" dirty="0" smtClean="0"/>
              <a:t>.</a:t>
            </a:r>
          </a:p>
          <a:p>
            <a:pPr marL="0" indent="0" algn="ctr">
              <a:buNone/>
            </a:pPr>
            <a:r>
              <a:rPr lang="cs-CZ" sz="1600" b="1" dirty="0" smtClean="0"/>
              <a:t>Vyhláška MV 247/2001 Sb. Ve znění pozdějších předpisů</a:t>
            </a:r>
          </a:p>
          <a:p>
            <a:pPr marL="0" indent="0" algn="ctr">
              <a:buNone/>
            </a:pPr>
            <a:r>
              <a:rPr lang="cs-CZ" sz="1600" dirty="0"/>
              <a:t>§ 25</a:t>
            </a:r>
          </a:p>
          <a:p>
            <a:pPr marL="0" indent="0" algn="ctr">
              <a:buNone/>
            </a:pPr>
            <a:r>
              <a:rPr lang="cs-CZ" sz="1600" b="1" dirty="0"/>
              <a:t>Činnost hasičů na místě zásahu</a:t>
            </a:r>
            <a:endParaRPr lang="cs-CZ" sz="1600" dirty="0"/>
          </a:p>
          <a:p>
            <a:r>
              <a:rPr lang="cs-CZ" sz="1600" b="1" dirty="0"/>
              <a:t>Hasiči na místě zásahu</a:t>
            </a:r>
            <a:endParaRPr lang="cs-CZ" sz="1600" dirty="0"/>
          </a:p>
          <a:p>
            <a:r>
              <a:rPr lang="cs-CZ" sz="1600" b="1" dirty="0"/>
              <a:t>a) plní rozkazy a pokyny svých velitelů jednotek,</a:t>
            </a:r>
            <a:endParaRPr lang="cs-CZ" sz="1600" dirty="0"/>
          </a:p>
          <a:p>
            <a:r>
              <a:rPr lang="cs-CZ" sz="1600" b="1" dirty="0"/>
              <a:t>b) dodržují pravidla spojení,</a:t>
            </a:r>
            <a:endParaRPr lang="cs-CZ" sz="1600" dirty="0"/>
          </a:p>
          <a:p>
            <a:r>
              <a:rPr lang="cs-CZ" sz="1600" b="1" dirty="0"/>
              <a:t>c) provádějí průzkum v místě svého nasazení a zjištěné poznatky hlásí veliteli jednotky nebo veliteli úseku či sektoru anebo veliteli zásahu,</a:t>
            </a:r>
            <a:endParaRPr lang="cs-CZ" sz="1600" dirty="0"/>
          </a:p>
          <a:p>
            <a:r>
              <a:rPr lang="cs-CZ" sz="1600" b="1" dirty="0"/>
              <a:t>d) používají osobní ochranné pracovní prostředky,</a:t>
            </a:r>
            <a:endParaRPr lang="cs-CZ" sz="1600" dirty="0"/>
          </a:p>
          <a:p>
            <a:r>
              <a:rPr lang="cs-CZ" sz="1600" b="1" dirty="0"/>
              <a:t>e) nepoužívají oděvní doplňky a předměty nošené na těle nebo při sobě, kterých není pro činnost na místě zásahu třeba a které mohou být při zásahu poškozeny nebo které mohou ohrozit jejich zdraví.</a:t>
            </a:r>
            <a:endParaRPr lang="cs-CZ" sz="1600" dirty="0"/>
          </a:p>
          <a:p>
            <a:pPr marL="0" indent="0">
              <a:buNone/>
            </a:pPr>
            <a:endParaRPr lang="cs-CZ" sz="1600" dirty="0"/>
          </a:p>
        </p:txBody>
      </p:sp>
    </p:spTree>
    <p:extLst>
      <p:ext uri="{BB962C8B-B14F-4D97-AF65-F5344CB8AC3E}">
        <p14:creationId xmlns:p14="http://schemas.microsoft.com/office/powerpoint/2010/main" val="326713194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467544" y="0"/>
            <a:ext cx="8219256" cy="6858000"/>
          </a:xfrm>
        </p:spPr>
        <p:txBody>
          <a:bodyPr>
            <a:normAutofit fontScale="92500" lnSpcReduction="10000"/>
          </a:bodyPr>
          <a:lstStyle/>
          <a:p>
            <a:pPr marL="0" indent="0">
              <a:buNone/>
            </a:pPr>
            <a:r>
              <a:rPr lang="cs-CZ" sz="1800" b="1" dirty="0"/>
              <a:t>Útočný proud schodišťovým prostorem </a:t>
            </a:r>
            <a:r>
              <a:rPr lang="cs-CZ" sz="1800" dirty="0"/>
              <a:t>(schodišťovým zrcadlem):</a:t>
            </a:r>
          </a:p>
          <a:p>
            <a:pPr marL="0" indent="0">
              <a:buNone/>
            </a:pPr>
            <a:r>
              <a:rPr lang="cs-CZ" sz="1800" dirty="0"/>
              <a:t>a) Povel VD: „Družstvo, stroj </a:t>
            </a:r>
            <a:r>
              <a:rPr lang="cs-CZ" sz="1800" i="1" dirty="0"/>
              <a:t>CAS, </a:t>
            </a:r>
            <a:r>
              <a:rPr lang="cs-CZ" sz="1800" dirty="0"/>
              <a:t>vodní zdroj </a:t>
            </a:r>
            <a:r>
              <a:rPr lang="cs-CZ" sz="1800" i="1" dirty="0"/>
              <a:t>vlastní</a:t>
            </a:r>
            <a:r>
              <a:rPr lang="cs-CZ" sz="1800" dirty="0"/>
              <a:t>, směr </a:t>
            </a:r>
            <a:r>
              <a:rPr lang="cs-CZ" sz="1800" i="1" dirty="0"/>
              <a:t>vchod do budovy, </a:t>
            </a:r>
            <a:r>
              <a:rPr lang="cs-CZ" sz="1800" dirty="0" smtClean="0"/>
              <a:t>rozdělovač, </a:t>
            </a:r>
            <a:r>
              <a:rPr lang="cs-CZ" sz="1800" i="1" dirty="0" smtClean="0"/>
              <a:t>3</a:t>
            </a:r>
            <a:r>
              <a:rPr lang="cs-CZ" sz="1800" dirty="0" smtClean="0"/>
              <a:t>B</a:t>
            </a:r>
            <a:r>
              <a:rPr lang="cs-CZ" sz="1800" dirty="0"/>
              <a:t>, první proud schodišťovým prostorem, cíl </a:t>
            </a:r>
            <a:r>
              <a:rPr lang="cs-CZ" sz="1800" i="1" dirty="0"/>
              <a:t>ho</a:t>
            </a:r>
            <a:r>
              <a:rPr lang="cs-CZ" sz="1800" dirty="0"/>
              <a:t>ř</a:t>
            </a:r>
            <a:r>
              <a:rPr lang="cs-CZ" sz="1800" i="1" dirty="0"/>
              <a:t>ící byt ve druhém nadzemním </a:t>
            </a:r>
            <a:r>
              <a:rPr lang="cs-CZ" sz="1800" i="1" dirty="0" smtClean="0"/>
              <a:t>podlaží, 2</a:t>
            </a:r>
            <a:r>
              <a:rPr lang="cs-CZ" sz="1800" dirty="0" smtClean="0"/>
              <a:t>C</a:t>
            </a:r>
            <a:r>
              <a:rPr lang="cs-CZ" sz="1800" dirty="0"/>
              <a:t>, VPŘED!“.</a:t>
            </a:r>
          </a:p>
          <a:p>
            <a:pPr marL="0" indent="0">
              <a:buNone/>
            </a:pPr>
            <a:r>
              <a:rPr lang="cs-CZ" sz="1800" dirty="0"/>
              <a:t>b) První varianta provedení - </a:t>
            </a:r>
            <a:r>
              <a:rPr lang="cs-CZ" sz="1800" b="1" dirty="0"/>
              <a:t>tažením za půlspojku</a:t>
            </a:r>
            <a:r>
              <a:rPr lang="cs-CZ" sz="1800" dirty="0"/>
              <a:t>: Číslo 1 se vyzbrojí proudnicí C a </a:t>
            </a:r>
            <a:r>
              <a:rPr lang="cs-CZ" sz="1800" dirty="0" smtClean="0"/>
              <a:t>dvěma hadicemi </a:t>
            </a:r>
            <a:r>
              <a:rPr lang="cs-CZ" sz="1800" dirty="0"/>
              <a:t>C a číslo 2 dvěma hadicemi C. Hadice rozvinuje číslo 1 od rozdělovače </a:t>
            </a:r>
            <a:r>
              <a:rPr lang="cs-CZ" sz="1800" dirty="0" smtClean="0"/>
              <a:t>tahem v </a:t>
            </a:r>
            <a:r>
              <a:rPr lang="cs-CZ" sz="1800" dirty="0"/>
              <a:t>zrcadlovém prostoru schodiště současně s postupem do vyššího nadzemního </a:t>
            </a:r>
            <a:r>
              <a:rPr lang="cs-CZ" sz="1800" dirty="0" smtClean="0"/>
              <a:t>podlaží. Po </a:t>
            </a:r>
            <a:r>
              <a:rPr lang="cs-CZ" sz="1800" dirty="0"/>
              <a:t>vytažení vytvoří číslo 1 dostatečnou rezervu délky hadice a číslo 2 zajistí </a:t>
            </a:r>
            <a:r>
              <a:rPr lang="cs-CZ" sz="1800" dirty="0" smtClean="0"/>
              <a:t>útočné vedení </a:t>
            </a:r>
            <a:r>
              <a:rPr lang="cs-CZ" sz="1800" dirty="0"/>
              <a:t>vazákem. Číslo 1 připojí proudnici a signalizuje o vodu. </a:t>
            </a:r>
            <a:r>
              <a:rPr lang="cs-CZ" sz="1800" b="1" dirty="0"/>
              <a:t>VD poté připojí </a:t>
            </a:r>
            <a:r>
              <a:rPr lang="cs-CZ" sz="1800" b="1" dirty="0" smtClean="0"/>
              <a:t>útočné vedení </a:t>
            </a:r>
            <a:r>
              <a:rPr lang="cs-CZ" sz="1800" b="1" dirty="0"/>
              <a:t>na rozdělovač a zavodní jej, případně doplní záložní hadici u rozdělovače.</a:t>
            </a:r>
          </a:p>
          <a:p>
            <a:pPr marL="0" indent="0">
              <a:buNone/>
            </a:pPr>
            <a:r>
              <a:rPr lang="cs-CZ" sz="1800" dirty="0"/>
              <a:t>c) Druhá varianta provedení - </a:t>
            </a:r>
            <a:r>
              <a:rPr lang="cs-CZ" sz="1800" b="1" dirty="0"/>
              <a:t>vytažením:</a:t>
            </a:r>
            <a:r>
              <a:rPr lang="cs-CZ" sz="1800" dirty="0"/>
              <a:t> Číslo 1 se vyzbrojí proudnicí C a </a:t>
            </a:r>
            <a:r>
              <a:rPr lang="cs-CZ" sz="1800" dirty="0" smtClean="0"/>
              <a:t>dvěma hadicemi </a:t>
            </a:r>
            <a:r>
              <a:rPr lang="cs-CZ" sz="1800" dirty="0"/>
              <a:t>C. Číslo 2 se vybaví dvěma hadicemi C. Čísla 1 a 2 musí být vybavena </a:t>
            </a:r>
            <a:r>
              <a:rPr lang="cs-CZ" sz="1800" dirty="0" smtClean="0"/>
              <a:t>jedním pracovním </a:t>
            </a:r>
            <a:r>
              <a:rPr lang="cs-CZ" sz="1800" dirty="0"/>
              <a:t>lanem. Číslo 1 ponechá dvě hadice C u rozdělovače a postupuje </a:t>
            </a:r>
            <a:r>
              <a:rPr lang="cs-CZ" sz="1800" dirty="0" smtClean="0"/>
              <a:t>společně s </a:t>
            </a:r>
            <a:r>
              <a:rPr lang="cs-CZ" sz="1800" dirty="0"/>
              <a:t>číslem 2 do daného podlaží. Zde spustí číslo 1 pracovní lano a VD připraví vedení (</a:t>
            </a:r>
            <a:r>
              <a:rPr lang="cs-CZ" sz="1800" dirty="0" smtClean="0"/>
              <a:t>1C až </a:t>
            </a:r>
            <a:r>
              <a:rPr lang="cs-CZ" sz="1800" dirty="0"/>
              <a:t>2C) pro první proud, uváže lano za půlspojku. Číslo 1 a 2 hadice vytahují a </a:t>
            </a:r>
            <a:r>
              <a:rPr lang="cs-CZ" sz="1800" dirty="0" smtClean="0"/>
              <a:t>při vytahování </a:t>
            </a:r>
            <a:r>
              <a:rPr lang="cs-CZ" sz="1800" dirty="0"/>
              <a:t>je rovná VD. Po vytažení vytvoří číslo 1 dostatečnou rezervu délky </a:t>
            </a:r>
            <a:r>
              <a:rPr lang="cs-CZ" sz="1800" dirty="0" smtClean="0"/>
              <a:t>hadice a </a:t>
            </a:r>
            <a:r>
              <a:rPr lang="cs-CZ" sz="1800" dirty="0"/>
              <a:t>číslo 2 zajistí útočné vedení vazákem. Číslo 1 připojí proudnici a signalizuje o </a:t>
            </a:r>
            <a:r>
              <a:rPr lang="cs-CZ" sz="1800" dirty="0" smtClean="0"/>
              <a:t>vodu. </a:t>
            </a:r>
            <a:r>
              <a:rPr lang="cs-CZ" sz="1800" b="1" dirty="0" smtClean="0"/>
              <a:t>Pak </a:t>
            </a:r>
            <a:r>
              <a:rPr lang="cs-CZ" sz="1800" b="1" dirty="0"/>
              <a:t>VD připojí útočné vedení na rozdělovač a zavodní jej, případně doplní záložní </a:t>
            </a:r>
            <a:r>
              <a:rPr lang="cs-CZ" sz="1800" b="1" dirty="0" smtClean="0"/>
              <a:t>hadici u </a:t>
            </a:r>
            <a:r>
              <a:rPr lang="cs-CZ" sz="1800" b="1" dirty="0"/>
              <a:t>rozdělovače.</a:t>
            </a:r>
          </a:p>
          <a:p>
            <a:pPr marL="0" indent="0">
              <a:buNone/>
            </a:pPr>
            <a:r>
              <a:rPr lang="cs-CZ" sz="1800" dirty="0"/>
              <a:t>d) Třetí varianta provedení - </a:t>
            </a:r>
            <a:r>
              <a:rPr lang="cs-CZ" sz="1800" b="1" dirty="0"/>
              <a:t>spouštěním hadice: </a:t>
            </a:r>
            <a:r>
              <a:rPr lang="cs-CZ" sz="1800" dirty="0"/>
              <a:t>Číslo 1 se vyzbrojí proudnicí C a dvěma</a:t>
            </a:r>
          </a:p>
          <a:p>
            <a:pPr marL="0" indent="0">
              <a:buNone/>
            </a:pPr>
            <a:r>
              <a:rPr lang="cs-CZ" sz="1800" dirty="0"/>
              <a:t>hadicemi C, číslo 2 dvěma hadicemi C a spolu postupují do určeného podlaží. </a:t>
            </a:r>
            <a:r>
              <a:rPr lang="cs-CZ" sz="1800" dirty="0" smtClean="0"/>
              <a:t>Hadici spustí </a:t>
            </a:r>
            <a:r>
              <a:rPr lang="cs-CZ" sz="1800" dirty="0"/>
              <a:t>schodišťovým prostorem, pak napojí druhou hadici a rovněž ji spustí podle potřeby</a:t>
            </a:r>
          </a:p>
          <a:p>
            <a:pPr marL="0" indent="0">
              <a:buNone/>
            </a:pPr>
            <a:r>
              <a:rPr lang="cs-CZ" sz="1800" dirty="0"/>
              <a:t>schodišťovým prostorem dolů. Ponechají si dostatečnou rezervu délky hadice. Číslo 2</a:t>
            </a:r>
          </a:p>
          <a:p>
            <a:pPr marL="0" indent="0">
              <a:buNone/>
            </a:pPr>
            <a:r>
              <a:rPr lang="cs-CZ" sz="1800" dirty="0" smtClean="0"/>
              <a:t>zajistí </a:t>
            </a:r>
            <a:r>
              <a:rPr lang="cs-CZ" sz="1800" dirty="0"/>
              <a:t>hadici vazákem, např. k zábradlí, číslo 1 připojí proudnici a signalizuje o vodu. VD</a:t>
            </a:r>
          </a:p>
          <a:p>
            <a:pPr marL="0" indent="0">
              <a:buNone/>
            </a:pPr>
            <a:r>
              <a:rPr lang="cs-CZ" sz="1800" dirty="0"/>
              <a:t>po spuštění hadici rovná a utvoří oblouky. Po signalizaci čísla 1 o vodu </a:t>
            </a:r>
            <a:r>
              <a:rPr lang="cs-CZ" sz="1800" b="1" dirty="0"/>
              <a:t>připojí </a:t>
            </a:r>
            <a:r>
              <a:rPr lang="cs-CZ" sz="1800" b="1" dirty="0" smtClean="0"/>
              <a:t>VD útočné </a:t>
            </a:r>
            <a:r>
              <a:rPr lang="cs-CZ" sz="1800" b="1" dirty="0"/>
              <a:t>vedení na rozdělovač, zavodní jej a podle potřeby zajistí vazákem.</a:t>
            </a:r>
          </a:p>
        </p:txBody>
      </p:sp>
    </p:spTree>
    <p:extLst>
      <p:ext uri="{BB962C8B-B14F-4D97-AF65-F5344CB8AC3E}">
        <p14:creationId xmlns:p14="http://schemas.microsoft.com/office/powerpoint/2010/main" val="8919374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0"/>
            <a:ext cx="799288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88018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23528" y="0"/>
            <a:ext cx="8568952" cy="6858000"/>
          </a:xfrm>
        </p:spPr>
        <p:txBody>
          <a:bodyPr>
            <a:normAutofit/>
          </a:bodyPr>
          <a:lstStyle/>
          <a:p>
            <a:pPr marL="0" indent="0">
              <a:buNone/>
            </a:pPr>
            <a:r>
              <a:rPr lang="cs-CZ" sz="1800" dirty="0"/>
              <a:t>Útočný proud po vnějším plášti budovy:</a:t>
            </a:r>
          </a:p>
          <a:p>
            <a:pPr marL="0" indent="0">
              <a:buNone/>
            </a:pPr>
            <a:r>
              <a:rPr lang="cs-CZ" sz="1800" dirty="0"/>
              <a:t>a) Povel VD: „Družstvo, stroj </a:t>
            </a:r>
            <a:r>
              <a:rPr lang="cs-CZ" sz="1800" i="1" dirty="0"/>
              <a:t>CAS, </a:t>
            </a:r>
            <a:r>
              <a:rPr lang="cs-CZ" sz="1800" dirty="0"/>
              <a:t>vodní zdroj </a:t>
            </a:r>
            <a:r>
              <a:rPr lang="cs-CZ" sz="1800" i="1" dirty="0"/>
              <a:t>vlastní</a:t>
            </a:r>
            <a:r>
              <a:rPr lang="cs-CZ" sz="1800" dirty="0"/>
              <a:t>, směr </a:t>
            </a:r>
            <a:r>
              <a:rPr lang="cs-CZ" sz="1800" i="1" dirty="0"/>
              <a:t>vchod do budovy, </a:t>
            </a:r>
            <a:r>
              <a:rPr lang="cs-CZ" sz="1800" dirty="0"/>
              <a:t>rozdělovač,</a:t>
            </a:r>
          </a:p>
          <a:p>
            <a:pPr marL="0" indent="0">
              <a:buNone/>
            </a:pPr>
            <a:r>
              <a:rPr lang="cs-CZ" sz="1800" i="1" dirty="0"/>
              <a:t>3</a:t>
            </a:r>
            <a:r>
              <a:rPr lang="cs-CZ" sz="1800" dirty="0"/>
              <a:t>B, první proud po vnějším plášti budovy, cíl </a:t>
            </a:r>
            <a:r>
              <a:rPr lang="cs-CZ" sz="1800" i="1" dirty="0"/>
              <a:t>ho</a:t>
            </a:r>
            <a:r>
              <a:rPr lang="cs-CZ" sz="1800" dirty="0"/>
              <a:t>ř</a:t>
            </a:r>
            <a:r>
              <a:rPr lang="cs-CZ" sz="1800" i="1" dirty="0"/>
              <a:t>ící byt ve druhém nadzemním podlaží,</a:t>
            </a:r>
          </a:p>
          <a:p>
            <a:pPr marL="0" indent="0">
              <a:buNone/>
            </a:pPr>
            <a:r>
              <a:rPr lang="cs-CZ" sz="1800" i="1" dirty="0"/>
              <a:t>2</a:t>
            </a:r>
            <a:r>
              <a:rPr lang="cs-CZ" sz="1800" dirty="0"/>
              <a:t>C, VPŘED!“.</a:t>
            </a:r>
          </a:p>
          <a:p>
            <a:pPr marL="0" indent="0">
              <a:buNone/>
            </a:pPr>
            <a:r>
              <a:rPr lang="cs-CZ" sz="1800" dirty="0"/>
              <a:t>b) Provedení: Hadice se vytahují pomocí lana </a:t>
            </a:r>
            <a:r>
              <a:rPr lang="cs-CZ" sz="1800" dirty="0" smtClean="0"/>
              <a:t> </a:t>
            </a:r>
            <a:endParaRPr lang="cs-CZ" sz="1800" dirty="0"/>
          </a:p>
          <a:p>
            <a:pPr marL="0" indent="0">
              <a:buNone/>
            </a:pPr>
            <a:r>
              <a:rPr lang="cs-CZ" sz="1800" dirty="0"/>
              <a:t>c) VD sleduje vytahování a napínáním zabraňuje zachycení vedení o konstrukce. Po</a:t>
            </a:r>
          </a:p>
          <a:p>
            <a:pPr marL="0" indent="0">
              <a:buNone/>
            </a:pPr>
            <a:r>
              <a:rPr lang="cs-CZ" sz="1800" dirty="0"/>
              <a:t>signalizaci čísla 1 o vodu připojí útočné vedení na rozdělovač a zavodní jej</a:t>
            </a:r>
            <a:r>
              <a:rPr lang="cs-CZ" sz="1800" dirty="0" smtClean="0"/>
              <a:t>.</a:t>
            </a:r>
          </a:p>
          <a:p>
            <a:pPr marL="0" indent="0">
              <a:buNone/>
            </a:pPr>
            <a:endParaRPr lang="cs-CZ" sz="18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348880"/>
            <a:ext cx="6912768" cy="450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6142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0"/>
            <a:ext cx="8291264" cy="1052736"/>
          </a:xfrm>
        </p:spPr>
        <p:txBody>
          <a:bodyPr>
            <a:normAutofit/>
          </a:bodyPr>
          <a:lstStyle/>
          <a:p>
            <a:r>
              <a:rPr lang="cs-CZ" sz="2400" b="1" dirty="0"/>
              <a:t>Výstup na žeb</a:t>
            </a:r>
            <a:r>
              <a:rPr lang="cs-CZ" sz="2400" dirty="0"/>
              <a:t>ř</a:t>
            </a:r>
            <a:r>
              <a:rPr lang="cs-CZ" sz="2400" b="1" dirty="0"/>
              <a:t>ík a vytvo</a:t>
            </a:r>
            <a:r>
              <a:rPr lang="cs-CZ" sz="2400" dirty="0"/>
              <a:t>ř</a:t>
            </a:r>
            <a:r>
              <a:rPr lang="cs-CZ" sz="2400" b="1" dirty="0"/>
              <a:t>ení prvního proudu</a:t>
            </a:r>
            <a:br>
              <a:rPr lang="cs-CZ" sz="2400" b="1" dirty="0"/>
            </a:br>
            <a:r>
              <a:rPr lang="cs-CZ" sz="2400" b="1" dirty="0" smtClean="0"/>
              <a:t> </a:t>
            </a:r>
            <a:endParaRPr lang="cs-CZ" sz="2400" dirty="0"/>
          </a:p>
        </p:txBody>
      </p:sp>
      <p:sp>
        <p:nvSpPr>
          <p:cNvPr id="3" name="Zástupný symbol pro obsah 2"/>
          <p:cNvSpPr>
            <a:spLocks noGrp="1"/>
          </p:cNvSpPr>
          <p:nvPr>
            <p:ph idx="1"/>
          </p:nvPr>
        </p:nvSpPr>
        <p:spPr>
          <a:xfrm>
            <a:off x="395536" y="1052736"/>
            <a:ext cx="8291264" cy="5805264"/>
          </a:xfrm>
        </p:spPr>
        <p:txBody>
          <a:bodyPr>
            <a:normAutofit/>
          </a:bodyPr>
          <a:lstStyle/>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buNone/>
            </a:pPr>
            <a:endParaRPr lang="cs-CZ" sz="1800" dirty="0"/>
          </a:p>
          <a:p>
            <a:pPr marL="0" indent="0">
              <a:buNone/>
            </a:pPr>
            <a:endParaRPr lang="cs-CZ" sz="1800" dirty="0" smtClean="0"/>
          </a:p>
          <a:p>
            <a:pPr marL="0" indent="0" algn="ctr">
              <a:buNone/>
            </a:pPr>
            <a:r>
              <a:rPr lang="cs-CZ" sz="1800" b="1" dirty="0" smtClean="0"/>
              <a:t>Úto</a:t>
            </a:r>
            <a:r>
              <a:rPr lang="cs-CZ" sz="1800" dirty="0" smtClean="0"/>
              <a:t>č</a:t>
            </a:r>
            <a:r>
              <a:rPr lang="cs-CZ" sz="1800" b="1" dirty="0" smtClean="0"/>
              <a:t>ný </a:t>
            </a:r>
            <a:r>
              <a:rPr lang="cs-CZ" sz="1800" b="1" dirty="0"/>
              <a:t>proud C nebo jednoduché vedení</a:t>
            </a:r>
          </a:p>
          <a:p>
            <a:pPr marL="0" indent="0">
              <a:buNone/>
            </a:pPr>
            <a:r>
              <a:rPr lang="cs-CZ" sz="1800" dirty="0" smtClean="0"/>
              <a:t>Dopravní </a:t>
            </a:r>
            <a:r>
              <a:rPr lang="cs-CZ" sz="1800" dirty="0"/>
              <a:t>vedení s rozdělovačem vytváří strojník a čísla 4 a 3. Výstup po žebříku</a:t>
            </a:r>
          </a:p>
          <a:p>
            <a:pPr marL="0" indent="0">
              <a:buNone/>
            </a:pPr>
            <a:r>
              <a:rPr lang="cs-CZ" sz="1800" dirty="0"/>
              <a:t>provádí číslo 1, žebřík jistí číslo 4, u třídílného vysunovacího žebříku společně s číslem 3.</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980728"/>
            <a:ext cx="698477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0262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95536" y="0"/>
            <a:ext cx="8291264" cy="6858000"/>
          </a:xfrm>
        </p:spPr>
        <p:txBody>
          <a:bodyPr>
            <a:normAutofit/>
          </a:bodyPr>
          <a:lstStyle/>
          <a:p>
            <a:pPr marL="0" indent="0">
              <a:buNone/>
            </a:pPr>
            <a:endParaRPr lang="cs-CZ" sz="1800" dirty="0" smtClean="0"/>
          </a:p>
          <a:p>
            <a:pPr marL="0" indent="0">
              <a:buNone/>
            </a:pPr>
            <a:endParaRPr lang="cs-CZ" sz="1800" dirty="0"/>
          </a:p>
          <a:p>
            <a:pPr marL="0" indent="0">
              <a:buNone/>
            </a:pPr>
            <a:r>
              <a:rPr lang="cs-CZ" sz="1800" dirty="0" smtClean="0"/>
              <a:t>Čísla </a:t>
            </a:r>
            <a:r>
              <a:rPr lang="cs-CZ" sz="1800" dirty="0"/>
              <a:t>1 a 2 se vyzbrojí vazákem a polohovacím pásem a podle rozhodnutí VD</a:t>
            </a:r>
          </a:p>
          <a:p>
            <a:pPr marL="0" indent="0">
              <a:buNone/>
            </a:pPr>
            <a:r>
              <a:rPr lang="cs-CZ" sz="1800" dirty="0"/>
              <a:t>i záchranným lanem. Číslo 2 podle potřeby rozvine 1 až 2 hadice C, které nerozkládá, spojí </a:t>
            </a:r>
            <a:r>
              <a:rPr lang="cs-CZ" sz="1800" dirty="0" smtClean="0"/>
              <a:t>je mezi </a:t>
            </a:r>
            <a:r>
              <a:rPr lang="cs-CZ" sz="1800" dirty="0"/>
              <a:t>sebou a číslo 1 připojí proudnici. Číslo 1 zasune proudnici za opasek, hadici vede </a:t>
            </a:r>
            <a:r>
              <a:rPr lang="cs-CZ" sz="1800" dirty="0" smtClean="0"/>
              <a:t>přes hrudník </a:t>
            </a:r>
            <a:r>
              <a:rPr lang="cs-CZ" sz="1800" dirty="0"/>
              <a:t>za krkem pod pravou paží dolů podél pravé strany těla. Hadice visí dolů, kde ji </a:t>
            </a:r>
            <a:r>
              <a:rPr lang="cs-CZ" sz="1800" dirty="0" smtClean="0"/>
              <a:t>rovná číslo </a:t>
            </a:r>
            <a:r>
              <a:rPr lang="cs-CZ" sz="1800" dirty="0"/>
              <a:t>2 tak, aby se číslu 1 nedostala při výstupu pod chodidla. Po dokončení výstupu číslo </a:t>
            </a:r>
            <a:r>
              <a:rPr lang="cs-CZ" sz="1800" dirty="0" smtClean="0"/>
              <a:t>1 překročí </a:t>
            </a:r>
            <a:r>
              <a:rPr lang="cs-CZ" sz="1800" dirty="0"/>
              <a:t>hadici tak, aby vedla mezi nohama, zajistí sebe a případně i žebřík karabinou (</a:t>
            </a:r>
            <a:r>
              <a:rPr lang="cs-CZ" sz="1800" dirty="0" smtClean="0"/>
              <a:t>lanem) a </a:t>
            </a:r>
            <a:r>
              <a:rPr lang="cs-CZ" sz="1800" dirty="0"/>
              <a:t>položí proudnici přes příčle. Hadici zajistí vazákem, připraví se k zásahu a </a:t>
            </a:r>
            <a:r>
              <a:rPr lang="cs-CZ" sz="1800" dirty="0" smtClean="0"/>
              <a:t>signalizuje o </a:t>
            </a:r>
            <a:r>
              <a:rPr lang="cs-CZ" sz="1800" dirty="0"/>
              <a:t>vodu k rozdělovači. Číslo 2 po dokončení výstupu čísla 1 zajistí vedení prvního </a:t>
            </a:r>
            <a:r>
              <a:rPr lang="cs-CZ" sz="1800" dirty="0" smtClean="0"/>
              <a:t>proudu vazákem </a:t>
            </a:r>
            <a:r>
              <a:rPr lang="cs-CZ" sz="1800" dirty="0"/>
              <a:t>k příčli ve spodní části žebříku, utvoří na vedení oblouky a podle potřeby </a:t>
            </a:r>
            <a:r>
              <a:rPr lang="cs-CZ" sz="1800" dirty="0" smtClean="0"/>
              <a:t>zanese půlspojku </a:t>
            </a:r>
            <a:r>
              <a:rPr lang="cs-CZ" sz="1800" dirty="0"/>
              <a:t>hadice k rozdělovači. Číslo 3, které obsluhuje rozdělovač, připojí </a:t>
            </a:r>
            <a:r>
              <a:rPr lang="cs-CZ" sz="1800" dirty="0" smtClean="0"/>
              <a:t>hadici k </a:t>
            </a:r>
            <a:r>
              <a:rPr lang="cs-CZ" sz="1800" dirty="0"/>
              <a:t>rozdělovači až po signalizaci čísla 1 o vodu; to platí i pro strojníka, je-li na žebříku </a:t>
            </a:r>
            <a:r>
              <a:rPr lang="cs-CZ" sz="1800" dirty="0" smtClean="0"/>
              <a:t>použito jednoduché </a:t>
            </a:r>
            <a:r>
              <a:rPr lang="cs-CZ" sz="1800" dirty="0"/>
              <a:t>vedení. Jednoduché vedení může být připojeno k CAS přes přenosný </a:t>
            </a:r>
            <a:r>
              <a:rPr lang="cs-CZ" sz="1800" dirty="0" smtClean="0"/>
              <a:t>hadicový uzávěr</a:t>
            </a:r>
            <a:r>
              <a:rPr lang="cs-CZ" sz="1800" dirty="0"/>
              <a:t>. Při používání útočného proudu musí číslo 1 brát v úvahu dynamické účinky proudu </a:t>
            </a:r>
            <a:r>
              <a:rPr lang="cs-CZ" sz="1800" dirty="0" smtClean="0"/>
              <a:t>na stabilitu </a:t>
            </a:r>
            <a:r>
              <a:rPr lang="cs-CZ" sz="1800" dirty="0"/>
              <a:t>žebříku, zejména při nutnosti směrování proudu do stran a při zvyšování/snižování</a:t>
            </a:r>
          </a:p>
          <a:p>
            <a:pPr marL="0" indent="0">
              <a:buNone/>
            </a:pPr>
            <a:r>
              <a:rPr lang="cs-CZ" sz="1800" dirty="0"/>
              <a:t>tlaku ve vedení.</a:t>
            </a:r>
          </a:p>
        </p:txBody>
      </p:sp>
    </p:spTree>
    <p:extLst>
      <p:ext uri="{BB962C8B-B14F-4D97-AF65-F5344CB8AC3E}">
        <p14:creationId xmlns:p14="http://schemas.microsoft.com/office/powerpoint/2010/main" val="11335856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76672"/>
            <a:ext cx="5112568"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912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404664"/>
            <a:ext cx="8964488"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000230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95536" y="0"/>
            <a:ext cx="8291264" cy="6858000"/>
          </a:xfrm>
        </p:spPr>
        <p:txBody>
          <a:bodyPr>
            <a:normAutofit/>
          </a:bodyPr>
          <a:lstStyle/>
          <a:p>
            <a:pPr marL="0" indent="0" algn="ctr">
              <a:buNone/>
            </a:pPr>
            <a:r>
              <a:rPr lang="cs-CZ" sz="1800" b="1" dirty="0"/>
              <a:t>Vysokotlaký proud</a:t>
            </a:r>
          </a:p>
          <a:p>
            <a:pPr marL="0" indent="0">
              <a:buNone/>
            </a:pPr>
            <a:r>
              <a:rPr lang="cs-CZ" sz="1800" dirty="0" smtClean="0"/>
              <a:t>Výstup </a:t>
            </a:r>
            <a:r>
              <a:rPr lang="cs-CZ" sz="1800" dirty="0"/>
              <a:t>na žebřík s vysokotlakým proudem provádějí číslo 1 a 2 podobně </a:t>
            </a:r>
            <a:r>
              <a:rPr lang="cs-CZ" sz="1800" dirty="0" smtClean="0"/>
              <a:t>jako u </a:t>
            </a:r>
            <a:r>
              <a:rPr lang="cs-CZ" sz="1800" dirty="0"/>
              <a:t>útočného proudu C s tím, že číslo 1 utvoří na vysokotlaké hadici oko a navlékne si je </a:t>
            </a:r>
            <a:r>
              <a:rPr lang="cs-CZ" sz="1800" dirty="0" smtClean="0"/>
              <a:t>přes </a:t>
            </a:r>
            <a:r>
              <a:rPr lang="pl-PL" sz="1800" dirty="0" smtClean="0"/>
              <a:t>ramena </a:t>
            </a:r>
            <a:r>
              <a:rPr lang="pl-PL" sz="1800" dirty="0"/>
              <a:t>a pod paži tak, aby vysokotlaká proudnice byla na zádech viz obrázek. V </a:t>
            </a:r>
            <a:r>
              <a:rPr lang="pl-PL" sz="1800" dirty="0" smtClean="0"/>
              <a:t>případě </a:t>
            </a:r>
            <a:r>
              <a:rPr lang="cs-CZ" sz="1800" dirty="0" smtClean="0"/>
              <a:t>použití </a:t>
            </a:r>
            <a:r>
              <a:rPr lang="cs-CZ" sz="1800" dirty="0"/>
              <a:t>izolačního dýchacího přístroje se vysokotlaká hadice nese obdobně dle odstavce 3</a:t>
            </a:r>
            <a:r>
              <a:rPr lang="cs-CZ" sz="1800" dirty="0" smtClean="0"/>
              <a:t>.</a:t>
            </a:r>
          </a:p>
          <a:p>
            <a:pPr marL="0" indent="0">
              <a:buNone/>
            </a:pPr>
            <a:endParaRPr lang="cs-CZ" sz="18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2188" y="1556792"/>
            <a:ext cx="4619625"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92444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80512" cy="692696"/>
          </a:xfrm>
        </p:spPr>
        <p:txBody>
          <a:bodyPr>
            <a:normAutofit/>
          </a:bodyPr>
          <a:lstStyle/>
          <a:p>
            <a:r>
              <a:rPr lang="cs-CZ" sz="2400" b="1" dirty="0" smtClean="0"/>
              <a:t>P</a:t>
            </a:r>
            <a:r>
              <a:rPr lang="cs-CZ" sz="2400" dirty="0" smtClean="0"/>
              <a:t>ř</a:t>
            </a:r>
            <a:r>
              <a:rPr lang="cs-CZ" sz="2400" b="1" dirty="0" smtClean="0"/>
              <a:t>ívodní vedení – čerpací stanoviště</a:t>
            </a:r>
            <a:endParaRPr lang="cs-CZ" sz="2400" dirty="0"/>
          </a:p>
        </p:txBody>
      </p:sp>
      <p:sp>
        <p:nvSpPr>
          <p:cNvPr id="3" name="Zástupný symbol pro obsah 2"/>
          <p:cNvSpPr>
            <a:spLocks noGrp="1"/>
          </p:cNvSpPr>
          <p:nvPr>
            <p:ph idx="1"/>
          </p:nvPr>
        </p:nvSpPr>
        <p:spPr>
          <a:xfrm>
            <a:off x="0" y="692696"/>
            <a:ext cx="9180512" cy="6165304"/>
          </a:xfrm>
        </p:spPr>
        <p:txBody>
          <a:bodyPr>
            <a:normAutofit/>
          </a:bodyPr>
          <a:lstStyle/>
          <a:p>
            <a:pPr marL="0" indent="0" algn="ctr">
              <a:buNone/>
            </a:pPr>
            <a:r>
              <a:rPr lang="cs-CZ" sz="1600" b="1" dirty="0"/>
              <a:t>P</a:t>
            </a:r>
            <a:r>
              <a:rPr lang="cs-CZ" sz="1600" dirty="0"/>
              <a:t>ř</a:t>
            </a:r>
            <a:r>
              <a:rPr lang="cs-CZ" sz="1600" b="1" dirty="0"/>
              <a:t>ívodní vedení savicemi</a:t>
            </a:r>
          </a:p>
          <a:p>
            <a:pPr marL="0" indent="0">
              <a:buNone/>
            </a:pPr>
            <a:r>
              <a:rPr lang="cs-CZ" sz="1600" dirty="0" smtClean="0"/>
              <a:t>Přívodní </a:t>
            </a:r>
            <a:r>
              <a:rPr lang="cs-CZ" sz="1600" dirty="0"/>
              <a:t>vedení savicemi z přírodního zdroje vody provádějí číslo 4 a </a:t>
            </a:r>
            <a:r>
              <a:rPr lang="cs-CZ" sz="1600" dirty="0" smtClean="0"/>
              <a:t>strojník. Sací </a:t>
            </a:r>
            <a:r>
              <a:rPr lang="cs-CZ" sz="1600" dirty="0"/>
              <a:t>koš a lana přináší číslo 4, strojník odšroubuje víčko ze sacího hrdla čerpadla. </a:t>
            </a:r>
            <a:r>
              <a:rPr lang="cs-CZ" sz="1600" dirty="0" smtClean="0"/>
              <a:t>Savice roznášejí </a:t>
            </a:r>
            <a:r>
              <a:rPr lang="cs-CZ" sz="1600" dirty="0"/>
              <a:t>oba tak, že číslo 4 je vpředu a strojník vzadu, vždy směrem od stroje k vodě. </a:t>
            </a:r>
            <a:r>
              <a:rPr lang="cs-CZ" sz="1600" dirty="0" smtClean="0"/>
              <a:t>Sací koš </a:t>
            </a:r>
            <a:r>
              <a:rPr lang="cs-CZ" sz="1600" dirty="0"/>
              <a:t>a savice šroubuje číslo 4, strojník savice nadlehčuje, aby se nekřížilo šroubení. Savice </a:t>
            </a:r>
            <a:r>
              <a:rPr lang="cs-CZ" sz="1600" dirty="0" smtClean="0"/>
              <a:t>se spojují </a:t>
            </a:r>
            <a:r>
              <a:rPr lang="cs-CZ" sz="1600" dirty="0"/>
              <a:t>směrem od vody ke stroji. Na stroj připojí savici strojník, kterou mu nadlehčuje </a:t>
            </a:r>
            <a:r>
              <a:rPr lang="cs-CZ" sz="1600" dirty="0" smtClean="0"/>
              <a:t>číslo 4</a:t>
            </a:r>
            <a:r>
              <a:rPr lang="cs-CZ" sz="1600" dirty="0"/>
              <a:t>. Záchytné a ventilové lano připojí na sací koš číslo 4. Pak číslo 4 a strojník společně</a:t>
            </a:r>
          </a:p>
          <a:p>
            <a:pPr marL="0" indent="0">
              <a:buNone/>
            </a:pPr>
            <a:r>
              <a:rPr lang="cs-CZ" sz="1600" dirty="0"/>
              <a:t>pokládají vedení do vodního zdroje. Druhý konec záchytného lana uváže číslo 4 k </a:t>
            </a:r>
            <a:r>
              <a:rPr lang="cs-CZ" sz="1600" dirty="0" smtClean="0"/>
              <a:t>pevnému bodu </a:t>
            </a:r>
            <a:r>
              <a:rPr lang="cs-CZ" sz="1600" dirty="0"/>
              <a:t>(např. ke stroji) a ventilové lano jen ovine kolem savice, přibližně 20 cm od stroje</a:t>
            </a:r>
            <a:r>
              <a:rPr lang="cs-CZ" sz="1600" dirty="0" smtClean="0"/>
              <a:t>.</a:t>
            </a:r>
          </a:p>
          <a:p>
            <a:pPr marL="0" indent="0">
              <a:buNone/>
            </a:pP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81" y="2996952"/>
            <a:ext cx="8235950" cy="367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81139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4" name="Zástupný symbol pro obsah 3"/>
          <p:cNvSpPr>
            <a:spLocks noGrp="1"/>
          </p:cNvSpPr>
          <p:nvPr>
            <p:ph idx="1"/>
          </p:nvPr>
        </p:nvSpPr>
        <p:spPr>
          <a:xfrm>
            <a:off x="-36512" y="0"/>
            <a:ext cx="9180512" cy="6858000"/>
          </a:xfrm>
        </p:spPr>
        <p:txBody>
          <a:bodyPr>
            <a:normAutofit/>
          </a:bodyPr>
          <a:lstStyle/>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r>
              <a:rPr lang="cs-CZ" sz="1600" dirty="0" smtClean="0"/>
              <a:t>Při </a:t>
            </a:r>
            <a:r>
              <a:rPr lang="cs-CZ" sz="1600" dirty="0"/>
              <a:t>vytváření přívodního vedení savicemi ve volném prostoru (z mostu, do </a:t>
            </a:r>
            <a:r>
              <a:rPr lang="cs-CZ" sz="1600" dirty="0" smtClean="0"/>
              <a:t>studny apod</a:t>
            </a:r>
            <a:r>
              <a:rPr lang="cs-CZ" sz="1600" dirty="0"/>
              <a:t>.) provede číslo 4 podvázání jednotlivých spojů savic. Lze také jen podvázat </a:t>
            </a:r>
            <a:r>
              <a:rPr lang="cs-CZ" sz="1600" dirty="0" smtClean="0"/>
              <a:t>přívodní vedení </a:t>
            </a:r>
            <a:r>
              <a:rPr lang="cs-CZ" sz="1600" dirty="0"/>
              <a:t>u koše tak, aby konce lana byly ukotveny na pevný bod a váha přívodního </a:t>
            </a:r>
            <a:r>
              <a:rPr lang="cs-CZ" sz="1600" dirty="0" smtClean="0"/>
              <a:t>vedení </a:t>
            </a:r>
            <a:r>
              <a:rPr lang="pl-PL" sz="1600" dirty="0" smtClean="0"/>
              <a:t>spočívala </a:t>
            </a:r>
            <a:r>
              <a:rPr lang="pl-PL" sz="1600" dirty="0"/>
              <a:t>na obou koncích lana</a:t>
            </a:r>
            <a:r>
              <a:rPr lang="pl-PL" sz="1600" dirty="0" smtClean="0"/>
              <a:t>.</a:t>
            </a:r>
          </a:p>
          <a:p>
            <a:pPr marL="0" indent="0">
              <a:buNone/>
            </a:pPr>
            <a:endParaRPr lang="cs-CZ" sz="1600"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764704"/>
            <a:ext cx="8540750"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459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92696"/>
          </a:xfrm>
        </p:spPr>
        <p:txBody>
          <a:bodyPr>
            <a:normAutofit/>
          </a:bodyPr>
          <a:lstStyle/>
          <a:p>
            <a:r>
              <a:rPr lang="cs-CZ" sz="2400" dirty="0" smtClean="0"/>
              <a:t>Signály pro dopravu vody</a:t>
            </a:r>
            <a:endParaRPr lang="cs-CZ" sz="2400" dirty="0"/>
          </a:p>
        </p:txBody>
      </p:sp>
      <p:sp>
        <p:nvSpPr>
          <p:cNvPr id="3" name="Zástupný symbol pro obsah 2"/>
          <p:cNvSpPr>
            <a:spLocks noGrp="1"/>
          </p:cNvSpPr>
          <p:nvPr>
            <p:ph idx="1"/>
          </p:nvPr>
        </p:nvSpPr>
        <p:spPr>
          <a:xfrm>
            <a:off x="-36512" y="692696"/>
            <a:ext cx="9180512" cy="6165304"/>
          </a:xfrm>
        </p:spPr>
        <p:txBody>
          <a:bodyPr>
            <a:normAutofit/>
          </a:bodyPr>
          <a:lstStyle/>
          <a:p>
            <a:pPr marL="0" indent="0">
              <a:buNone/>
            </a:pPr>
            <a:endParaRPr lang="cs-CZ" sz="1800" dirty="0" smtClean="0"/>
          </a:p>
          <a:p>
            <a:pPr marL="0" indent="0">
              <a:buNone/>
            </a:pPr>
            <a:r>
              <a:rPr lang="cs-CZ" sz="1800" dirty="0" smtClean="0"/>
              <a:t>Signály pro dodávku vody se skládají z označení žadatele (např. „rozdělovač“,</a:t>
            </a:r>
          </a:p>
          <a:p>
            <a:pPr marL="0" indent="0">
              <a:buNone/>
            </a:pPr>
            <a:r>
              <a:rPr lang="cs-CZ" sz="1800" dirty="0" smtClean="0"/>
              <a:t>„první proud“) a výkonného signálu (např. „VODU!“, „vodu STAV!“). Použití signálu se řídí následujícími pravidly:</a:t>
            </a:r>
          </a:p>
          <a:p>
            <a:pPr marL="0" indent="0">
              <a:buNone/>
            </a:pPr>
            <a:endParaRPr lang="cs-CZ" sz="1800" dirty="0" smtClean="0"/>
          </a:p>
          <a:p>
            <a:pPr>
              <a:buAutoNum type="alphaLcParenR"/>
            </a:pPr>
            <a:r>
              <a:rPr lang="cs-CZ" sz="1800" dirty="0" smtClean="0"/>
              <a:t>Číslo, které připojuje rozdělovač (zpravidla číslo 3), signalizuje po připojení rozdělovače zahájení dodávky vody strojníkovi. Obsluhy proudů (zpravidla číslo 1 a číslo 3) po vytvoření útočných proudů a po </a:t>
            </a:r>
            <a:r>
              <a:rPr lang="cs-CZ" sz="1800" dirty="0" err="1" smtClean="0"/>
              <a:t>zaujmutí</a:t>
            </a:r>
            <a:r>
              <a:rPr lang="cs-CZ" sz="1800" dirty="0" smtClean="0"/>
              <a:t> útočného postavení signalizují o vodu obsluze rozdělovače.</a:t>
            </a:r>
          </a:p>
          <a:p>
            <a:pPr marL="0" indent="0">
              <a:buNone/>
            </a:pPr>
            <a:endParaRPr lang="cs-CZ" sz="1800" dirty="0" smtClean="0"/>
          </a:p>
          <a:p>
            <a:pPr marL="0" indent="0">
              <a:buNone/>
            </a:pPr>
            <a:r>
              <a:rPr lang="cs-CZ" sz="1800" dirty="0" smtClean="0"/>
              <a:t>b) Hasič, který signalizuje o vodu, zvedne pravou ruku a zvolá: „První proud, VODU!“.</a:t>
            </a:r>
          </a:p>
          <a:p>
            <a:pPr marL="0" indent="0">
              <a:buNone/>
            </a:pPr>
            <a:r>
              <a:rPr lang="cs-CZ" sz="1800" dirty="0" smtClean="0"/>
              <a:t>Pokud chce vodu zastavit, zvedne pravou ruku a zvolá: „První proud, vodu STAV!“.</a:t>
            </a:r>
          </a:p>
          <a:p>
            <a:pPr marL="0" indent="0">
              <a:buNone/>
            </a:pPr>
            <a:r>
              <a:rPr lang="cs-CZ" sz="1800" dirty="0" smtClean="0"/>
              <a:t>Obsluha rozdělovače nebo strojník zvedne pravou ruku na znamení, že rozumí, a provede příslušný úkon. Při signalizaci pohybem paže nebo zvoláním se žadatel přesvědčí, zda je sledován příjemcem signálu. Tyto signály je možno předávat i radiostanicí.</a:t>
            </a:r>
          </a:p>
          <a:p>
            <a:pPr marL="0" indent="0">
              <a:buNone/>
            </a:pPr>
            <a:r>
              <a:rPr lang="cs-CZ" sz="1800" dirty="0" smtClean="0"/>
              <a:t>Slovní varovné signály se skládají z označení nebezpečí, příjemce a výkonného povelu, lze je v otevřeném provozu předávat i radiostanicí. Nejčastěji se používá varovný signál: „Nebezpečí! Všichni ZPĚT!”. Na tento signál všichni odloží nářadí a urychleně se přesunou na bezpečné místo.</a:t>
            </a:r>
          </a:p>
          <a:p>
            <a:pPr marL="0" indent="0">
              <a:buNone/>
            </a:pPr>
            <a:r>
              <a:rPr lang="cs-CZ" sz="1800" dirty="0" smtClean="0"/>
              <a:t>Signály pro dodávku vody nebo pro varování je možno provádět bez slovního doprovodu:</a:t>
            </a:r>
          </a:p>
          <a:p>
            <a:pPr marL="0" indent="0">
              <a:buNone/>
            </a:pPr>
            <a:r>
              <a:rPr lang="cs-CZ" sz="1800" dirty="0" smtClean="0"/>
              <a:t>a) Pravou rukou a za snížené viditelnosti s pomocí svítilny viz tabulka č. 1.</a:t>
            </a:r>
            <a:endParaRPr lang="cs-CZ" sz="1800" dirty="0"/>
          </a:p>
        </p:txBody>
      </p:sp>
    </p:spTree>
    <p:extLst>
      <p:ext uri="{BB962C8B-B14F-4D97-AF65-F5344CB8AC3E}">
        <p14:creationId xmlns:p14="http://schemas.microsoft.com/office/powerpoint/2010/main" val="17258338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lgn="ctr">
              <a:buNone/>
            </a:pPr>
            <a:r>
              <a:rPr lang="cs-CZ" sz="1600" b="1" dirty="0"/>
              <a:t>P</a:t>
            </a:r>
            <a:r>
              <a:rPr lang="cs-CZ" sz="1600" dirty="0"/>
              <a:t>ř</a:t>
            </a:r>
            <a:r>
              <a:rPr lang="cs-CZ" sz="1600" b="1" dirty="0"/>
              <a:t>ívodní vedení od hydrantu</a:t>
            </a:r>
          </a:p>
          <a:p>
            <a:pPr marL="0" indent="0">
              <a:buNone/>
            </a:pPr>
            <a:endParaRPr lang="cs-CZ" sz="1600" dirty="0"/>
          </a:p>
          <a:p>
            <a:pPr marL="0" indent="0">
              <a:buNone/>
            </a:pPr>
            <a:r>
              <a:rPr lang="cs-CZ" sz="1600" dirty="0" smtClean="0"/>
              <a:t>Přívodní </a:t>
            </a:r>
            <a:r>
              <a:rPr lang="cs-CZ" sz="1600" dirty="0"/>
              <a:t>vedení od hydrantu na stroj provádějí číslo 4 a strojník. Strojník </a:t>
            </a:r>
            <a:r>
              <a:rPr lang="cs-CZ" sz="1600" dirty="0" smtClean="0"/>
              <a:t>připojí na </a:t>
            </a:r>
            <a:r>
              <a:rPr lang="cs-CZ" sz="1600" dirty="0"/>
              <a:t>sací hrdlo čerpadla stroje hadicový sběrač. Číslo 4 upevní hydrantový nástavec a </a:t>
            </a:r>
            <a:r>
              <a:rPr lang="cs-CZ" sz="1600" dirty="0" smtClean="0"/>
              <a:t>odkalí hydrant</a:t>
            </a:r>
            <a:r>
              <a:rPr lang="cs-CZ" sz="1600" dirty="0"/>
              <a:t>. Strojník od stroje rozvine dvě (krátké) hadice B, které připojí na sběrač. </a:t>
            </a:r>
            <a:r>
              <a:rPr lang="cs-CZ" sz="1600" dirty="0" smtClean="0"/>
              <a:t>Na hydrantový </a:t>
            </a:r>
            <a:r>
              <a:rPr lang="cs-CZ" sz="1600" dirty="0"/>
              <a:t>nástavec připojí hadice B číslo 4. Na signál strojníka pustí číslo 4 vodu </a:t>
            </a:r>
            <a:r>
              <a:rPr lang="cs-CZ" sz="1600" dirty="0" smtClean="0"/>
              <a:t>do hadicového </a:t>
            </a:r>
            <a:r>
              <a:rPr lang="cs-CZ" sz="1600" dirty="0"/>
              <a:t>přívodního vedení ke stroji. Obdobně se postupuje v případě vytváření </a:t>
            </a:r>
            <a:r>
              <a:rPr lang="cs-CZ" sz="1600" dirty="0" smtClean="0"/>
              <a:t>přívodního vedení </a:t>
            </a:r>
            <a:r>
              <a:rPr lang="cs-CZ" sz="1600" dirty="0"/>
              <a:t>od nadzemního hydrantu, číslo 4 sejme z nadzemního hydrantu víčka a odkalí jej</a:t>
            </a:r>
            <a:r>
              <a:rPr lang="cs-CZ" sz="1600" dirty="0" smtClean="0"/>
              <a:t>.</a:t>
            </a:r>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r>
              <a:rPr lang="cs-CZ" sz="1600" dirty="0"/>
              <a:t>Při plnění CAS lze hadice B připojit přímo na plnící hrdla B bez použití sběrače.</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637" y="2132856"/>
            <a:ext cx="8058150" cy="3267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89638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lgn="ctr">
              <a:buNone/>
            </a:pPr>
            <a:r>
              <a:rPr lang="cs-CZ" sz="1600" b="1" dirty="0"/>
              <a:t>P</a:t>
            </a:r>
            <a:r>
              <a:rPr lang="cs-CZ" sz="1600" dirty="0"/>
              <a:t>ř</a:t>
            </a:r>
            <a:r>
              <a:rPr lang="cs-CZ" sz="1600" b="1" dirty="0"/>
              <a:t>ívodní vedení od CAS</a:t>
            </a:r>
          </a:p>
          <a:p>
            <a:pPr marL="0" indent="0">
              <a:buNone/>
            </a:pPr>
            <a:r>
              <a:rPr lang="cs-CZ" sz="1600" dirty="0" smtClean="0"/>
              <a:t>Přívodní </a:t>
            </a:r>
            <a:r>
              <a:rPr lang="cs-CZ" sz="1600" dirty="0"/>
              <a:t>vedení při doplňování CAS vodou z jiné CAS provádí </a:t>
            </a:r>
            <a:r>
              <a:rPr lang="cs-CZ" sz="1600" dirty="0" smtClean="0"/>
              <a:t>strojník doplňované </a:t>
            </a:r>
            <a:r>
              <a:rPr lang="cs-CZ" sz="1600" dirty="0"/>
              <a:t>CAS společně se strojníkem CAS, z níž je voda dodávána. Hadici </a:t>
            </a:r>
            <a:r>
              <a:rPr lang="cs-CZ" sz="1600" dirty="0" smtClean="0"/>
              <a:t>rozvine strojník </a:t>
            </a:r>
            <a:r>
              <a:rPr lang="cs-CZ" sz="1600" dirty="0"/>
              <a:t>požadující vodu a každý si ji připojí na svou CAS.</a:t>
            </a:r>
          </a:p>
          <a:p>
            <a:pPr marL="0" indent="0">
              <a:buNone/>
            </a:pPr>
            <a:endParaRPr lang="cs-CZ" sz="1600" b="1" dirty="0"/>
          </a:p>
          <a:p>
            <a:pPr marL="0" indent="0" algn="ctr">
              <a:buNone/>
            </a:pPr>
            <a:r>
              <a:rPr lang="cs-CZ" sz="1600" b="1" dirty="0"/>
              <a:t>P</a:t>
            </a:r>
            <a:r>
              <a:rPr lang="cs-CZ" sz="1600" dirty="0"/>
              <a:t>ř</a:t>
            </a:r>
            <a:r>
              <a:rPr lang="cs-CZ" sz="1600" b="1" dirty="0"/>
              <a:t>ívodní vedení od plovoucí motorové st</a:t>
            </a:r>
            <a:r>
              <a:rPr lang="cs-CZ" sz="1600" dirty="0"/>
              <a:t>ř</a:t>
            </a:r>
            <a:r>
              <a:rPr lang="cs-CZ" sz="1600" b="1" dirty="0"/>
              <a:t>íka</a:t>
            </a:r>
            <a:r>
              <a:rPr lang="cs-CZ" sz="1600" dirty="0"/>
              <a:t>č</a:t>
            </a:r>
            <a:r>
              <a:rPr lang="cs-CZ" sz="1600" b="1" dirty="0"/>
              <a:t>ky</a:t>
            </a:r>
          </a:p>
          <a:p>
            <a:pPr marL="0" indent="0">
              <a:buNone/>
            </a:pPr>
            <a:r>
              <a:rPr lang="cs-CZ" sz="1600" dirty="0" smtClean="0"/>
              <a:t>Přívodní </a:t>
            </a:r>
            <a:r>
              <a:rPr lang="cs-CZ" sz="1600" dirty="0"/>
              <a:t>vedení při doplňování vody do CAS plovoucí motorovou </a:t>
            </a:r>
            <a:r>
              <a:rPr lang="cs-CZ" sz="1600" dirty="0" smtClean="0"/>
              <a:t>stříkačkou zajišťují </a:t>
            </a:r>
            <a:r>
              <a:rPr lang="cs-CZ" sz="1600" dirty="0"/>
              <a:t>strojník a číslo 4. Strojník rozvine od CAS směrem k vodnímu zdroji hadici a </a:t>
            </a:r>
            <a:r>
              <a:rPr lang="cs-CZ" sz="1600" dirty="0" smtClean="0"/>
              <a:t>připojí ji </a:t>
            </a:r>
            <a:r>
              <a:rPr lang="cs-CZ" sz="1600" dirty="0"/>
              <a:t>na CAS přes přenosný hadicový uzávěr. Společně s číslem 4 zanesou plovoucí </a:t>
            </a:r>
            <a:r>
              <a:rPr lang="cs-CZ" sz="1600" dirty="0" smtClean="0"/>
              <a:t>motorovou stříkačku </a:t>
            </a:r>
            <a:r>
              <a:rPr lang="cs-CZ" sz="1600" dirty="0"/>
              <a:t>k vodnímu zdroji. Číslo 4 přiváže záchytné lano a připojí hadici k </a:t>
            </a:r>
            <a:r>
              <a:rPr lang="cs-CZ" sz="1600" dirty="0" smtClean="0"/>
              <a:t>plovoucí motorové </a:t>
            </a:r>
            <a:r>
              <a:rPr lang="cs-CZ" sz="1600" dirty="0"/>
              <a:t>stříkačce, kterou nastartuje strojník. Číslo 4 a strojník spustí plovoucí </a:t>
            </a:r>
            <a:r>
              <a:rPr lang="cs-CZ" sz="1600" dirty="0" smtClean="0"/>
              <a:t>motorovou stříkačku </a:t>
            </a:r>
            <a:r>
              <a:rPr lang="cs-CZ" sz="1600" dirty="0"/>
              <a:t>na vodu. Strojník odchází k CAS a sleduje doplňování CAS vodou. Číslo 4 </a:t>
            </a:r>
            <a:r>
              <a:rPr lang="cs-CZ" sz="1600" dirty="0" smtClean="0"/>
              <a:t>upevní záchytné </a:t>
            </a:r>
            <a:r>
              <a:rPr lang="cs-CZ" sz="1600" dirty="0"/>
              <a:t>lano na břehu</a:t>
            </a:r>
            <a:r>
              <a:rPr lang="cs-CZ" sz="1600" dirty="0" smtClean="0"/>
              <a:t>.</a:t>
            </a:r>
          </a:p>
          <a:p>
            <a:pPr marL="0" indent="0">
              <a:buNone/>
            </a:pPr>
            <a:endParaRPr lang="cs-CZ" sz="1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3181176"/>
            <a:ext cx="6623074" cy="3676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61481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836712"/>
          </a:xfrm>
        </p:spPr>
        <p:txBody>
          <a:bodyPr>
            <a:normAutofit/>
          </a:bodyPr>
          <a:lstStyle/>
          <a:p>
            <a:r>
              <a:rPr lang="cs-CZ" sz="2400" b="1" dirty="0" smtClean="0"/>
              <a:t>Body záchrany</a:t>
            </a:r>
            <a:endParaRPr lang="cs-CZ" sz="2400" b="1" dirty="0"/>
          </a:p>
        </p:txBody>
      </p:sp>
      <p:sp>
        <p:nvSpPr>
          <p:cNvPr id="3" name="Zástupný symbol pro obsah 2"/>
          <p:cNvSpPr>
            <a:spLocks noGrp="1"/>
          </p:cNvSpPr>
          <p:nvPr>
            <p:ph idx="1"/>
          </p:nvPr>
        </p:nvSpPr>
        <p:spPr>
          <a:xfrm>
            <a:off x="0" y="692696"/>
            <a:ext cx="9144000" cy="6165304"/>
          </a:xfrm>
        </p:spPr>
        <p:txBody>
          <a:bodyPr>
            <a:normAutofit lnSpcReduction="10000"/>
          </a:bodyPr>
          <a:lstStyle/>
          <a:p>
            <a:endParaRPr lang="cs-CZ" sz="1800" dirty="0"/>
          </a:p>
          <a:p>
            <a:pPr marL="0" indent="0" algn="ctr">
              <a:buNone/>
            </a:pPr>
            <a:r>
              <a:rPr lang="cs-CZ" sz="1800" b="1" dirty="0"/>
              <a:t> Metodická pomůcka pro zřizování, rozmísťování a evidenci bodů záchrany </a:t>
            </a:r>
          </a:p>
          <a:p>
            <a:pPr marL="0" indent="0" algn="ctr">
              <a:buNone/>
            </a:pPr>
            <a:r>
              <a:rPr lang="cs-CZ" sz="1800" b="1" dirty="0"/>
              <a:t>na území České republiky </a:t>
            </a:r>
            <a:endParaRPr lang="cs-CZ" sz="1800" b="1" dirty="0" smtClean="0"/>
          </a:p>
          <a:p>
            <a:pPr marL="0" indent="0" algn="ctr">
              <a:buNone/>
            </a:pPr>
            <a:endParaRPr lang="cs-CZ" sz="1800" b="1" dirty="0"/>
          </a:p>
          <a:p>
            <a:r>
              <a:rPr lang="cs-CZ" sz="1800" dirty="0"/>
              <a:t>Tuto metodickou pomůcku vydává Ministerstvo vnitra-generální ředitelství Hasičského záchranného sboru České republiky pro sjednocení postupu při zřizování, rozmisťování a evidenci bodů záchrany na území České republiky. </a:t>
            </a:r>
          </a:p>
          <a:p>
            <a:endParaRPr lang="cs-CZ" sz="1800" dirty="0"/>
          </a:p>
          <a:p>
            <a:r>
              <a:rPr lang="cs-CZ" sz="1800" b="1" dirty="0"/>
              <a:t>Bod záchrany neboli </a:t>
            </a:r>
            <a:r>
              <a:rPr lang="cs-CZ" sz="1800" b="1" dirty="0" err="1"/>
              <a:t>rescue</a:t>
            </a:r>
            <a:r>
              <a:rPr lang="cs-CZ" sz="1800" b="1" dirty="0"/>
              <a:t> point, dříve také traumatologický bod, je místo v krajině označené tabulkou s unikátním kódem usnadňujícím lokalizaci v případech, které ohrožují život, zdraví, majetek nebo životní prostředí a vyžadují </a:t>
            </a:r>
            <a:r>
              <a:rPr lang="cs-CZ" sz="1800" b="1" dirty="0" smtClean="0"/>
              <a:t>provedení </a:t>
            </a:r>
            <a:r>
              <a:rPr lang="cs-CZ" sz="1800" b="1" dirty="0"/>
              <a:t>záchranných prací. </a:t>
            </a:r>
            <a:endParaRPr lang="cs-CZ" sz="1800" b="1" dirty="0" smtClean="0"/>
          </a:p>
          <a:p>
            <a:pPr marL="0" indent="0">
              <a:buNone/>
            </a:pPr>
            <a:endParaRPr lang="cs-CZ" sz="1800" b="1" dirty="0"/>
          </a:p>
          <a:p>
            <a:pPr marL="0" indent="0">
              <a:buNone/>
            </a:pPr>
            <a:r>
              <a:rPr lang="cs-CZ" sz="1800" b="1" i="1" dirty="0"/>
              <a:t>Cílem rozmístění bodů záchrany není duplicita stávajících turistických a jiných značení v přírodě. </a:t>
            </a:r>
            <a:endParaRPr lang="cs-CZ" sz="1800" b="1" i="1" dirty="0" smtClean="0"/>
          </a:p>
          <a:p>
            <a:pPr marL="0" indent="0">
              <a:buNone/>
            </a:pPr>
            <a:endParaRPr lang="cs-CZ" sz="1800" b="1" i="1" dirty="0"/>
          </a:p>
          <a:p>
            <a:r>
              <a:rPr lang="cs-CZ" sz="1800" dirty="0"/>
              <a:t>Původní body záchrany např. v Národním parku Šumava, v Krkonošském národním parku a některých dalších chráněných krajinných oblastech, přírodních parcích a přírodních rezervacích jsou do geografického informačního systému HZS ČR již zahrnuty a zůstanou nadále v platnosti. </a:t>
            </a:r>
          </a:p>
          <a:p>
            <a:r>
              <a:rPr lang="cs-CZ" sz="1800" b="1" dirty="0"/>
              <a:t>Body záchrany jsou součástí informačního systému integrovaného záchranného systému (dále jen „IZS“) a uvádějí informace o kontaktu na poskytnutí pomoci složkami IZS. </a:t>
            </a:r>
            <a:endParaRPr lang="cs-CZ" sz="1800" b="1" dirty="0"/>
          </a:p>
        </p:txBody>
      </p:sp>
    </p:spTree>
    <p:extLst>
      <p:ext uri="{BB962C8B-B14F-4D97-AF65-F5344CB8AC3E}">
        <p14:creationId xmlns:p14="http://schemas.microsoft.com/office/powerpoint/2010/main" val="3448878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r>
              <a:rPr lang="cs-CZ" sz="1800" b="1" dirty="0"/>
              <a:t>Bod záchrany je označen tabulkou </a:t>
            </a:r>
            <a:r>
              <a:rPr lang="cs-CZ" sz="1800" b="1" dirty="0" smtClean="0"/>
              <a:t>, </a:t>
            </a:r>
            <a:r>
              <a:rPr lang="cs-CZ" sz="1800" b="1" dirty="0"/>
              <a:t>která obsahuje následující údaje: </a:t>
            </a:r>
          </a:p>
          <a:p>
            <a:r>
              <a:rPr lang="cs-CZ" sz="1800" dirty="0"/>
              <a:t>1. unikátní kód – označení bodu záchrany, který se skládá z dvoupísmenné značky okresu (viz příloha č. 1) a třímístného pořadového čísla (např. DO 002), </a:t>
            </a:r>
          </a:p>
          <a:p>
            <a:r>
              <a:rPr lang="cs-CZ" sz="1800" dirty="0"/>
              <a:t>2. důležitá telefonní čísla – národní tísňová čísla hasičů (150), zdravotnické záchranné služby v kraji (155), policie (158) a telefonního centra tísňového volání TCTV (112), </a:t>
            </a:r>
          </a:p>
          <a:p>
            <a:r>
              <a:rPr lang="cs-CZ" sz="1800" dirty="0"/>
              <a:t>3. název tabulky v horní části „Bod záchrany - </a:t>
            </a:r>
            <a:r>
              <a:rPr lang="cs-CZ" sz="1800" dirty="0" err="1"/>
              <a:t>Rescue</a:t>
            </a:r>
            <a:r>
              <a:rPr lang="cs-CZ" sz="1800" dirty="0"/>
              <a:t> Point“, </a:t>
            </a:r>
          </a:p>
          <a:p>
            <a:r>
              <a:rPr lang="en-US" sz="1800" dirty="0"/>
              <a:t>4. text „LINKY TÍSŇOVÉHO VOLÁNÍ / EMERGENCY NUMBERS“, </a:t>
            </a:r>
          </a:p>
          <a:p>
            <a:r>
              <a:rPr lang="cs-CZ" sz="1800" dirty="0"/>
              <a:t>5. text „označení bodu záchrany / </a:t>
            </a:r>
            <a:r>
              <a:rPr lang="cs-CZ" sz="1800" dirty="0" err="1"/>
              <a:t>rescue</a:t>
            </a:r>
            <a:r>
              <a:rPr lang="cs-CZ" sz="1800" dirty="0"/>
              <a:t> point </a:t>
            </a:r>
            <a:r>
              <a:rPr lang="cs-CZ" sz="1800" dirty="0" err="1"/>
              <a:t>location</a:t>
            </a:r>
            <a:r>
              <a:rPr lang="cs-CZ" sz="1800" dirty="0"/>
              <a:t> </a:t>
            </a:r>
            <a:r>
              <a:rPr lang="cs-CZ" sz="1800" dirty="0" err="1"/>
              <a:t>code</a:t>
            </a:r>
            <a:r>
              <a:rPr lang="cs-CZ" sz="1800" dirty="0"/>
              <a:t>“, </a:t>
            </a:r>
          </a:p>
          <a:p>
            <a:r>
              <a:rPr lang="cs-CZ" sz="1800" dirty="0"/>
              <a:t>6. text „V případě ohrožení uveďte na tísňovou linku označení bodu záchrany / In case </a:t>
            </a:r>
            <a:r>
              <a:rPr lang="cs-CZ" sz="1800" dirty="0" err="1"/>
              <a:t>of</a:t>
            </a:r>
            <a:r>
              <a:rPr lang="cs-CZ" sz="1800" dirty="0"/>
              <a:t> </a:t>
            </a:r>
            <a:r>
              <a:rPr lang="cs-CZ" sz="1800" dirty="0" err="1"/>
              <a:t>emergency</a:t>
            </a:r>
            <a:r>
              <a:rPr lang="cs-CZ" sz="1800" dirty="0"/>
              <a:t> call 112 and report </a:t>
            </a:r>
            <a:r>
              <a:rPr lang="cs-CZ" sz="1800" dirty="0" err="1"/>
              <a:t>rescue</a:t>
            </a:r>
            <a:r>
              <a:rPr lang="cs-CZ" sz="1800" dirty="0"/>
              <a:t> point </a:t>
            </a:r>
            <a:r>
              <a:rPr lang="cs-CZ" sz="1800" dirty="0" err="1"/>
              <a:t>location</a:t>
            </a:r>
            <a:r>
              <a:rPr lang="cs-CZ" sz="1800" dirty="0"/>
              <a:t> </a:t>
            </a:r>
            <a:r>
              <a:rPr lang="cs-CZ" sz="1800" dirty="0" err="1"/>
              <a:t>code</a:t>
            </a:r>
            <a:r>
              <a:rPr lang="cs-CZ" sz="1800" dirty="0"/>
              <a:t> to </a:t>
            </a:r>
            <a:r>
              <a:rPr lang="cs-CZ" sz="1800" dirty="0" err="1"/>
              <a:t>the</a:t>
            </a:r>
            <a:r>
              <a:rPr lang="cs-CZ" sz="1800" dirty="0"/>
              <a:t> </a:t>
            </a:r>
            <a:r>
              <a:rPr lang="cs-CZ" sz="1800" dirty="0" err="1"/>
              <a:t>operator</a:t>
            </a:r>
            <a:r>
              <a:rPr lang="cs-CZ" sz="1800" dirty="0"/>
              <a:t>“, </a:t>
            </a:r>
          </a:p>
          <a:p>
            <a:r>
              <a:rPr lang="cs-CZ" sz="1800" dirty="0"/>
              <a:t>7. název a logo (znak) vlastníka a telefonní spojení. </a:t>
            </a:r>
          </a:p>
          <a:p>
            <a:pPr marL="0" indent="0">
              <a:buNone/>
            </a:pPr>
            <a:endParaRPr lang="cs-CZ" sz="18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055" y="3645024"/>
            <a:ext cx="7200900"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9642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20960"/>
            <a:ext cx="9144000" cy="6837040"/>
          </a:xfrm>
        </p:spPr>
        <p:txBody>
          <a:bodyPr>
            <a:normAutofit/>
          </a:bodyPr>
          <a:lstStyle/>
          <a:p>
            <a:endParaRPr lang="cs-CZ" sz="1800" dirty="0"/>
          </a:p>
          <a:p>
            <a:pPr marL="0" indent="0" algn="ctr">
              <a:buNone/>
            </a:pPr>
            <a:r>
              <a:rPr lang="cs-CZ" sz="2000" b="1" dirty="0"/>
              <a:t>Standartní postup pro zřízení bodů záchrany </a:t>
            </a:r>
            <a:endParaRPr lang="cs-CZ" sz="2000" b="1" dirty="0" smtClean="0"/>
          </a:p>
          <a:p>
            <a:pPr marL="0" indent="0" algn="ctr">
              <a:buNone/>
            </a:pPr>
            <a:endParaRPr lang="cs-CZ" sz="2000" dirty="0"/>
          </a:p>
          <a:p>
            <a:r>
              <a:rPr lang="cs-CZ" sz="1800" dirty="0"/>
              <a:t>1) </a:t>
            </a:r>
            <a:r>
              <a:rPr lang="cs-CZ" sz="1800" b="1" dirty="0"/>
              <a:t>Vlastník </a:t>
            </a:r>
            <a:r>
              <a:rPr lang="cs-CZ" sz="1800" dirty="0"/>
              <a:t>navrhne rozmístění bodů záchrany na konkrétní místa (dle souřadnicového navigačního systému) v konkrétním okrese (viz obrázek č. 1). Přitom body záchrany musí být na viditelném místě a zpravidla tam, kde se nevyskytují jiné známé orientační body a zároveň tam musí být signály mobilních operátorů. </a:t>
            </a:r>
          </a:p>
          <a:p>
            <a:r>
              <a:rPr lang="cs-CZ" sz="1800" dirty="0"/>
              <a:t>2) </a:t>
            </a:r>
            <a:r>
              <a:rPr lang="cs-CZ" sz="1800" b="1" dirty="0"/>
              <a:t>HZS kraje </a:t>
            </a:r>
            <a:r>
              <a:rPr lang="cs-CZ" sz="1800" dirty="0"/>
              <a:t>(případně ÚO HZS kraje) kontaktuje místně příslušné základní složky IZS (poskytovatel zdravotnické záchranné služby v kraji a Policie ČR) a seznámí je s návrhem rozmístění bodů záchrany, který vytvořil vlastník. Zástupci základních složek IZS daný návrh doplní nebo změní, zejména ve vztahu k četnosti zásahů dané složky IZS v místě zvýšené koncentrace osob nebo vzhledem k volnočasovým aktivitám. Zástupci základních složek IZS doplní v návrhu sloupec „Dostupnost“, kde uvedou dojezd používané zásahové techniky na místo bodu záchrany (např. pomocí techniky požární ochrany – CAS, RZA, VEA, vozidlo ZZS). </a:t>
            </a:r>
          </a:p>
          <a:p>
            <a:r>
              <a:rPr lang="cs-CZ" sz="1800" dirty="0"/>
              <a:t>Příslušný HZS kraje plní funkci koordinátora ve vztahu k místně příslušným základním složkám IZS při posuzování návrhu na zřízení bodů záchrany a jejich umístění. </a:t>
            </a:r>
          </a:p>
          <a:p>
            <a:r>
              <a:rPr lang="cs-CZ" sz="1800" dirty="0"/>
              <a:t>3) Oslovení </a:t>
            </a:r>
            <a:r>
              <a:rPr lang="cs-CZ" sz="1800" b="1" dirty="0"/>
              <a:t>zástupci základních složek IZS </a:t>
            </a:r>
            <a:r>
              <a:rPr lang="cs-CZ" sz="1800" dirty="0"/>
              <a:t>návrh rozmístění bodů záchrany po jeho případných úpravách a doplnění zašlou zpět místně příslušnému HZS kraje. </a:t>
            </a:r>
          </a:p>
          <a:p>
            <a:r>
              <a:rPr lang="cs-CZ" sz="1800" dirty="0"/>
              <a:t>4) </a:t>
            </a:r>
            <a:r>
              <a:rPr lang="cs-CZ" sz="1800" b="1" dirty="0"/>
              <a:t>HZS kraje </a:t>
            </a:r>
            <a:r>
              <a:rPr lang="cs-CZ" sz="1800" dirty="0"/>
              <a:t>(případně ÚO HZS kraje) odsouhlasený návrh rozmístění bodů záchrany předá oddělení IZS MV-generálního ředitelství HZS ČR (</a:t>
            </a:r>
          </a:p>
          <a:p>
            <a:pPr marL="0" indent="0">
              <a:buNone/>
            </a:pPr>
            <a:endParaRPr lang="cs-CZ" sz="1800" dirty="0"/>
          </a:p>
        </p:txBody>
      </p:sp>
    </p:spTree>
    <p:extLst>
      <p:ext uri="{BB962C8B-B14F-4D97-AF65-F5344CB8AC3E}">
        <p14:creationId xmlns:p14="http://schemas.microsoft.com/office/powerpoint/2010/main" val="31799077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endParaRPr lang="cs-CZ" sz="1800" dirty="0"/>
          </a:p>
          <a:p>
            <a:r>
              <a:rPr lang="cs-CZ" sz="1800" dirty="0"/>
              <a:t>5) </a:t>
            </a:r>
            <a:r>
              <a:rPr lang="cs-CZ" sz="1800" b="1" dirty="0"/>
              <a:t>Oddělení IZS MV-generálního ředitelství HZS ČR </a:t>
            </a:r>
            <a:r>
              <a:rPr lang="cs-CZ" sz="1800" dirty="0"/>
              <a:t>k jednotlivým bodům záchrany doplní třímístné pořadové číslo ke značce okresu a tím vytvoří unikátní kód bodu záchrany, </a:t>
            </a:r>
            <a:endParaRPr lang="cs-CZ" sz="1800" dirty="0" smtClean="0"/>
          </a:p>
          <a:p>
            <a:pPr marL="0" indent="0">
              <a:buNone/>
            </a:pPr>
            <a:r>
              <a:rPr lang="cs-CZ" sz="1800" dirty="0" smtClean="0"/>
              <a:t> </a:t>
            </a:r>
            <a:endParaRPr lang="cs-CZ" sz="1800" dirty="0"/>
          </a:p>
          <a:p>
            <a:r>
              <a:rPr lang="cs-CZ" sz="1800" dirty="0"/>
              <a:t>6) </a:t>
            </a:r>
            <a:r>
              <a:rPr lang="cs-CZ" sz="1800" b="1" dirty="0"/>
              <a:t>Oddělení IZS MV-generálního ředitelství HZS ČR </a:t>
            </a:r>
            <a:r>
              <a:rPr lang="cs-CZ" sz="1800" dirty="0"/>
              <a:t>předá seznam bodů záchrany, viz obrázek č. 3, vlastníku a současně zástupci CDS HZS ČR, který zajistí předání dat do GIS HZS ČR pro základní složky IZS a TCTV 112. </a:t>
            </a:r>
          </a:p>
          <a:p>
            <a:endParaRPr lang="cs-CZ" sz="1800" dirty="0"/>
          </a:p>
          <a:p>
            <a:r>
              <a:rPr lang="cs-CZ" sz="1800" dirty="0"/>
              <a:t>7) </a:t>
            </a:r>
            <a:r>
              <a:rPr lang="cs-CZ" sz="1800" b="1" dirty="0"/>
              <a:t>Vlastník </a:t>
            </a:r>
            <a:r>
              <a:rPr lang="cs-CZ" sz="1800" dirty="0"/>
              <a:t>zajistí výrobu tabulek bodů záchrany dle vzoru (viz příloha č. 2) a technických požadavků (viz níže část I.) a v souladu s údaji uvedenými ve schváleném seznamu bodů záchrany (unikátní kód – viz obrázek č. 3). </a:t>
            </a:r>
          </a:p>
          <a:p>
            <a:endParaRPr lang="cs-CZ" sz="1800" dirty="0"/>
          </a:p>
          <a:p>
            <a:r>
              <a:rPr lang="cs-CZ" sz="1800" dirty="0"/>
              <a:t>8) </a:t>
            </a:r>
            <a:r>
              <a:rPr lang="cs-CZ" sz="1800" b="1" dirty="0"/>
              <a:t>Oddělení IZS MV-generálního ředitelství HZS ČR </a:t>
            </a:r>
            <a:r>
              <a:rPr lang="cs-CZ" sz="1800" dirty="0"/>
              <a:t>vede evidenci seznamu bodů záchrany dle vlastníků na webových stránkách HZS ČR a zajišťuje jejich aktuální přehled ve spolupráci s CDS HZS ČR. </a:t>
            </a:r>
          </a:p>
          <a:p>
            <a:endParaRPr lang="cs-CZ" sz="1800" dirty="0"/>
          </a:p>
          <a:p>
            <a:r>
              <a:rPr lang="cs-CZ" sz="1800" dirty="0"/>
              <a:t>9) </a:t>
            </a:r>
            <a:r>
              <a:rPr lang="cs-CZ" sz="1800" b="1" dirty="0"/>
              <a:t>Oddělení IZS MV-generálního ředitelství HZS ČR </a:t>
            </a:r>
            <a:r>
              <a:rPr lang="cs-CZ" sz="1800" dirty="0"/>
              <a:t>informuje vlastníka o tom, že body záchrany jsou zaneseny v databázi HZS ČR. Na základě této informace může vlastník instalovat tabulky bodů záchrany v krajině. Vlastník zajišťuje průběžně jejich čitelnost, viditelnost a údržbu příp. výměnu samostatných sloupků, na kterých jsou umístěny. </a:t>
            </a:r>
          </a:p>
          <a:p>
            <a:pPr marL="0" indent="0">
              <a:buNone/>
            </a:pPr>
            <a:endParaRPr lang="cs-CZ" sz="1800" dirty="0"/>
          </a:p>
        </p:txBody>
      </p:sp>
    </p:spTree>
    <p:extLst>
      <p:ext uri="{BB962C8B-B14F-4D97-AF65-F5344CB8AC3E}">
        <p14:creationId xmlns:p14="http://schemas.microsoft.com/office/powerpoint/2010/main" val="37501873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buNone/>
            </a:pPr>
            <a:endParaRPr lang="cs-CZ" sz="2000" dirty="0"/>
          </a:p>
          <a:p>
            <a:endParaRPr lang="cs-CZ" sz="2000" dirty="0"/>
          </a:p>
          <a:p>
            <a:r>
              <a:rPr lang="cs-CZ" sz="2000" b="1" dirty="0"/>
              <a:t>I. Technická část – požadavky na provedení a instalaci tabulek (viz ČSN 01 8025 - výtah) </a:t>
            </a:r>
            <a:endParaRPr lang="cs-CZ" sz="2000" dirty="0"/>
          </a:p>
          <a:p>
            <a:r>
              <a:rPr lang="cs-CZ" sz="2000" dirty="0"/>
              <a:t>1) Polotovarem tabulky je plechový výlisek normalizovaných rozměrů 330 mm x 140 mm. </a:t>
            </a:r>
          </a:p>
          <a:p>
            <a:r>
              <a:rPr lang="pt-BR" sz="2000" dirty="0"/>
              <a:t>2) Podkladová barva žlutá a text černý. </a:t>
            </a:r>
          </a:p>
          <a:p>
            <a:r>
              <a:rPr lang="cs-CZ" sz="2000" dirty="0"/>
              <a:t>3) Doporučuje se umístit na tabulku reflexní prvky nebo reflexní barvu. </a:t>
            </a:r>
          </a:p>
          <a:p>
            <a:r>
              <a:rPr lang="cs-CZ" sz="2000" dirty="0"/>
              <a:t>4) Obsahuje údaje dle části G a přílohy č. 2. </a:t>
            </a:r>
          </a:p>
          <a:p>
            <a:r>
              <a:rPr lang="cs-CZ" sz="2000" dirty="0"/>
              <a:t>5) Plechové směrovky a tabulky se smí upevňovat na živé stromy pouze s pomocí dřevěných lišt, nebo se umisťují na tzv. mrtvé dřevo (dřevěné sloupy a stavby, ploty, apod.). </a:t>
            </a:r>
          </a:p>
          <a:p>
            <a:r>
              <a:rPr lang="cs-CZ" sz="2000" dirty="0"/>
              <a:t>6) K jejich umístění se volí vhodné objekty tak, aby body záchrany byly dobře viditelné. Obvyklé objekty pro umísťování bodů záchrany jsou sloupy, stromy, okapové svody, zábradlí, ploty, zdi, svislé skály apod., případně samostatné dřevěné nebo ocelové sloupky tam, kde jiné vhodné objekty nejsou. </a:t>
            </a:r>
          </a:p>
          <a:p>
            <a:pPr marL="0" indent="0">
              <a:buNone/>
            </a:pPr>
            <a:endParaRPr lang="cs-CZ" sz="2000" dirty="0"/>
          </a:p>
        </p:txBody>
      </p:sp>
    </p:spTree>
    <p:extLst>
      <p:ext uri="{BB962C8B-B14F-4D97-AF65-F5344CB8AC3E}">
        <p14:creationId xmlns:p14="http://schemas.microsoft.com/office/powerpoint/2010/main" val="313520881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6512" y="0"/>
            <a:ext cx="9180512" cy="6858000"/>
          </a:xfrm>
        </p:spPr>
        <p:txBody>
          <a:bodyPr>
            <a:normAutofit/>
          </a:bodyPr>
          <a:lstStyle/>
          <a:p>
            <a:pPr marL="0" indent="0" algn="ctr">
              <a:buNone/>
            </a:pPr>
            <a:r>
              <a:rPr lang="cs-CZ" sz="2400" b="1" dirty="0"/>
              <a:t>Definice vybraných OOP pro hasiče: </a:t>
            </a:r>
          </a:p>
          <a:p>
            <a:pPr marL="0" indent="0">
              <a:buNone/>
            </a:pPr>
            <a:r>
              <a:rPr lang="cs-CZ" sz="1600" dirty="0">
                <a:sym typeface="Symbol"/>
              </a:rPr>
              <a:t></a:t>
            </a:r>
            <a:r>
              <a:rPr lang="cs-CZ" sz="1600" dirty="0"/>
              <a:t> </a:t>
            </a:r>
            <a:r>
              <a:rPr lang="cs-CZ" sz="1600" b="1" dirty="0"/>
              <a:t>kukla pro hasiče</a:t>
            </a:r>
            <a:r>
              <a:rPr lang="cs-CZ" sz="1600" dirty="0"/>
              <a:t> je oděvní součást, navržená tak, aby chránila všechny oblasti hlavy a krku, které nejsou pokryty ochranným oděvem, dýchacím přístrojem a přilbou, </a:t>
            </a:r>
          </a:p>
          <a:p>
            <a:pPr marL="0" indent="0">
              <a:buNone/>
            </a:pPr>
            <a:r>
              <a:rPr lang="cs-CZ" sz="1600" dirty="0">
                <a:sym typeface="Symbol"/>
              </a:rPr>
              <a:t></a:t>
            </a:r>
            <a:r>
              <a:rPr lang="cs-CZ" sz="1600" dirty="0"/>
              <a:t> </a:t>
            </a:r>
            <a:r>
              <a:rPr lang="cs-CZ" sz="1600" b="1" dirty="0"/>
              <a:t>obuv pro hasiče</a:t>
            </a:r>
            <a:r>
              <a:rPr lang="cs-CZ" sz="1600" dirty="0"/>
              <a:t> je obuv, která je určena k používání při likvidaci požárů a dalších činnostech, které hasiči vykonávají, </a:t>
            </a:r>
          </a:p>
          <a:p>
            <a:pPr marL="0" indent="0">
              <a:buNone/>
            </a:pPr>
            <a:r>
              <a:rPr lang="cs-CZ" sz="1600" dirty="0">
                <a:sym typeface="Symbol"/>
              </a:rPr>
              <a:t></a:t>
            </a:r>
            <a:r>
              <a:rPr lang="cs-CZ" sz="1600" dirty="0"/>
              <a:t> </a:t>
            </a:r>
            <a:r>
              <a:rPr lang="cs-CZ" sz="1600" b="1" dirty="0"/>
              <a:t>oděvní součást</a:t>
            </a:r>
            <a:r>
              <a:rPr lang="cs-CZ" sz="1600" dirty="0"/>
              <a:t> je jednotlivá část oděvu, která může být tvořena jednou nebo více vrstvami. </a:t>
            </a:r>
          </a:p>
          <a:p>
            <a:pPr marL="0" indent="0">
              <a:buNone/>
            </a:pPr>
            <a:r>
              <a:rPr lang="cs-CZ" sz="1600" dirty="0">
                <a:sym typeface="Symbol"/>
              </a:rPr>
              <a:t></a:t>
            </a:r>
            <a:r>
              <a:rPr lang="cs-CZ" sz="1600" dirty="0"/>
              <a:t> </a:t>
            </a:r>
            <a:r>
              <a:rPr lang="cs-CZ" sz="1600" b="1" dirty="0"/>
              <a:t>ochranný oděv</a:t>
            </a:r>
            <a:r>
              <a:rPr lang="cs-CZ" sz="1600" dirty="0"/>
              <a:t> je oděv určený k ochraně proti jednomu nebo více nebezpečím (rizikům), převlečený přes spodní oděv nebo jej nahrazující, </a:t>
            </a:r>
          </a:p>
          <a:p>
            <a:pPr marL="0" indent="0">
              <a:buNone/>
            </a:pPr>
            <a:r>
              <a:rPr lang="cs-CZ" sz="1600" dirty="0">
                <a:sym typeface="Symbol"/>
              </a:rPr>
              <a:t></a:t>
            </a:r>
            <a:r>
              <a:rPr lang="cs-CZ" sz="1600" dirty="0"/>
              <a:t> </a:t>
            </a:r>
            <a:r>
              <a:rPr lang="cs-CZ" sz="1600" b="1" dirty="0"/>
              <a:t>přilba pro hašení ve stavbách a dalších prostorech</a:t>
            </a:r>
            <a:r>
              <a:rPr lang="cs-CZ" sz="1600" dirty="0"/>
              <a:t> je přilba pro hasiče chránící vršek hlavy hlavně proti účinkům nárazu, průrazu, žáru a plamene při likvidaci požárů v budovách a jiných prostorách, </a:t>
            </a:r>
          </a:p>
          <a:p>
            <a:pPr marL="0" indent="0">
              <a:buNone/>
            </a:pPr>
            <a:r>
              <a:rPr lang="cs-CZ" sz="1600" dirty="0">
                <a:sym typeface="Symbol"/>
              </a:rPr>
              <a:t></a:t>
            </a:r>
            <a:r>
              <a:rPr lang="cs-CZ" sz="1600" dirty="0"/>
              <a:t> </a:t>
            </a:r>
            <a:r>
              <a:rPr lang="cs-CZ" sz="1600" b="1" dirty="0"/>
              <a:t>přilba pro hasiče – pro ostatní zásahy</a:t>
            </a:r>
            <a:r>
              <a:rPr lang="cs-CZ" sz="1600" dirty="0"/>
              <a:t> je přilba pro technické zásahy nebo hašení požárů v otevřeném terénu,</a:t>
            </a:r>
          </a:p>
          <a:p>
            <a:pPr marL="0" indent="0">
              <a:buNone/>
            </a:pPr>
            <a:r>
              <a:rPr lang="cs-CZ" sz="1600" dirty="0">
                <a:sym typeface="Symbol"/>
              </a:rPr>
              <a:t></a:t>
            </a:r>
            <a:r>
              <a:rPr lang="cs-CZ" sz="1600" dirty="0"/>
              <a:t> </a:t>
            </a:r>
            <a:r>
              <a:rPr lang="cs-CZ" sz="1600" b="1" dirty="0"/>
              <a:t>rukavice pro hasiče</a:t>
            </a:r>
            <a:r>
              <a:rPr lang="cs-CZ" sz="1600" dirty="0"/>
              <a:t> jsou rukavice určené pro ochranu rukou při běžných požárních zásazích, včetně vyhledávacích a záchranných prací. Nejsou určeny k záměrné manipulaci s kapalnými chemikáliemi, ale poskytují určitou ochranu při náhodném kontaktu s chemikáliemi,</a:t>
            </a:r>
          </a:p>
          <a:p>
            <a:pPr marL="0" indent="0">
              <a:buNone/>
            </a:pPr>
            <a:r>
              <a:rPr lang="cs-CZ" sz="1600" dirty="0">
                <a:sym typeface="Symbol"/>
              </a:rPr>
              <a:t></a:t>
            </a:r>
            <a:r>
              <a:rPr lang="cs-CZ" sz="1600" dirty="0"/>
              <a:t> </a:t>
            </a:r>
            <a:r>
              <a:rPr lang="cs-CZ" sz="1600" b="1" dirty="0"/>
              <a:t>rukavice proti mechanickým rizikům</a:t>
            </a:r>
            <a:r>
              <a:rPr lang="cs-CZ" sz="1600" dirty="0"/>
              <a:t> jsou rukavice proti rizikům způsobeným oděrem, řezem čepelí, trháním a propíchnutím, </a:t>
            </a:r>
          </a:p>
          <a:p>
            <a:pPr marL="0" indent="0">
              <a:buNone/>
            </a:pPr>
            <a:r>
              <a:rPr lang="cs-CZ" sz="1600" dirty="0">
                <a:sym typeface="Symbol"/>
              </a:rPr>
              <a:t></a:t>
            </a:r>
            <a:r>
              <a:rPr lang="cs-CZ" sz="1600" dirty="0"/>
              <a:t> </a:t>
            </a:r>
            <a:r>
              <a:rPr lang="cs-CZ" sz="1600" b="1" dirty="0"/>
              <a:t>zásahový oděv I</a:t>
            </a:r>
            <a:r>
              <a:rPr lang="cs-CZ" sz="1600" dirty="0"/>
              <a:t> je ochranný oděv, který je určen k zajištění ochrany těla hasiče s výjimkou hlavy, rukou a chodidel při likvidaci požárů a doprovodných činnostech, a to i v situacích, se kterými se lze setkat při likvidaci požárů v objektech, </a:t>
            </a:r>
          </a:p>
          <a:p>
            <a:pPr marL="0" indent="0">
              <a:buNone/>
            </a:pPr>
            <a:r>
              <a:rPr lang="cs-CZ" sz="1600" dirty="0">
                <a:sym typeface="Symbol"/>
              </a:rPr>
              <a:t></a:t>
            </a:r>
            <a:r>
              <a:rPr lang="cs-CZ" sz="1600" dirty="0"/>
              <a:t> </a:t>
            </a:r>
            <a:r>
              <a:rPr lang="cs-CZ" sz="1600" b="1" dirty="0"/>
              <a:t>zásahový oděv II</a:t>
            </a:r>
            <a:r>
              <a:rPr lang="cs-CZ" sz="1600" dirty="0"/>
              <a:t> je ochranný oděv, který je určen k zajištění ochrany těla hasiče s výjimkou hlavy, rukou a chodidel při likvidaci požárů v </a:t>
            </a:r>
            <a:r>
              <a:rPr lang="cs-CZ" sz="1600" dirty="0" smtClean="0"/>
              <a:t>otevřeném </a:t>
            </a:r>
            <a:r>
              <a:rPr lang="cs-CZ" sz="1600" dirty="0"/>
              <a:t>terénu a doprovodných činnostech.</a:t>
            </a:r>
          </a:p>
        </p:txBody>
      </p:sp>
    </p:spTree>
    <p:extLst>
      <p:ext uri="{BB962C8B-B14F-4D97-AF65-F5344CB8AC3E}">
        <p14:creationId xmlns:p14="http://schemas.microsoft.com/office/powerpoint/2010/main" val="368541442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92696"/>
          </a:xfrm>
        </p:spPr>
        <p:txBody>
          <a:bodyPr>
            <a:normAutofit/>
          </a:bodyPr>
          <a:lstStyle/>
          <a:p>
            <a:r>
              <a:rPr lang="cs-CZ" sz="2400" b="1" dirty="0" smtClean="0"/>
              <a:t>Odškodňování úrazu při zásahu</a:t>
            </a:r>
            <a:endParaRPr lang="cs-CZ" sz="2400" b="1" dirty="0"/>
          </a:p>
        </p:txBody>
      </p:sp>
      <p:sp>
        <p:nvSpPr>
          <p:cNvPr id="3" name="Zástupný symbol pro obsah 2"/>
          <p:cNvSpPr>
            <a:spLocks noGrp="1"/>
          </p:cNvSpPr>
          <p:nvPr>
            <p:ph idx="1"/>
          </p:nvPr>
        </p:nvSpPr>
        <p:spPr>
          <a:xfrm>
            <a:off x="0" y="692696"/>
            <a:ext cx="9144000" cy="6165304"/>
          </a:xfrm>
        </p:spPr>
        <p:txBody>
          <a:bodyPr>
            <a:normAutofit fontScale="62500" lnSpcReduction="20000"/>
          </a:bodyPr>
          <a:lstStyle/>
          <a:p>
            <a:pPr marL="0" indent="0" algn="ctr">
              <a:buNone/>
            </a:pPr>
            <a:r>
              <a:rPr lang="cs-CZ" b="1" dirty="0"/>
              <a:t>Úplné zn</a:t>
            </a:r>
            <a:r>
              <a:rPr lang="cs-CZ" dirty="0"/>
              <a:t>ě</a:t>
            </a:r>
            <a:r>
              <a:rPr lang="cs-CZ" b="1" dirty="0"/>
              <a:t>ní zákona </a:t>
            </a:r>
            <a:r>
              <a:rPr lang="cs-CZ" dirty="0"/>
              <a:t>č</a:t>
            </a:r>
            <a:r>
              <a:rPr lang="cs-CZ" b="1" dirty="0"/>
              <a:t>. 133/1985 Sb., o požární ochran</a:t>
            </a:r>
            <a:r>
              <a:rPr lang="cs-CZ" dirty="0"/>
              <a:t>ě</a:t>
            </a:r>
            <a:r>
              <a:rPr lang="cs-CZ" b="1" dirty="0"/>
              <a:t>,</a:t>
            </a:r>
            <a:endParaRPr lang="cs-CZ" dirty="0"/>
          </a:p>
          <a:p>
            <a:endParaRPr lang="cs-CZ" dirty="0"/>
          </a:p>
          <a:p>
            <a:pPr marL="0" indent="0">
              <a:buNone/>
            </a:pPr>
            <a:r>
              <a:rPr lang="cs-CZ" b="1" dirty="0"/>
              <a:t> </a:t>
            </a:r>
            <a:endParaRPr lang="cs-CZ" dirty="0"/>
          </a:p>
          <a:p>
            <a:pPr marL="0" indent="0" algn="ctr">
              <a:buNone/>
            </a:pPr>
            <a:r>
              <a:rPr lang="cs-CZ" dirty="0"/>
              <a:t>Č</a:t>
            </a:r>
            <a:r>
              <a:rPr lang="cs-CZ" b="1" dirty="0"/>
              <a:t>ÁST SEDMÁ</a:t>
            </a:r>
            <a:endParaRPr lang="cs-CZ" dirty="0"/>
          </a:p>
          <a:p>
            <a:pPr marL="0" indent="0" algn="ctr">
              <a:buNone/>
            </a:pPr>
            <a:r>
              <a:rPr lang="cs-CZ" b="1" dirty="0"/>
              <a:t>NÁHRADA ŠKODY</a:t>
            </a:r>
            <a:endParaRPr lang="cs-CZ" dirty="0"/>
          </a:p>
          <a:p>
            <a:pPr marL="0" indent="0" algn="ctr">
              <a:buNone/>
            </a:pPr>
            <a:r>
              <a:rPr lang="cs-CZ" b="1" dirty="0"/>
              <a:t>§ 80</a:t>
            </a:r>
            <a:endParaRPr lang="cs-CZ" dirty="0"/>
          </a:p>
          <a:p>
            <a:pPr marL="0" indent="0" algn="ctr">
              <a:buNone/>
            </a:pPr>
            <a:r>
              <a:rPr lang="cs-CZ" b="1" dirty="0"/>
              <a:t>Odškod</a:t>
            </a:r>
            <a:r>
              <a:rPr lang="cs-CZ" dirty="0"/>
              <a:t>ň</a:t>
            </a:r>
            <a:r>
              <a:rPr lang="cs-CZ" b="1" dirty="0"/>
              <a:t>ování úraz</a:t>
            </a:r>
            <a:r>
              <a:rPr lang="cs-CZ" dirty="0"/>
              <a:t>ů</a:t>
            </a:r>
          </a:p>
          <a:p>
            <a:pPr marL="0" indent="0">
              <a:buNone/>
            </a:pPr>
            <a:r>
              <a:rPr lang="cs-CZ" dirty="0"/>
              <a:t>(1) Došlo-li u občana k </a:t>
            </a:r>
            <a:r>
              <a:rPr lang="cs-CZ" dirty="0" smtClean="0"/>
              <a:t>poškození </a:t>
            </a:r>
            <a:r>
              <a:rPr lang="cs-CZ" dirty="0"/>
              <a:t>na zdraví nebo k jeho smrti</a:t>
            </a:r>
          </a:p>
          <a:p>
            <a:pPr marL="0" indent="0">
              <a:buNone/>
            </a:pPr>
            <a:r>
              <a:rPr lang="cs-CZ" dirty="0"/>
              <a:t>a) při jeho činnosti v jednotce sboru dobrovolných hasičů obce a v požární hlídce,</a:t>
            </a:r>
          </a:p>
          <a:p>
            <a:pPr marL="0" indent="0">
              <a:buNone/>
            </a:pPr>
            <a:r>
              <a:rPr lang="cs-CZ" dirty="0"/>
              <a:t>b) v souvislosti s pomocí, kterou poskytl při zdolávání požáru nebo při odstraňování </a:t>
            </a:r>
            <a:r>
              <a:rPr lang="cs-CZ" dirty="0" smtClean="0"/>
              <a:t>jeho následků </a:t>
            </a:r>
            <a:r>
              <a:rPr lang="cs-CZ" dirty="0"/>
              <a:t>anebo při cvičení jednotky požární ochrany, (dále jen „poškozený"), </a:t>
            </a:r>
            <a:r>
              <a:rPr lang="cs-CZ" dirty="0" smtClean="0"/>
              <a:t>uhradí škodu </a:t>
            </a:r>
            <a:r>
              <a:rPr lang="cs-CZ" dirty="0"/>
              <a:t>tím vzniklou stát, podle ustanovení občanského zákoníku o odpovědnosti </a:t>
            </a:r>
            <a:r>
              <a:rPr lang="cs-CZ" dirty="0" smtClean="0"/>
              <a:t>za škodu </a:t>
            </a:r>
            <a:r>
              <a:rPr lang="cs-CZ" dirty="0"/>
              <a:t>na zdraví v některých zvláštních případech, pokud mu již nevznikl nárok na</a:t>
            </a:r>
          </a:p>
          <a:p>
            <a:pPr marL="0" indent="0">
              <a:buNone/>
            </a:pPr>
            <a:r>
              <a:rPr lang="cs-CZ" dirty="0"/>
              <a:t>dávku úrazového pojištění podle zvláštního právního předpisu9).</a:t>
            </a:r>
          </a:p>
          <a:p>
            <a:pPr marL="0" indent="0">
              <a:buNone/>
            </a:pPr>
            <a:r>
              <a:rPr lang="cs-CZ" dirty="0"/>
              <a:t>(2) Náhradu škody podle odstavce 1 poskytuje v zastoupení státu hasičský záchranný</a:t>
            </a:r>
          </a:p>
          <a:p>
            <a:pPr marL="0" indent="0">
              <a:buNone/>
            </a:pPr>
            <a:r>
              <a:rPr lang="cs-CZ" dirty="0"/>
              <a:t>sbor kraje, v jehož územním obvodu k poškození na zdraví nebo k smrti poškozeného došlo.</a:t>
            </a:r>
          </a:p>
          <a:p>
            <a:endParaRPr lang="cs-CZ" dirty="0"/>
          </a:p>
        </p:txBody>
      </p:sp>
    </p:spTree>
    <p:extLst>
      <p:ext uri="{BB962C8B-B14F-4D97-AF65-F5344CB8AC3E}">
        <p14:creationId xmlns:p14="http://schemas.microsoft.com/office/powerpoint/2010/main" val="74643515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417638"/>
          </a:xfrm>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lgn="ctr">
              <a:buNone/>
            </a:pPr>
            <a:endParaRPr lang="cs-CZ" sz="1800" b="1" dirty="0" smtClean="0"/>
          </a:p>
          <a:p>
            <a:pPr marL="0" indent="0" algn="ctr">
              <a:buNone/>
            </a:pPr>
            <a:r>
              <a:rPr lang="cs-CZ" sz="1800" b="1" dirty="0" smtClean="0"/>
              <a:t>§ </a:t>
            </a:r>
            <a:r>
              <a:rPr lang="cs-CZ" sz="1800" b="1" dirty="0"/>
              <a:t>81</a:t>
            </a:r>
            <a:endParaRPr lang="cs-CZ" sz="1800" dirty="0"/>
          </a:p>
          <a:p>
            <a:pPr marL="0" indent="0" algn="ctr">
              <a:buNone/>
            </a:pPr>
            <a:r>
              <a:rPr lang="cs-CZ" sz="1800" b="1" dirty="0"/>
              <a:t>Jednorázové mimo</a:t>
            </a:r>
            <a:r>
              <a:rPr lang="cs-CZ" sz="1800" dirty="0"/>
              <a:t>ř</a:t>
            </a:r>
            <a:r>
              <a:rPr lang="cs-CZ" sz="1800" b="1" dirty="0"/>
              <a:t>ádné odškodn</a:t>
            </a:r>
            <a:r>
              <a:rPr lang="cs-CZ" sz="1800" dirty="0"/>
              <a:t>ě</a:t>
            </a:r>
            <a:r>
              <a:rPr lang="cs-CZ" sz="1800" b="1" dirty="0"/>
              <a:t>ní</a:t>
            </a:r>
            <a:endParaRPr lang="cs-CZ" sz="1800" dirty="0"/>
          </a:p>
          <a:p>
            <a:pPr marL="0" indent="0">
              <a:buNone/>
            </a:pPr>
            <a:r>
              <a:rPr lang="cs-CZ" sz="1800" dirty="0"/>
              <a:t>(1) Vláda stanoví nařízením, v kterých případech a v jakém rozsahu náleží</a:t>
            </a:r>
          </a:p>
          <a:p>
            <a:pPr marL="0" indent="0">
              <a:buNone/>
            </a:pPr>
            <a:r>
              <a:rPr lang="cs-CZ" sz="1800" dirty="0"/>
              <a:t>poškozenému a pozůstalým po poškozeném, kromě nároků podle předpisů o úrazovém</a:t>
            </a:r>
          </a:p>
          <a:p>
            <a:pPr marL="0" indent="0">
              <a:buNone/>
            </a:pPr>
            <a:r>
              <a:rPr lang="cs-CZ" sz="1800" dirty="0"/>
              <a:t>pojištění9), i jednorázové mimořádné odškodnění, a kdy je možné takové odškodnění přiznat</a:t>
            </a:r>
          </a:p>
          <a:p>
            <a:pPr marL="0" indent="0">
              <a:buNone/>
            </a:pPr>
            <a:r>
              <a:rPr lang="cs-CZ" sz="1800" dirty="0"/>
              <a:t>osobám, které byly na poškozeného odkázány výživou.</a:t>
            </a:r>
          </a:p>
          <a:p>
            <a:pPr marL="0" indent="0">
              <a:buNone/>
            </a:pPr>
            <a:r>
              <a:rPr lang="cs-CZ" sz="1800" dirty="0"/>
              <a:t>(2) Toto nařízení upraví také jednorázové mimořádné odškodnění zaměstnanci</a:t>
            </a:r>
          </a:p>
          <a:p>
            <a:pPr marL="0" indent="0">
              <a:buNone/>
            </a:pPr>
            <a:r>
              <a:rPr lang="cs-CZ" sz="1800" dirty="0"/>
              <a:t>podniku a členovi jednotky sboru dobrovolných hasičů podniku a pozůstalým po nich.</a:t>
            </a:r>
          </a:p>
          <a:p>
            <a:pPr marL="0" indent="0">
              <a:buNone/>
            </a:pPr>
            <a:r>
              <a:rPr lang="cs-CZ" sz="1800" dirty="0"/>
              <a:t>(3) Jednorázové mimořádné odškodnění zaměstnancům podniku, členům jednotky</a:t>
            </a:r>
          </a:p>
          <a:p>
            <a:pPr marL="0" indent="0">
              <a:buNone/>
            </a:pPr>
            <a:r>
              <a:rPr lang="cs-CZ" sz="1800" dirty="0"/>
              <a:t>sboru dobrovolných hasičů podniku, jakož i jiným zaměstnancům právnické osoby nebo</a:t>
            </a:r>
          </a:p>
          <a:p>
            <a:pPr marL="0" indent="0">
              <a:buNone/>
            </a:pPr>
            <a:r>
              <a:rPr lang="cs-CZ" sz="1800" dirty="0"/>
              <a:t>podnikající fyzické osoby a pozůstalým po nich poskytuje právnická osoba nebo podnikající</a:t>
            </a:r>
          </a:p>
          <a:p>
            <a:pPr marL="0" indent="0">
              <a:buNone/>
            </a:pPr>
            <a:endParaRPr lang="cs-CZ" sz="1800" dirty="0" smtClean="0"/>
          </a:p>
          <a:p>
            <a:pPr marL="0" indent="0">
              <a:buNone/>
            </a:pPr>
            <a:r>
              <a:rPr lang="cs-CZ" sz="1200" dirty="0" smtClean="0"/>
              <a:t>8</a:t>
            </a:r>
            <a:r>
              <a:rPr lang="cs-CZ" sz="1200" dirty="0"/>
              <a:t>) Zákon č. 200/1990 Sb., o přestupcích, ve znění pozdějších předpisů.</a:t>
            </a:r>
          </a:p>
          <a:p>
            <a:pPr marL="0" indent="0">
              <a:buNone/>
            </a:pPr>
            <a:r>
              <a:rPr lang="cs-CZ" sz="1200" dirty="0"/>
              <a:t>Zákon č. 71/1967 Sb., o správním řízení (správní řád).</a:t>
            </a:r>
          </a:p>
          <a:p>
            <a:pPr marL="0" indent="0">
              <a:buNone/>
            </a:pPr>
            <a:r>
              <a:rPr lang="cs-CZ" sz="1200" dirty="0"/>
              <a:t>9) Zákon č. 267/2006 Sb., o úrazovém pojištění zaměstnanců.  </a:t>
            </a:r>
          </a:p>
          <a:p>
            <a:endParaRPr lang="cs-CZ" sz="1800" dirty="0"/>
          </a:p>
        </p:txBody>
      </p:sp>
    </p:spTree>
    <p:extLst>
      <p:ext uri="{BB962C8B-B14F-4D97-AF65-F5344CB8AC3E}">
        <p14:creationId xmlns:p14="http://schemas.microsoft.com/office/powerpoint/2010/main" val="19327239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05" y="764704"/>
            <a:ext cx="8324647"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23481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lgn="ctr">
              <a:buNone/>
            </a:pPr>
            <a:r>
              <a:rPr lang="cs-CZ" sz="1800" b="1" dirty="0"/>
              <a:t>257</a:t>
            </a:r>
            <a:endParaRPr lang="cs-CZ" sz="1800" dirty="0"/>
          </a:p>
          <a:p>
            <a:pPr marL="0" indent="0" algn="ctr">
              <a:buNone/>
            </a:pPr>
            <a:r>
              <a:rPr lang="cs-CZ" sz="1800" b="1" dirty="0"/>
              <a:t>NAŘÍZENÍ VLÁDY</a:t>
            </a:r>
            <a:endParaRPr lang="cs-CZ" sz="1800" dirty="0"/>
          </a:p>
          <a:p>
            <a:pPr marL="0" indent="0" algn="ctr">
              <a:buNone/>
            </a:pPr>
            <a:r>
              <a:rPr lang="cs-CZ" sz="1800" b="1" dirty="0"/>
              <a:t>ze dne 31. října 2018,</a:t>
            </a:r>
            <a:endParaRPr lang="cs-CZ" sz="1800" dirty="0"/>
          </a:p>
          <a:p>
            <a:pPr marL="0" indent="0" algn="ctr">
              <a:buNone/>
            </a:pPr>
            <a:r>
              <a:rPr lang="cs-CZ" sz="1800" dirty="0"/>
              <a:t>K</a:t>
            </a:r>
            <a:r>
              <a:rPr lang="cs-CZ" sz="1800" dirty="0" smtClean="0"/>
              <a:t>terým </a:t>
            </a:r>
            <a:r>
              <a:rPr lang="cs-CZ" sz="1800" dirty="0"/>
              <a:t>se mění nařízení vlády č. 34/1986 Sb., o jednorázovém mimořádném odškodnění osob za poškození na zdraví při plnění úkolů požární ochrany, ve znění pozdějších předpisů</a:t>
            </a:r>
          </a:p>
          <a:p>
            <a:pPr marL="0" indent="0" algn="ctr">
              <a:buNone/>
            </a:pPr>
            <a:r>
              <a:rPr lang="cs-CZ" sz="1800" dirty="0"/>
              <a:t>Vláda nařizuje podle § 81 odst. 1 a 2 zákona č. 133/1985 Sb., o požární ochraně, ve znění zákona č. 203/1994 Sb. a zákona č. 237/2000 Sb.:</a:t>
            </a:r>
          </a:p>
          <a:p>
            <a:pPr marL="0" indent="0" algn="ctr">
              <a:buNone/>
            </a:pPr>
            <a:r>
              <a:rPr lang="cs-CZ" sz="1800" dirty="0"/>
              <a:t>Čl. I</a:t>
            </a:r>
          </a:p>
          <a:p>
            <a:r>
              <a:rPr lang="cs-CZ" sz="1800" dirty="0"/>
              <a:t>Nařízení vlády č. 34/1986 Sb., o jednorázovém mimořádném odškodnění osob za poškození na zdraví při plnění úkolů požární ochrany, ve znění nařízení vlády č. 168/1989 Sb., nařízení vlády č. 195/1995 Sb. a nařízení vlády č. 497/2002 Sb., se mění takto:</a:t>
            </a:r>
          </a:p>
          <a:p>
            <a:r>
              <a:rPr lang="cs-CZ" sz="1800" i="1" dirty="0"/>
              <a:t>1.</a:t>
            </a:r>
            <a:r>
              <a:rPr lang="cs-CZ" sz="1800" dirty="0"/>
              <a:t> V § 1 odst. 1 závěrečné části ustanovení se slova „změněnou pracovní schopností nebo částečně invalidním nebo invalidním“ nahrazují slovy „zdravotním postižením podle zákona o zaměstnanosti</a:t>
            </a:r>
            <a:r>
              <a:rPr lang="cs-CZ" sz="1800" baseline="30000" dirty="0"/>
              <a:t>2</a:t>
            </a:r>
            <a:r>
              <a:rPr lang="cs-CZ" sz="1800" dirty="0" smtClean="0"/>
              <a:t>)“.</a:t>
            </a:r>
            <a:endParaRPr lang="cs-CZ" sz="1800" dirty="0"/>
          </a:p>
          <a:p>
            <a:r>
              <a:rPr lang="cs-CZ" sz="1800" i="1" dirty="0"/>
              <a:t>2.</a:t>
            </a:r>
            <a:r>
              <a:rPr lang="cs-CZ" sz="1800" dirty="0"/>
              <a:t> V § 1 odst. 2 se slova „nominální měsíční mzdy fyzických osob v nepodnikatelské sféře“ nahrazují slovy „hrubé měsíční nominální mzdy na přepočtené počty zaměstnanců v národním hospodářství“.</a:t>
            </a:r>
          </a:p>
          <a:p>
            <a:r>
              <a:rPr lang="cs-CZ" sz="1800" i="1" dirty="0"/>
              <a:t>3.</a:t>
            </a:r>
            <a:r>
              <a:rPr lang="cs-CZ" sz="1800" dirty="0"/>
              <a:t> V § 2 odst. 2 písm. a) se slovo „šestinásobku“ nahrazuje slovem „dvanáctinásobku“.</a:t>
            </a:r>
          </a:p>
          <a:p>
            <a:r>
              <a:rPr lang="cs-CZ" sz="1800" i="1" dirty="0"/>
              <a:t>4.</a:t>
            </a:r>
            <a:r>
              <a:rPr lang="cs-CZ" sz="1800" dirty="0"/>
              <a:t> V § 2 odst. 2 písm. b) až d) se slovo „čtyřnásobku“ nahrazuje slovem „dvanáctinásobku“.</a:t>
            </a:r>
          </a:p>
          <a:p>
            <a:pPr marL="0" indent="0">
              <a:buNone/>
            </a:pPr>
            <a:endParaRPr lang="cs-CZ" sz="1200" dirty="0" smtClean="0"/>
          </a:p>
          <a:p>
            <a:pPr marL="0" indent="0">
              <a:buNone/>
            </a:pPr>
            <a:r>
              <a:rPr lang="cs-CZ" sz="1200" dirty="0" smtClean="0"/>
              <a:t>Poznámka </a:t>
            </a:r>
            <a:r>
              <a:rPr lang="cs-CZ" sz="1200" dirty="0"/>
              <a:t>pod čarou č. 2 zní:</a:t>
            </a:r>
          </a:p>
          <a:p>
            <a:pPr marL="0" indent="0">
              <a:buNone/>
            </a:pPr>
            <a:r>
              <a:rPr lang="cs-CZ" sz="1200" dirty="0"/>
              <a:t>„</a:t>
            </a:r>
            <a:r>
              <a:rPr lang="cs-CZ" sz="1200" i="1" baseline="30000" dirty="0"/>
              <a:t>2</a:t>
            </a:r>
            <a:r>
              <a:rPr lang="cs-CZ" sz="1200" i="1" dirty="0"/>
              <a:t>)</a:t>
            </a:r>
            <a:r>
              <a:rPr lang="cs-CZ" sz="1200" dirty="0"/>
              <a:t> § 67 odst. 2 zákona č. 435/2004 Sb., o zaměstnanosti, ve znění pozdějších předpisů.“.</a:t>
            </a:r>
          </a:p>
          <a:p>
            <a:endParaRPr lang="cs-CZ" sz="1800" dirty="0"/>
          </a:p>
        </p:txBody>
      </p:sp>
    </p:spTree>
    <p:extLst>
      <p:ext uri="{BB962C8B-B14F-4D97-AF65-F5344CB8AC3E}">
        <p14:creationId xmlns:p14="http://schemas.microsoft.com/office/powerpoint/2010/main" val="9615956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836712"/>
          </a:xfrm>
        </p:spPr>
        <p:txBody>
          <a:bodyPr>
            <a:normAutofit/>
          </a:bodyPr>
          <a:lstStyle/>
          <a:p>
            <a:r>
              <a:rPr lang="cs-CZ" sz="2400" b="1" dirty="0"/>
              <a:t>Odškodňování úrazu při zásahu</a:t>
            </a:r>
            <a:endParaRPr lang="cs-CZ" sz="2400" dirty="0"/>
          </a:p>
        </p:txBody>
      </p:sp>
      <p:sp>
        <p:nvSpPr>
          <p:cNvPr id="3" name="Zástupný symbol pro obsah 2"/>
          <p:cNvSpPr>
            <a:spLocks noGrp="1"/>
          </p:cNvSpPr>
          <p:nvPr>
            <p:ph idx="1"/>
          </p:nvPr>
        </p:nvSpPr>
        <p:spPr>
          <a:xfrm>
            <a:off x="0" y="836712"/>
            <a:ext cx="9144000" cy="6021288"/>
          </a:xfrm>
        </p:spPr>
        <p:txBody>
          <a:bodyPr>
            <a:normAutofit/>
          </a:bodyPr>
          <a:lstStyle/>
          <a:p>
            <a:pPr marL="0" indent="0">
              <a:buNone/>
            </a:pPr>
            <a:endParaRPr lang="cs-CZ" sz="2000" b="1" dirty="0" smtClean="0"/>
          </a:p>
          <a:p>
            <a:pPr marL="0" indent="0">
              <a:buNone/>
            </a:pPr>
            <a:r>
              <a:rPr lang="cs-CZ" sz="2000" b="1" dirty="0" smtClean="0"/>
              <a:t>Při vzniku jakéhokoliv úrazu je každý hasič povinen tuto skutečnost nahlásit svému veliteli jednotky.</a:t>
            </a:r>
          </a:p>
          <a:p>
            <a:pPr marL="0" indent="0">
              <a:buNone/>
            </a:pPr>
            <a:endParaRPr lang="cs-CZ" sz="2000" b="1" dirty="0" smtClean="0"/>
          </a:p>
          <a:p>
            <a:pPr marL="0" indent="0">
              <a:buNone/>
            </a:pPr>
            <a:r>
              <a:rPr lang="cs-CZ" sz="2000" b="1" dirty="0" smtClean="0"/>
              <a:t>Dojde-li ke vzniku úrazu v souvislosti s řešením mimořádné události zaznamená tuto skutečnost VZ (velitel jednotky) do Zprávy o zásahu (dílčí zprávy o zásahu). Velitel jednotky sepíše záznam o úrazu.</a:t>
            </a:r>
          </a:p>
          <a:p>
            <a:pPr marL="0" indent="0">
              <a:buNone/>
            </a:pPr>
            <a:endParaRPr lang="cs-CZ" sz="2000" b="1" dirty="0" smtClean="0"/>
          </a:p>
          <a:p>
            <a:pPr marL="0" indent="0">
              <a:buNone/>
            </a:pPr>
            <a:r>
              <a:rPr lang="cs-CZ" sz="2000" b="1" dirty="0" smtClean="0"/>
              <a:t>Při vzniku úrazu při jiné plánované činnosti (výcvik, školení </a:t>
            </a:r>
            <a:r>
              <a:rPr lang="cs-CZ" sz="2000" b="1" dirty="0" err="1" smtClean="0"/>
              <a:t>apod</a:t>
            </a:r>
            <a:r>
              <a:rPr lang="cs-CZ" sz="2000" b="1" dirty="0" smtClean="0"/>
              <a:t>…) sepíše velitel jednotky záznam o úrazu.</a:t>
            </a:r>
            <a:endParaRPr lang="cs-CZ" sz="2000" b="1" dirty="0"/>
          </a:p>
        </p:txBody>
      </p:sp>
    </p:spTree>
    <p:extLst>
      <p:ext uri="{BB962C8B-B14F-4D97-AF65-F5344CB8AC3E}">
        <p14:creationId xmlns:p14="http://schemas.microsoft.com/office/powerpoint/2010/main" val="88149816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457200" y="0"/>
            <a:ext cx="8229600" cy="6858000"/>
          </a:xfrm>
        </p:spPr>
        <p:txBody>
          <a:bodyPr>
            <a:normAutofit/>
          </a:bodyPr>
          <a:lstStyle/>
          <a:p>
            <a:r>
              <a:rPr lang="cs-CZ" sz="1800" b="1" u="sng" dirty="0"/>
              <a:t>Obsah hlášení služebního úrazu s pracovní neschopností:</a:t>
            </a:r>
            <a:endParaRPr lang="cs-CZ" sz="1800" dirty="0"/>
          </a:p>
          <a:p>
            <a:r>
              <a:rPr lang="cs-CZ" sz="1800" dirty="0"/>
              <a:t> </a:t>
            </a:r>
          </a:p>
          <a:p>
            <a:r>
              <a:rPr lang="cs-CZ" sz="1800" dirty="0"/>
              <a:t>Hodnost/funkce:</a:t>
            </a:r>
          </a:p>
          <a:p>
            <a:r>
              <a:rPr lang="cs-CZ" sz="1800" dirty="0"/>
              <a:t>Jméno:   </a:t>
            </a:r>
            <a:r>
              <a:rPr lang="cs-CZ" sz="1800" b="1" dirty="0"/>
              <a:t> </a:t>
            </a:r>
            <a:endParaRPr lang="cs-CZ" sz="1800" dirty="0"/>
          </a:p>
          <a:p>
            <a:r>
              <a:rPr lang="cs-CZ" sz="1800" dirty="0"/>
              <a:t>Příjmení:  </a:t>
            </a:r>
            <a:r>
              <a:rPr lang="cs-CZ" sz="1800" b="1" dirty="0"/>
              <a:t> </a:t>
            </a:r>
            <a:endParaRPr lang="cs-CZ" sz="1800" dirty="0"/>
          </a:p>
          <a:p>
            <a:r>
              <a:rPr lang="cs-CZ" sz="1800" dirty="0"/>
              <a:t>Pracovní zařazení: </a:t>
            </a:r>
            <a:r>
              <a:rPr lang="cs-CZ" sz="1800" b="1" dirty="0"/>
              <a:t>hasič</a:t>
            </a:r>
            <a:endParaRPr lang="cs-CZ" sz="1800" dirty="0"/>
          </a:p>
          <a:p>
            <a:r>
              <a:rPr lang="cs-CZ" sz="1800" dirty="0"/>
              <a:t>Zařazen u jednotky PO</a:t>
            </a:r>
            <a:r>
              <a:rPr lang="cs-CZ" sz="1800" b="1" dirty="0"/>
              <a:t>:  </a:t>
            </a:r>
            <a:endParaRPr lang="cs-CZ" sz="1800" dirty="0"/>
          </a:p>
          <a:p>
            <a:r>
              <a:rPr lang="cs-CZ" sz="1800" dirty="0"/>
              <a:t>Datum: </a:t>
            </a:r>
            <a:r>
              <a:rPr lang="cs-CZ" sz="1800" b="1" dirty="0"/>
              <a:t> </a:t>
            </a:r>
            <a:endParaRPr lang="cs-CZ" sz="1800" dirty="0"/>
          </a:p>
          <a:p>
            <a:r>
              <a:rPr lang="cs-CZ" sz="1800" dirty="0"/>
              <a:t>Čas:     </a:t>
            </a:r>
            <a:r>
              <a:rPr lang="cs-CZ" sz="1800" b="1" dirty="0"/>
              <a:t> </a:t>
            </a:r>
            <a:endParaRPr lang="cs-CZ" sz="1800" dirty="0"/>
          </a:p>
          <a:p>
            <a:r>
              <a:rPr lang="cs-CZ" sz="1800" dirty="0"/>
              <a:t>Podrobný popis události: </a:t>
            </a:r>
          </a:p>
          <a:p>
            <a:r>
              <a:rPr lang="cs-CZ" sz="1800" b="1" dirty="0"/>
              <a:t> </a:t>
            </a:r>
            <a:endParaRPr lang="cs-CZ" sz="1800" dirty="0"/>
          </a:p>
          <a:p>
            <a:r>
              <a:rPr lang="cs-CZ" sz="1800" dirty="0"/>
              <a:t>Co si příslušník zranil – konkrétně: </a:t>
            </a:r>
            <a:r>
              <a:rPr lang="cs-CZ" sz="1800" b="1" dirty="0"/>
              <a:t> </a:t>
            </a:r>
            <a:endParaRPr lang="cs-CZ" sz="1800" dirty="0"/>
          </a:p>
          <a:p>
            <a:r>
              <a:rPr lang="cs-CZ" sz="1800" dirty="0"/>
              <a:t>Při jaké činnosti:  </a:t>
            </a:r>
            <a:r>
              <a:rPr lang="cs-CZ" sz="1800" b="1" dirty="0"/>
              <a:t> </a:t>
            </a:r>
            <a:endParaRPr lang="cs-CZ" sz="1800" dirty="0"/>
          </a:p>
          <a:p>
            <a:r>
              <a:rPr lang="cs-CZ" sz="1800" b="1" dirty="0"/>
              <a:t> </a:t>
            </a:r>
            <a:endParaRPr lang="cs-CZ" sz="1800" dirty="0"/>
          </a:p>
          <a:p>
            <a:r>
              <a:rPr lang="cs-CZ" sz="1800" dirty="0"/>
              <a:t> </a:t>
            </a:r>
          </a:p>
          <a:p>
            <a:r>
              <a:rPr lang="cs-CZ" sz="1800" dirty="0"/>
              <a:t>Zpracoval : velitel jednotky</a:t>
            </a:r>
          </a:p>
          <a:p>
            <a:pPr marL="0" indent="0">
              <a:buNone/>
            </a:pPr>
            <a:endParaRPr lang="cs-CZ" sz="1800" dirty="0"/>
          </a:p>
        </p:txBody>
      </p:sp>
    </p:spTree>
    <p:extLst>
      <p:ext uri="{BB962C8B-B14F-4D97-AF65-F5344CB8AC3E}">
        <p14:creationId xmlns:p14="http://schemas.microsoft.com/office/powerpoint/2010/main" val="37538173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graphicFrame>
        <p:nvGraphicFramePr>
          <p:cNvPr id="4" name="Zástupný symbol pro obsah 3"/>
          <p:cNvGraphicFramePr>
            <a:graphicFrameLocks noGrp="1"/>
          </p:cNvGraphicFramePr>
          <p:nvPr>
            <p:ph idx="1"/>
          </p:nvPr>
        </p:nvGraphicFramePr>
        <p:xfrm>
          <a:off x="2455246" y="-17477"/>
          <a:ext cx="4233507" cy="6892954"/>
        </p:xfrm>
        <a:graphic>
          <a:graphicData uri="http://schemas.openxmlformats.org/drawingml/2006/table">
            <a:tbl>
              <a:tblPr>
                <a:tableStyleId>{5C22544A-7EE6-4342-B048-85BDC9FD1C3A}</a:tableStyleId>
              </a:tblPr>
              <a:tblGrid>
                <a:gridCol w="291966"/>
                <a:gridCol w="437949"/>
                <a:gridCol w="437949"/>
                <a:gridCol w="437949"/>
                <a:gridCol w="437949"/>
                <a:gridCol w="437949"/>
                <a:gridCol w="437949"/>
                <a:gridCol w="437949"/>
                <a:gridCol w="437949"/>
                <a:gridCol w="437949"/>
              </a:tblGrid>
              <a:tr h="143702">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a:txBody>
                    <a:bodyPr/>
                    <a:lstStyle/>
                    <a:p>
                      <a:pPr>
                        <a:spcAft>
                          <a:spcPts val="0"/>
                        </a:spcAft>
                      </a:pPr>
                      <a:r>
                        <a:rPr lang="cs-CZ" sz="900">
                          <a:effectLst/>
                        </a:rPr>
                        <a:t>Č.j.</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gridSpan="9">
                  <a:txBody>
                    <a:bodyPr/>
                    <a:lstStyle/>
                    <a:p>
                      <a:pPr algn="ctr">
                        <a:spcAft>
                          <a:spcPts val="0"/>
                        </a:spcAft>
                      </a:pPr>
                      <a:r>
                        <a:rPr lang="cs-CZ" sz="900">
                          <a:effectLst/>
                        </a:rPr>
                        <a:t>Z P R Á V A</a:t>
                      </a:r>
                      <a:endParaRPr lang="cs-CZ" sz="900">
                        <a:effectLst/>
                        <a:latin typeface="Times New Roman"/>
                        <a:ea typeface="Times New Roman"/>
                      </a:endParaRPr>
                    </a:p>
                  </a:txBody>
                  <a:tcPr marL="31934" marR="31934"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gridSpan="9">
                  <a:txBody>
                    <a:bodyPr/>
                    <a:lstStyle/>
                    <a:p>
                      <a:pPr algn="ctr">
                        <a:spcAft>
                          <a:spcPts val="0"/>
                        </a:spcAft>
                      </a:pPr>
                      <a:r>
                        <a:rPr lang="cs-CZ" sz="900">
                          <a:effectLst/>
                        </a:rPr>
                        <a:t>o projednání škody na zdraví</a:t>
                      </a:r>
                      <a:endParaRPr lang="cs-CZ" sz="900">
                        <a:effectLst/>
                        <a:latin typeface="Times New Roman"/>
                        <a:ea typeface="Times New Roman"/>
                      </a:endParaRPr>
                    </a:p>
                  </a:txBody>
                  <a:tcPr marL="31934" marR="31934"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gridSpan="9">
                  <a:txBody>
                    <a:bodyPr/>
                    <a:lstStyle/>
                    <a:p>
                      <a:pPr algn="ctr">
                        <a:spcAft>
                          <a:spcPts val="0"/>
                        </a:spcAft>
                      </a:pPr>
                      <a:r>
                        <a:rPr lang="cs-CZ" sz="900">
                          <a:effectLst/>
                        </a:rPr>
                        <a:t>I.</a:t>
                      </a:r>
                      <a:endParaRPr lang="cs-CZ" sz="900">
                        <a:effectLst/>
                        <a:latin typeface="Times New Roman"/>
                        <a:ea typeface="Times New Roman"/>
                      </a:endParaRPr>
                    </a:p>
                  </a:txBody>
                  <a:tcPr marL="31934" marR="31934"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gridSpan="9">
                  <a:txBody>
                    <a:bodyPr/>
                    <a:lstStyle/>
                    <a:p>
                      <a:pPr algn="ctr">
                        <a:spcAft>
                          <a:spcPts val="0"/>
                        </a:spcAft>
                      </a:pPr>
                      <a:r>
                        <a:rPr lang="cs-CZ" sz="900">
                          <a:effectLst/>
                        </a:rPr>
                        <a:t>Osobní data poškozeného</a:t>
                      </a:r>
                      <a:endParaRPr lang="cs-CZ" sz="900">
                        <a:effectLst/>
                        <a:latin typeface="Times New Roman"/>
                        <a:ea typeface="Times New Roman"/>
                      </a:endParaRPr>
                    </a:p>
                  </a:txBody>
                  <a:tcPr marL="31934" marR="31934"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31385">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205288">
                <a:tc>
                  <a:txBody>
                    <a:bodyPr/>
                    <a:lstStyle/>
                    <a:p>
                      <a:pPr algn="ctr">
                        <a:spcAft>
                          <a:spcPts val="0"/>
                        </a:spcAft>
                      </a:pPr>
                      <a:r>
                        <a:rPr lang="cs-CZ" sz="700">
                          <a:effectLst/>
                        </a:rPr>
                        <a:t>1.</a:t>
                      </a:r>
                      <a:endParaRPr lang="cs-CZ" sz="900">
                        <a:effectLst/>
                        <a:latin typeface="Times New Roman"/>
                        <a:ea typeface="Times New Roman"/>
                      </a:endParaRPr>
                    </a:p>
                  </a:txBody>
                  <a:tcPr marL="31934" marR="31934" marT="0" marB="0" anchor="ctr"/>
                </a:tc>
                <a:tc gridSpan="8">
                  <a:txBody>
                    <a:bodyPr/>
                    <a:lstStyle/>
                    <a:p>
                      <a:pPr>
                        <a:spcAft>
                          <a:spcPts val="0"/>
                        </a:spcAft>
                      </a:pPr>
                      <a:r>
                        <a:rPr lang="cs-CZ" sz="700">
                          <a:effectLst/>
                        </a:rPr>
                        <a:t>Jméno a příjmení, titul     </a:t>
                      </a:r>
                      <a:endParaRPr lang="cs-CZ" sz="900">
                        <a:effectLst/>
                        <a:latin typeface="Times New Roman"/>
                        <a:ea typeface="Times New Roman"/>
                      </a:endParaRPr>
                    </a:p>
                  </a:txBody>
                  <a:tcPr marL="31934" marR="31934"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205288">
                <a:tc>
                  <a:txBody>
                    <a:bodyPr/>
                    <a:lstStyle/>
                    <a:p>
                      <a:pPr algn="ctr">
                        <a:spcAft>
                          <a:spcPts val="0"/>
                        </a:spcAft>
                      </a:pPr>
                      <a:r>
                        <a:rPr lang="cs-CZ" sz="700">
                          <a:effectLst/>
                        </a:rPr>
                        <a:t>2.</a:t>
                      </a:r>
                      <a:endParaRPr lang="cs-CZ" sz="900">
                        <a:effectLst/>
                        <a:latin typeface="Times New Roman"/>
                        <a:ea typeface="Times New Roman"/>
                      </a:endParaRPr>
                    </a:p>
                  </a:txBody>
                  <a:tcPr marL="31934" marR="31934" marT="0" marB="0" anchor="ctr"/>
                </a:tc>
                <a:tc gridSpan="5">
                  <a:txBody>
                    <a:bodyPr/>
                    <a:lstStyle/>
                    <a:p>
                      <a:pPr>
                        <a:spcAft>
                          <a:spcPts val="0"/>
                        </a:spcAft>
                      </a:pPr>
                      <a:r>
                        <a:rPr lang="cs-CZ" sz="700">
                          <a:effectLst/>
                        </a:rPr>
                        <a:t>Datum narození  21.9.1979</a:t>
                      </a:r>
                      <a:endParaRPr lang="cs-CZ" sz="900">
                        <a:effectLst/>
                        <a:latin typeface="Times New Roman"/>
                        <a:ea typeface="Times New Roman"/>
                      </a:endParaRPr>
                    </a:p>
                  </a:txBody>
                  <a:tcPr marL="31934" marR="31934"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gridSpan="3">
                  <a:txBody>
                    <a:bodyPr/>
                    <a:lstStyle/>
                    <a:p>
                      <a:pPr>
                        <a:spcAft>
                          <a:spcPts val="0"/>
                        </a:spcAft>
                      </a:pPr>
                      <a:r>
                        <a:rPr lang="cs-CZ" sz="700">
                          <a:effectLst/>
                        </a:rPr>
                        <a:t>OEČ </a:t>
                      </a:r>
                      <a:endParaRPr lang="cs-CZ" sz="900">
                        <a:effectLst/>
                        <a:latin typeface="Times New Roman"/>
                        <a:ea typeface="Times New Roman"/>
                      </a:endParaRPr>
                    </a:p>
                  </a:txBody>
                  <a:tcPr marL="31934" marR="31934" marT="0" marB="0" anchor="ct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31385">
                <a:tc>
                  <a:txBody>
                    <a:bodyPr/>
                    <a:lstStyle/>
                    <a:p>
                      <a:pPr algn="ctr">
                        <a:spcAft>
                          <a:spcPts val="0"/>
                        </a:spcAft>
                      </a:pPr>
                      <a:r>
                        <a:rPr lang="cs-CZ" sz="700">
                          <a:effectLst/>
                        </a:rPr>
                        <a:t>3.</a:t>
                      </a:r>
                      <a:endParaRPr lang="cs-CZ" sz="900">
                        <a:effectLst/>
                        <a:latin typeface="Times New Roman"/>
                        <a:ea typeface="Times New Roman"/>
                      </a:endParaRPr>
                    </a:p>
                  </a:txBody>
                  <a:tcPr marL="31934" marR="31934" marT="0" marB="0"/>
                </a:tc>
                <a:tc rowSpan="3" gridSpan="5">
                  <a:txBody>
                    <a:bodyPr/>
                    <a:lstStyle/>
                    <a:p>
                      <a:pPr>
                        <a:spcAft>
                          <a:spcPts val="0"/>
                        </a:spcAft>
                      </a:pPr>
                      <a:r>
                        <a:rPr lang="cs-CZ" sz="700">
                          <a:effectLst/>
                        </a:rPr>
                        <a:t>Adresa trvalého pobytu</a:t>
                      </a:r>
                      <a:endParaRPr lang="cs-CZ" sz="900">
                        <a:effectLst/>
                      </a:endParaRPr>
                    </a:p>
                    <a:p>
                      <a:pPr>
                        <a:spcAft>
                          <a:spcPts val="0"/>
                        </a:spcAft>
                      </a:pPr>
                      <a:r>
                        <a:rPr lang="cs-CZ" sz="700">
                          <a:effectLst/>
                        </a:rPr>
                        <a:t> </a:t>
                      </a:r>
                      <a:endParaRPr lang="cs-CZ" sz="900">
                        <a:effectLst/>
                        <a:latin typeface="Times New Roman"/>
                        <a:ea typeface="Times New Roman"/>
                      </a:endParaRPr>
                    </a:p>
                  </a:txBody>
                  <a:tcPr marL="31934" marR="31934" marT="0" marB="0"/>
                </a:tc>
                <a:tc rowSpan="3" hMerge="1">
                  <a:txBody>
                    <a:bodyPr/>
                    <a:lstStyle/>
                    <a:p>
                      <a:endParaRPr lang="cs-CZ"/>
                    </a:p>
                  </a:txBody>
                  <a:tcPr/>
                </a:tc>
                <a:tc rowSpan="3" hMerge="1">
                  <a:txBody>
                    <a:bodyPr/>
                    <a:lstStyle/>
                    <a:p>
                      <a:endParaRPr lang="cs-CZ"/>
                    </a:p>
                  </a:txBody>
                  <a:tcPr/>
                </a:tc>
                <a:tc rowSpan="3" hMerge="1">
                  <a:txBody>
                    <a:bodyPr/>
                    <a:lstStyle/>
                    <a:p>
                      <a:endParaRPr lang="cs-CZ"/>
                    </a:p>
                  </a:txBody>
                  <a:tcPr/>
                </a:tc>
                <a:tc rowSpan="3" hMerge="1">
                  <a:txBody>
                    <a:bodyPr/>
                    <a:lstStyle/>
                    <a:p>
                      <a:endParaRPr lang="cs-CZ"/>
                    </a:p>
                  </a:txBody>
                  <a:tcPr/>
                </a:tc>
                <a:tc gridSpan="3">
                  <a:txBody>
                    <a:bodyPr/>
                    <a:lstStyle/>
                    <a:p>
                      <a:pPr>
                        <a:spcAft>
                          <a:spcPts val="0"/>
                        </a:spcAft>
                      </a:pPr>
                      <a:r>
                        <a:rPr lang="cs-CZ" sz="700">
                          <a:effectLst/>
                        </a:rPr>
                        <a:t>Kód zdravotní</a:t>
                      </a:r>
                      <a:endParaRPr lang="cs-CZ" sz="900">
                        <a:effectLst/>
                        <a:latin typeface="Times New Roman"/>
                        <a:ea typeface="Times New Roman"/>
                      </a:endParaRPr>
                    </a:p>
                  </a:txBody>
                  <a:tcPr marL="31934" marR="31934" marT="0" marB="0"/>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31385">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gridSpan="5" vMerge="1">
                  <a:txBody>
                    <a:bodyPr/>
                    <a:lstStyle/>
                    <a:p>
                      <a:endParaRPr lang="cs-CZ"/>
                    </a:p>
                  </a:txBody>
                  <a:tcPr/>
                </a:tc>
                <a:tc hMerge="1" vMerge="1">
                  <a:txBody>
                    <a:bodyPr/>
                    <a:lstStyle/>
                    <a:p>
                      <a:endParaRPr lang="cs-CZ"/>
                    </a:p>
                  </a:txBody>
                  <a:tcPr/>
                </a:tc>
                <a:tc hMerge="1" vMerge="1">
                  <a:txBody>
                    <a:bodyPr/>
                    <a:lstStyle/>
                    <a:p>
                      <a:endParaRPr lang="cs-CZ"/>
                    </a:p>
                  </a:txBody>
                  <a:tcPr/>
                </a:tc>
                <a:tc hMerge="1" vMerge="1">
                  <a:txBody>
                    <a:bodyPr/>
                    <a:lstStyle/>
                    <a:p>
                      <a:endParaRPr lang="cs-CZ"/>
                    </a:p>
                  </a:txBody>
                  <a:tcPr/>
                </a:tc>
                <a:tc hMerge="1" vMerge="1">
                  <a:txBody>
                    <a:bodyPr/>
                    <a:lstStyle/>
                    <a:p>
                      <a:endParaRPr lang="cs-CZ"/>
                    </a:p>
                  </a:txBody>
                  <a:tcPr/>
                </a:tc>
                <a:tc gridSpan="2">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hMerge="1">
                  <a:txBody>
                    <a:bodyPr/>
                    <a:lstStyle/>
                    <a:p>
                      <a:endParaRPr lang="cs-CZ"/>
                    </a:p>
                  </a:txBody>
                  <a:tcPr/>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gridSpan="5" vMerge="1">
                  <a:txBody>
                    <a:bodyPr/>
                    <a:lstStyle/>
                    <a:p>
                      <a:endParaRPr lang="cs-CZ"/>
                    </a:p>
                  </a:txBody>
                  <a:tcPr/>
                </a:tc>
                <a:tc hMerge="1" vMerge="1">
                  <a:txBody>
                    <a:bodyPr/>
                    <a:lstStyle/>
                    <a:p>
                      <a:endParaRPr lang="cs-CZ"/>
                    </a:p>
                  </a:txBody>
                  <a:tcPr/>
                </a:tc>
                <a:tc hMerge="1" vMerge="1">
                  <a:txBody>
                    <a:bodyPr/>
                    <a:lstStyle/>
                    <a:p>
                      <a:endParaRPr lang="cs-CZ"/>
                    </a:p>
                  </a:txBody>
                  <a:tcPr/>
                </a:tc>
                <a:tc hMerge="1" vMerge="1">
                  <a:txBody>
                    <a:bodyPr/>
                    <a:lstStyle/>
                    <a:p>
                      <a:endParaRPr lang="cs-CZ"/>
                    </a:p>
                  </a:txBody>
                  <a:tcPr/>
                </a:tc>
                <a:tc hMerge="1" vMerge="1">
                  <a:txBody>
                    <a:bodyPr/>
                    <a:lstStyle/>
                    <a:p>
                      <a:endParaRPr lang="cs-CZ"/>
                    </a:p>
                  </a:txBody>
                  <a:tcPr/>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31385">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700">
                          <a:effectLst/>
                        </a:rPr>
                        <a:t>PSČ</a:t>
                      </a:r>
                      <a:endParaRPr lang="cs-CZ" sz="900">
                        <a:effectLst/>
                        <a:latin typeface="Times New Roman"/>
                        <a:ea typeface="Times New Roman"/>
                      </a:endParaRPr>
                    </a:p>
                  </a:txBody>
                  <a:tcPr marL="31934" marR="31934" marT="0" marB="0" anchor="b"/>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7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205288">
                <a:tc>
                  <a:txBody>
                    <a:bodyPr/>
                    <a:lstStyle/>
                    <a:p>
                      <a:pPr algn="ctr">
                        <a:spcAft>
                          <a:spcPts val="0"/>
                        </a:spcAft>
                      </a:pPr>
                      <a:r>
                        <a:rPr lang="cs-CZ" sz="700">
                          <a:effectLst/>
                        </a:rPr>
                        <a:t>4.</a:t>
                      </a:r>
                      <a:endParaRPr lang="cs-CZ" sz="900">
                        <a:effectLst/>
                        <a:latin typeface="Times New Roman"/>
                        <a:ea typeface="Times New Roman"/>
                      </a:endParaRPr>
                    </a:p>
                  </a:txBody>
                  <a:tcPr marL="31934" marR="31934" marT="0" marB="0" anchor="ctr"/>
                </a:tc>
                <a:tc gridSpan="8">
                  <a:txBody>
                    <a:bodyPr/>
                    <a:lstStyle/>
                    <a:p>
                      <a:pPr>
                        <a:spcAft>
                          <a:spcPts val="0"/>
                        </a:spcAft>
                      </a:pPr>
                      <a:r>
                        <a:rPr lang="cs-CZ" sz="700">
                          <a:effectLst/>
                        </a:rPr>
                        <a:t>Pracovní zařazení: strojník</a:t>
                      </a:r>
                      <a:endParaRPr lang="cs-CZ" sz="900">
                        <a:effectLst/>
                        <a:latin typeface="Times New Roman"/>
                        <a:ea typeface="Times New Roman"/>
                      </a:endParaRPr>
                    </a:p>
                  </a:txBody>
                  <a:tcPr marL="31934" marR="31934" marT="0" marB="0" anchor="ct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31385">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36859">
                <a:tc gridSpan="9">
                  <a:txBody>
                    <a:bodyPr/>
                    <a:lstStyle/>
                    <a:p>
                      <a:pPr algn="ctr">
                        <a:spcAft>
                          <a:spcPts val="0"/>
                        </a:spcAft>
                      </a:pPr>
                      <a:r>
                        <a:rPr lang="cs-CZ" sz="900">
                          <a:effectLst/>
                        </a:rPr>
                        <a:t>II.</a:t>
                      </a:r>
                      <a:endParaRPr lang="cs-CZ" sz="900">
                        <a:effectLst/>
                        <a:latin typeface="Times New Roman"/>
                        <a:ea typeface="Times New Roman"/>
                      </a:endParaRPr>
                    </a:p>
                  </a:txBody>
                  <a:tcPr marL="31934" marR="31934"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gridSpan="9">
                  <a:txBody>
                    <a:bodyPr/>
                    <a:lstStyle/>
                    <a:p>
                      <a:pPr algn="ctr">
                        <a:spcAft>
                          <a:spcPts val="0"/>
                        </a:spcAft>
                      </a:pPr>
                      <a:r>
                        <a:rPr lang="cs-CZ" sz="900">
                          <a:effectLst/>
                        </a:rPr>
                        <a:t>Údaje o poškození na zdraví</a:t>
                      </a:r>
                      <a:endParaRPr lang="cs-CZ" sz="900">
                        <a:effectLst/>
                        <a:latin typeface="Times New Roman"/>
                        <a:ea typeface="Times New Roman"/>
                      </a:endParaRPr>
                    </a:p>
                  </a:txBody>
                  <a:tcPr marL="31934" marR="31934"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492692">
                <a:tc>
                  <a:txBody>
                    <a:bodyPr/>
                    <a:lstStyle/>
                    <a:p>
                      <a:pPr algn="ctr">
                        <a:spcAft>
                          <a:spcPts val="0"/>
                        </a:spcAft>
                      </a:pPr>
                      <a:r>
                        <a:rPr lang="cs-CZ" sz="700">
                          <a:effectLst/>
                        </a:rPr>
                        <a:t>5.</a:t>
                      </a:r>
                      <a:endParaRPr lang="cs-CZ" sz="900">
                        <a:effectLst/>
                        <a:latin typeface="Times New Roman"/>
                        <a:ea typeface="Times New Roman"/>
                      </a:endParaRPr>
                    </a:p>
                  </a:txBody>
                  <a:tcPr marL="31934" marR="31934" marT="0" marB="0"/>
                </a:tc>
                <a:tc gridSpan="7">
                  <a:txBody>
                    <a:bodyPr/>
                    <a:lstStyle/>
                    <a:p>
                      <a:pPr>
                        <a:spcAft>
                          <a:spcPts val="0"/>
                        </a:spcAft>
                      </a:pPr>
                      <a:r>
                        <a:rPr lang="cs-CZ" sz="700">
                          <a:effectLst/>
                        </a:rPr>
                        <a:t>   Datum, hodina a místo vzniku úrazu (datum zjištění nemoci z povolání)</a:t>
                      </a:r>
                      <a:endParaRPr lang="cs-CZ" sz="900">
                        <a:effectLst/>
                      </a:endParaRPr>
                    </a:p>
                    <a:p>
                      <a:pPr>
                        <a:spcAft>
                          <a:spcPts val="0"/>
                        </a:spcAft>
                      </a:pPr>
                      <a:r>
                        <a:rPr lang="cs-CZ" sz="700">
                          <a:effectLst/>
                        </a:rPr>
                        <a:t> </a:t>
                      </a:r>
                      <a:endParaRPr lang="cs-CZ" sz="900">
                        <a:effectLst/>
                        <a:latin typeface="Times New Roman"/>
                        <a:ea typeface="Times New Roman"/>
                      </a:endParaRPr>
                    </a:p>
                  </a:txBody>
                  <a:tcPr marL="31934" marR="3193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492692">
                <a:tc>
                  <a:txBody>
                    <a:bodyPr/>
                    <a:lstStyle/>
                    <a:p>
                      <a:pPr algn="ctr">
                        <a:spcAft>
                          <a:spcPts val="0"/>
                        </a:spcAft>
                      </a:pPr>
                      <a:r>
                        <a:rPr lang="cs-CZ" sz="700">
                          <a:effectLst/>
                        </a:rPr>
                        <a:t>6.</a:t>
                      </a:r>
                      <a:endParaRPr lang="cs-CZ" sz="900">
                        <a:effectLst/>
                        <a:latin typeface="Times New Roman"/>
                        <a:ea typeface="Times New Roman"/>
                      </a:endParaRPr>
                    </a:p>
                  </a:txBody>
                  <a:tcPr marL="31934" marR="31934" marT="0" marB="0"/>
                </a:tc>
                <a:tc gridSpan="3">
                  <a:txBody>
                    <a:bodyPr/>
                    <a:lstStyle/>
                    <a:p>
                      <a:pPr>
                        <a:spcAft>
                          <a:spcPts val="0"/>
                        </a:spcAft>
                      </a:pPr>
                      <a:r>
                        <a:rPr lang="cs-CZ" sz="700">
                          <a:effectLst/>
                        </a:rPr>
                        <a:t>   Úraz hlášen kdy, kým a komu</a:t>
                      </a:r>
                      <a:endParaRPr lang="cs-CZ" sz="900">
                        <a:effectLst/>
                      </a:endParaRPr>
                    </a:p>
                    <a:p>
                      <a:pPr>
                        <a:spcAft>
                          <a:spcPts val="0"/>
                        </a:spcAft>
                      </a:pPr>
                      <a:r>
                        <a:rPr lang="cs-CZ" sz="700">
                          <a:effectLst/>
                        </a:rPr>
                        <a:t> </a:t>
                      </a:r>
                      <a:endParaRPr lang="cs-CZ" sz="900">
                        <a:effectLst/>
                        <a:latin typeface="Times New Roman"/>
                        <a:ea typeface="Times New Roman"/>
                      </a:endParaRPr>
                    </a:p>
                  </a:txBody>
                  <a:tcPr marL="31934" marR="31934" marT="0" marB="0"/>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492692">
                <a:tc>
                  <a:txBody>
                    <a:bodyPr/>
                    <a:lstStyle/>
                    <a:p>
                      <a:pPr algn="ctr">
                        <a:spcAft>
                          <a:spcPts val="0"/>
                        </a:spcAft>
                      </a:pPr>
                      <a:r>
                        <a:rPr lang="cs-CZ" sz="700">
                          <a:effectLst/>
                        </a:rPr>
                        <a:t>7.</a:t>
                      </a:r>
                      <a:endParaRPr lang="cs-CZ" sz="900">
                        <a:effectLst/>
                        <a:latin typeface="Times New Roman"/>
                        <a:ea typeface="Times New Roman"/>
                      </a:endParaRPr>
                    </a:p>
                  </a:txBody>
                  <a:tcPr marL="31934" marR="31934" marT="0" marB="0"/>
                </a:tc>
                <a:tc gridSpan="8">
                  <a:txBody>
                    <a:bodyPr/>
                    <a:lstStyle/>
                    <a:p>
                      <a:pPr>
                        <a:spcAft>
                          <a:spcPts val="0"/>
                        </a:spcAft>
                      </a:pPr>
                      <a:r>
                        <a:rPr lang="cs-CZ" sz="700">
                          <a:effectLst/>
                        </a:rPr>
                        <a:t>   Činnost poškozeného a okolnosti, za nichž k úrazu došlo (podmínky, za nichž pracoval)</a:t>
                      </a:r>
                      <a:endParaRPr lang="cs-CZ" sz="900">
                        <a:effectLst/>
                      </a:endParaRPr>
                    </a:p>
                    <a:p>
                      <a:pPr>
                        <a:spcAft>
                          <a:spcPts val="0"/>
                        </a:spcAft>
                      </a:pPr>
                      <a:r>
                        <a:rPr lang="cs-CZ" sz="700">
                          <a:effectLst/>
                        </a:rPr>
                        <a:t>Při TC při vytažení hadic na střechu ho začlo bolet v bederní části zad.</a:t>
                      </a:r>
                      <a:endParaRPr lang="cs-CZ" sz="900">
                        <a:effectLst/>
                        <a:latin typeface="Times New Roman"/>
                        <a:ea typeface="Times New Roman"/>
                      </a:endParaRPr>
                    </a:p>
                  </a:txBody>
                  <a:tcPr marL="31934" marR="3193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492692">
                <a:tc>
                  <a:txBody>
                    <a:bodyPr/>
                    <a:lstStyle/>
                    <a:p>
                      <a:pPr algn="ctr">
                        <a:spcAft>
                          <a:spcPts val="0"/>
                        </a:spcAft>
                      </a:pPr>
                      <a:r>
                        <a:rPr lang="cs-CZ" sz="700">
                          <a:effectLst/>
                        </a:rPr>
                        <a:t>8.</a:t>
                      </a:r>
                      <a:endParaRPr lang="cs-CZ" sz="900">
                        <a:effectLst/>
                        <a:latin typeface="Times New Roman"/>
                        <a:ea typeface="Times New Roman"/>
                      </a:endParaRPr>
                    </a:p>
                  </a:txBody>
                  <a:tcPr marL="31934" marR="31934" marT="0" marB="0"/>
                </a:tc>
                <a:tc gridSpan="3">
                  <a:txBody>
                    <a:bodyPr/>
                    <a:lstStyle/>
                    <a:p>
                      <a:pPr>
                        <a:spcAft>
                          <a:spcPts val="0"/>
                        </a:spcAft>
                      </a:pPr>
                      <a:r>
                        <a:rPr lang="cs-CZ" sz="700">
                          <a:effectLst/>
                        </a:rPr>
                        <a:t>   Vylíčení skutkového děje úrazu</a:t>
                      </a:r>
                      <a:endParaRPr lang="cs-CZ" sz="900">
                        <a:effectLst/>
                      </a:endParaRPr>
                    </a:p>
                    <a:p>
                      <a:pPr>
                        <a:spcAft>
                          <a:spcPts val="0"/>
                        </a:spcAft>
                      </a:pPr>
                      <a:r>
                        <a:rPr lang="cs-CZ" sz="700">
                          <a:effectLst/>
                        </a:rPr>
                        <a:t>Při vytahování hadic lanem na střechu ho začalo bolet v bederní části zad</a:t>
                      </a:r>
                      <a:endParaRPr lang="cs-CZ" sz="900">
                        <a:effectLst/>
                        <a:latin typeface="Times New Roman"/>
                        <a:ea typeface="Times New Roman"/>
                      </a:endParaRPr>
                    </a:p>
                  </a:txBody>
                  <a:tcPr marL="31934" marR="31934" marT="0" marB="0"/>
                </a:tc>
                <a:tc hMerge="1">
                  <a:txBody>
                    <a:bodyPr/>
                    <a:lstStyle/>
                    <a:p>
                      <a:endParaRPr lang="cs-CZ"/>
                    </a:p>
                  </a:txBody>
                  <a:tcPr/>
                </a:tc>
                <a:tc hMerge="1">
                  <a:txBody>
                    <a:bodyPr/>
                    <a:lstStyle/>
                    <a:p>
                      <a:endParaRPr lang="cs-CZ"/>
                    </a:p>
                  </a:txBody>
                  <a:tcPr/>
                </a:tc>
                <a:tc>
                  <a:txBody>
                    <a:bodyPr/>
                    <a:lstStyle/>
                    <a:p>
                      <a:pPr algn="ctr">
                        <a:spcAft>
                          <a:spcPts val="0"/>
                        </a:spcAft>
                      </a:pPr>
                      <a:r>
                        <a:rPr lang="cs-CZ" sz="900">
                          <a:effectLst/>
                        </a:rPr>
                        <a:t> </a:t>
                      </a:r>
                      <a:endParaRPr lang="cs-CZ" sz="900">
                        <a:effectLst/>
                        <a:latin typeface="Times New Roman"/>
                        <a:ea typeface="Times New Roman"/>
                      </a:endParaRPr>
                    </a:p>
                  </a:txBody>
                  <a:tcPr marL="31934" marR="31934" marT="0" marB="0"/>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492692">
                <a:tc>
                  <a:txBody>
                    <a:bodyPr/>
                    <a:lstStyle/>
                    <a:p>
                      <a:pPr algn="ctr">
                        <a:spcAft>
                          <a:spcPts val="0"/>
                        </a:spcAft>
                      </a:pPr>
                      <a:r>
                        <a:rPr lang="cs-CZ" sz="700">
                          <a:effectLst/>
                        </a:rPr>
                        <a:t>9.</a:t>
                      </a:r>
                      <a:endParaRPr lang="cs-CZ" sz="900">
                        <a:effectLst/>
                        <a:latin typeface="Times New Roman"/>
                        <a:ea typeface="Times New Roman"/>
                      </a:endParaRPr>
                    </a:p>
                  </a:txBody>
                  <a:tcPr marL="31934" marR="31934" marT="0" marB="0"/>
                </a:tc>
                <a:tc gridSpan="4">
                  <a:txBody>
                    <a:bodyPr/>
                    <a:lstStyle/>
                    <a:p>
                      <a:pPr>
                        <a:spcAft>
                          <a:spcPts val="0"/>
                        </a:spcAft>
                      </a:pPr>
                      <a:r>
                        <a:rPr lang="cs-CZ" sz="700">
                          <a:effectLst/>
                        </a:rPr>
                        <a:t>   Popis, druh a rozsah poškození na zdraví</a:t>
                      </a:r>
                      <a:endParaRPr lang="cs-CZ" sz="900">
                        <a:effectLst/>
                      </a:endParaRPr>
                    </a:p>
                    <a:p>
                      <a:pPr>
                        <a:spcAft>
                          <a:spcPts val="0"/>
                        </a:spcAft>
                      </a:pPr>
                      <a:r>
                        <a:rPr lang="cs-CZ" sz="700">
                          <a:effectLst/>
                        </a:rPr>
                        <a:t>Bolest v bederní části zad</a:t>
                      </a:r>
                      <a:endParaRPr lang="cs-CZ" sz="900">
                        <a:effectLst/>
                        <a:latin typeface="Times New Roman"/>
                        <a:ea typeface="Times New Roman"/>
                      </a:endParaRPr>
                    </a:p>
                  </a:txBody>
                  <a:tcPr marL="31934" marR="31934" marT="0" marB="0"/>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492692">
                <a:tc>
                  <a:txBody>
                    <a:bodyPr/>
                    <a:lstStyle/>
                    <a:p>
                      <a:pPr algn="ctr">
                        <a:spcAft>
                          <a:spcPts val="0"/>
                        </a:spcAft>
                      </a:pPr>
                      <a:r>
                        <a:rPr lang="cs-CZ" sz="700">
                          <a:effectLst/>
                        </a:rPr>
                        <a:t>10.</a:t>
                      </a:r>
                      <a:endParaRPr lang="cs-CZ" sz="900">
                        <a:effectLst/>
                        <a:latin typeface="Times New Roman"/>
                        <a:ea typeface="Times New Roman"/>
                      </a:endParaRPr>
                    </a:p>
                  </a:txBody>
                  <a:tcPr marL="31934" marR="31934" marT="0" marB="0"/>
                </a:tc>
                <a:tc gridSpan="5">
                  <a:txBody>
                    <a:bodyPr/>
                    <a:lstStyle/>
                    <a:p>
                      <a:pPr>
                        <a:spcAft>
                          <a:spcPts val="0"/>
                        </a:spcAft>
                      </a:pPr>
                      <a:r>
                        <a:rPr lang="cs-CZ" sz="700">
                          <a:effectLst/>
                        </a:rPr>
                        <a:t>   Zdravotnické zařízení, které poskytlo první ošetření</a:t>
                      </a:r>
                      <a:endParaRPr lang="cs-CZ" sz="900">
                        <a:effectLst/>
                      </a:endParaRPr>
                    </a:p>
                    <a:p>
                      <a:pPr>
                        <a:spcAft>
                          <a:spcPts val="0"/>
                        </a:spcAft>
                      </a:pPr>
                      <a:r>
                        <a:rPr lang="cs-CZ" sz="700">
                          <a:effectLst/>
                        </a:rPr>
                        <a:t> </a:t>
                      </a:r>
                      <a:endParaRPr lang="cs-CZ" sz="900">
                        <a:effectLst/>
                        <a:latin typeface="Times New Roman"/>
                        <a:ea typeface="Times New Roman"/>
                      </a:endParaRPr>
                    </a:p>
                  </a:txBody>
                  <a:tcPr marL="31934" marR="3193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492692">
                <a:tc>
                  <a:txBody>
                    <a:bodyPr/>
                    <a:lstStyle/>
                    <a:p>
                      <a:pPr algn="ctr">
                        <a:spcAft>
                          <a:spcPts val="0"/>
                        </a:spcAft>
                      </a:pPr>
                      <a:r>
                        <a:rPr lang="cs-CZ" sz="700">
                          <a:effectLst/>
                        </a:rPr>
                        <a:t>11.</a:t>
                      </a:r>
                      <a:endParaRPr lang="cs-CZ" sz="900">
                        <a:effectLst/>
                        <a:latin typeface="Times New Roman"/>
                        <a:ea typeface="Times New Roman"/>
                      </a:endParaRPr>
                    </a:p>
                  </a:txBody>
                  <a:tcPr marL="31934" marR="31934" marT="0" marB="0"/>
                </a:tc>
                <a:tc gridSpan="6">
                  <a:txBody>
                    <a:bodyPr/>
                    <a:lstStyle/>
                    <a:p>
                      <a:pPr>
                        <a:spcAft>
                          <a:spcPts val="0"/>
                        </a:spcAft>
                      </a:pPr>
                      <a:r>
                        <a:rPr lang="cs-CZ" sz="700">
                          <a:effectLst/>
                        </a:rPr>
                        <a:t>   Délka pracovní neschopnosti od                          do:</a:t>
                      </a:r>
                      <a:endParaRPr lang="cs-CZ" sz="900">
                        <a:effectLst/>
                        <a:latin typeface="Times New Roman"/>
                        <a:ea typeface="Times New Roman"/>
                      </a:endParaRPr>
                    </a:p>
                  </a:txBody>
                  <a:tcPr marL="31934" marR="3193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43702">
                <a:tc gridSpan="2">
                  <a:txBody>
                    <a:bodyPr/>
                    <a:lstStyle/>
                    <a:p>
                      <a:pPr>
                        <a:spcAft>
                          <a:spcPts val="0"/>
                        </a:spcAft>
                      </a:pPr>
                      <a:r>
                        <a:rPr lang="cs-CZ" sz="600">
                          <a:effectLst/>
                        </a:rPr>
                        <a:t>MV č. skl. 352/z</a:t>
                      </a:r>
                      <a:endParaRPr lang="cs-CZ" sz="900">
                        <a:effectLst/>
                        <a:latin typeface="Times New Roman"/>
                        <a:ea typeface="Times New Roman"/>
                      </a:endParaRPr>
                    </a:p>
                  </a:txBody>
                  <a:tcPr marL="31934" marR="31934" marT="0" marB="0" anchor="b"/>
                </a:tc>
                <a:tc hMerge="1">
                  <a:txBody>
                    <a:bodyPr/>
                    <a:lstStyle/>
                    <a:p>
                      <a:endParaRPr lang="cs-CZ"/>
                    </a:p>
                  </a:txBody>
                  <a:tcPr/>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r>
              <a:tr h="131385">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a:effectLst/>
                        </a:rPr>
                        <a:t> </a:t>
                      </a:r>
                      <a:endParaRPr lang="cs-CZ" sz="900">
                        <a:effectLst/>
                        <a:latin typeface="Times New Roman"/>
                        <a:ea typeface="Times New Roman"/>
                      </a:endParaRPr>
                    </a:p>
                  </a:txBody>
                  <a:tcPr marL="31934" marR="31934" marT="0" marB="0" anchor="b"/>
                </a:tc>
                <a:tc>
                  <a:txBody>
                    <a:bodyPr/>
                    <a:lstStyle/>
                    <a:p>
                      <a:pPr>
                        <a:spcAft>
                          <a:spcPts val="0"/>
                        </a:spcAft>
                      </a:pPr>
                      <a:r>
                        <a:rPr lang="cs-CZ" sz="900" dirty="0">
                          <a:effectLst/>
                        </a:rPr>
                        <a:t> </a:t>
                      </a:r>
                      <a:endParaRPr lang="cs-CZ" sz="900" dirty="0">
                        <a:effectLst/>
                        <a:latin typeface="Times New Roman"/>
                        <a:ea typeface="Times New Roman"/>
                      </a:endParaRPr>
                    </a:p>
                  </a:txBody>
                  <a:tcPr marL="31934" marR="31934" marT="0" marB="0" anchor="b"/>
                </a:tc>
              </a:tr>
            </a:tbl>
          </a:graphicData>
        </a:graphic>
      </p:graphicFrame>
    </p:spTree>
    <p:extLst>
      <p:ext uri="{BB962C8B-B14F-4D97-AF65-F5344CB8AC3E}">
        <p14:creationId xmlns:p14="http://schemas.microsoft.com/office/powerpoint/2010/main" val="19809788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graphicFrame>
        <p:nvGraphicFramePr>
          <p:cNvPr id="4" name="Zástupný symbol pro obsah 3"/>
          <p:cNvGraphicFramePr>
            <a:graphicFrameLocks noGrp="1"/>
          </p:cNvGraphicFramePr>
          <p:nvPr>
            <p:ph idx="1"/>
          </p:nvPr>
        </p:nvGraphicFramePr>
        <p:xfrm>
          <a:off x="2491493" y="-14591"/>
          <a:ext cx="4161013" cy="6887183"/>
        </p:xfrm>
        <a:graphic>
          <a:graphicData uri="http://schemas.openxmlformats.org/drawingml/2006/table">
            <a:tbl>
              <a:tblPr>
                <a:tableStyleId>{5C22544A-7EE6-4342-B048-85BDC9FD1C3A}</a:tableStyleId>
              </a:tblPr>
              <a:tblGrid>
                <a:gridCol w="529450"/>
                <a:gridCol w="1498065"/>
                <a:gridCol w="153584"/>
                <a:gridCol w="153584"/>
                <a:gridCol w="153584"/>
                <a:gridCol w="1211994"/>
                <a:gridCol w="153584"/>
                <a:gridCol w="153584"/>
                <a:gridCol w="153584"/>
              </a:tblGrid>
              <a:tr h="117751">
                <a:tc gridSpan="9">
                  <a:txBody>
                    <a:bodyPr/>
                    <a:lstStyle/>
                    <a:p>
                      <a:pPr algn="ctr">
                        <a:spcAft>
                          <a:spcPts val="0"/>
                        </a:spcAft>
                      </a:pPr>
                      <a:r>
                        <a:rPr lang="cs-CZ" sz="800">
                          <a:effectLst/>
                        </a:rPr>
                        <a:t>- 2 -</a:t>
                      </a:r>
                      <a:endParaRPr lang="cs-CZ" sz="900">
                        <a:effectLst/>
                        <a:latin typeface="Times New Roman"/>
                        <a:ea typeface="Times New Roman"/>
                      </a:endParaRPr>
                    </a:p>
                  </a:txBody>
                  <a:tcPr marL="34344" marR="34344"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17751">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970953">
                <a:tc>
                  <a:txBody>
                    <a:bodyPr/>
                    <a:lstStyle/>
                    <a:p>
                      <a:pPr algn="ctr">
                        <a:spcAft>
                          <a:spcPts val="0"/>
                        </a:spcAft>
                      </a:pPr>
                      <a:r>
                        <a:rPr lang="cs-CZ" sz="800">
                          <a:effectLst/>
                        </a:rPr>
                        <a:t>12.</a:t>
                      </a:r>
                      <a:endParaRPr lang="cs-CZ" sz="900">
                        <a:effectLst/>
                        <a:latin typeface="Times New Roman"/>
                        <a:ea typeface="Times New Roman"/>
                      </a:endParaRPr>
                    </a:p>
                  </a:txBody>
                  <a:tcPr marL="34344" marR="34344" marT="0" marB="0"/>
                </a:tc>
                <a:tc gridSpan="3">
                  <a:txBody>
                    <a:bodyPr/>
                    <a:lstStyle/>
                    <a:p>
                      <a:pPr>
                        <a:spcAft>
                          <a:spcPts val="0"/>
                        </a:spcAft>
                      </a:pPr>
                      <a:r>
                        <a:rPr lang="cs-CZ" sz="800">
                          <a:effectLst/>
                        </a:rPr>
                        <a:t>   Vyjádření poškozeného</a:t>
                      </a:r>
                      <a:endParaRPr lang="cs-CZ" sz="900">
                        <a:effectLst/>
                      </a:endParaRPr>
                    </a:p>
                    <a:p>
                      <a:pPr>
                        <a:spcAft>
                          <a:spcPts val="0"/>
                        </a:spcAft>
                      </a:pPr>
                      <a:r>
                        <a:rPr lang="cs-CZ" sz="800">
                          <a:effectLst/>
                        </a:rPr>
                        <a:t>  Souhlasím s výše uvedeným</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 </a:t>
                      </a:r>
                      <a:endParaRPr lang="cs-CZ" sz="900">
                        <a:effectLst/>
                        <a:latin typeface="Times New Roman"/>
                        <a:ea typeface="Times New Roman"/>
                      </a:endParaRPr>
                    </a:p>
                  </a:txBody>
                  <a:tcPr marL="34344" marR="34344" marT="0" marB="0"/>
                </a:tc>
                <a:tc hMerge="1">
                  <a:txBody>
                    <a:bodyPr/>
                    <a:lstStyle/>
                    <a:p>
                      <a:endParaRPr lang="cs-CZ"/>
                    </a:p>
                  </a:txBody>
                  <a:tcPr/>
                </a:tc>
                <a:tc hMerge="1">
                  <a:txBody>
                    <a:bodyPr/>
                    <a:lstStyle/>
                    <a:p>
                      <a:endParaRPr lang="cs-CZ"/>
                    </a:p>
                  </a:txBody>
                  <a:tcPr/>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117751">
                <a:tc>
                  <a:txBody>
                    <a:bodyPr/>
                    <a:lstStyle/>
                    <a:p>
                      <a:pPr algn="ctr">
                        <a:spcAft>
                          <a:spcPts val="0"/>
                        </a:spcAft>
                      </a:pPr>
                      <a:r>
                        <a:rPr lang="cs-CZ" sz="800">
                          <a:effectLst/>
                        </a:rPr>
                        <a:t> </a:t>
                      </a:r>
                      <a:endParaRPr lang="cs-CZ" sz="900">
                        <a:effectLst/>
                        <a:latin typeface="Times New Roman"/>
                        <a:ea typeface="Times New Roman"/>
                      </a:endParaRPr>
                    </a:p>
                  </a:txBody>
                  <a:tcPr marL="34344" marR="34344" marT="0" marB="0" anchor="b"/>
                </a:tc>
                <a:tc gridSpan="5">
                  <a:txBody>
                    <a:bodyPr/>
                    <a:lstStyle/>
                    <a:p>
                      <a:pPr>
                        <a:spcAft>
                          <a:spcPts val="0"/>
                        </a:spcAft>
                      </a:pPr>
                      <a:r>
                        <a:rPr lang="cs-CZ" sz="800">
                          <a:effectLst/>
                        </a:rPr>
                        <a:t>   Datum                                 Podpis:</a:t>
                      </a:r>
                      <a:endParaRPr lang="cs-CZ" sz="900">
                        <a:effectLst/>
                        <a:latin typeface="Times New Roman"/>
                        <a:ea typeface="Times New Roman"/>
                      </a:endParaRPr>
                    </a:p>
                  </a:txBody>
                  <a:tcPr marL="34344" marR="34344"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1487584">
                <a:tc>
                  <a:txBody>
                    <a:bodyPr/>
                    <a:lstStyle/>
                    <a:p>
                      <a:pPr algn="ctr">
                        <a:spcAft>
                          <a:spcPts val="0"/>
                        </a:spcAft>
                      </a:pPr>
                      <a:r>
                        <a:rPr lang="cs-CZ" sz="800">
                          <a:effectLst/>
                        </a:rPr>
                        <a:t>13.</a:t>
                      </a:r>
                      <a:endParaRPr lang="cs-CZ" sz="900">
                        <a:effectLst/>
                        <a:latin typeface="Times New Roman"/>
                        <a:ea typeface="Times New Roman"/>
                      </a:endParaRPr>
                    </a:p>
                  </a:txBody>
                  <a:tcPr marL="34344" marR="34344" marT="0" marB="0"/>
                </a:tc>
                <a:tc gridSpan="5">
                  <a:txBody>
                    <a:bodyPr/>
                    <a:lstStyle/>
                    <a:p>
                      <a:pPr>
                        <a:spcAft>
                          <a:spcPts val="0"/>
                        </a:spcAft>
                      </a:pPr>
                      <a:r>
                        <a:rPr lang="cs-CZ" sz="800">
                          <a:effectLst/>
                        </a:rPr>
                        <a:t>   Vyjádření svědků (včetně osobních dat a podpisů)</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Souhlasím s výše uvedeným</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 </a:t>
                      </a:r>
                      <a:endParaRPr lang="cs-CZ" sz="900">
                        <a:effectLst/>
                        <a:latin typeface="Times New Roman"/>
                        <a:ea typeface="Times New Roman"/>
                      </a:endParaRPr>
                    </a:p>
                  </a:txBody>
                  <a:tcPr marL="34344" marR="3434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599057">
                <a:tc>
                  <a:txBody>
                    <a:bodyPr/>
                    <a:lstStyle/>
                    <a:p>
                      <a:pPr algn="ctr">
                        <a:spcAft>
                          <a:spcPts val="0"/>
                        </a:spcAft>
                      </a:pPr>
                      <a:r>
                        <a:rPr lang="cs-CZ" sz="800">
                          <a:effectLst/>
                        </a:rPr>
                        <a:t>14.</a:t>
                      </a:r>
                      <a:endParaRPr lang="cs-CZ" sz="900">
                        <a:effectLst/>
                        <a:latin typeface="Times New Roman"/>
                        <a:ea typeface="Times New Roman"/>
                      </a:endParaRPr>
                    </a:p>
                  </a:txBody>
                  <a:tcPr marL="34344" marR="34344" marT="0" marB="0"/>
                </a:tc>
                <a:tc gridSpan="7">
                  <a:txBody>
                    <a:bodyPr/>
                    <a:lstStyle/>
                    <a:p>
                      <a:pPr>
                        <a:spcAft>
                          <a:spcPts val="0"/>
                        </a:spcAft>
                      </a:pPr>
                      <a:r>
                        <a:rPr lang="cs-CZ" sz="800">
                          <a:effectLst/>
                        </a:rPr>
                        <a:t>   Byl úraz způsoben jinou osobou (jméno, příjmení, datum narození, adresa)</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Nebyl způsoben jinou osobou</a:t>
                      </a:r>
                      <a:endParaRPr lang="cs-CZ" sz="900">
                        <a:effectLst/>
                        <a:latin typeface="Times New Roman"/>
                        <a:ea typeface="Times New Roman"/>
                      </a:endParaRPr>
                    </a:p>
                  </a:txBody>
                  <a:tcPr marL="34344" marR="3434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654498">
                <a:tc>
                  <a:txBody>
                    <a:bodyPr/>
                    <a:lstStyle/>
                    <a:p>
                      <a:pPr algn="ctr">
                        <a:spcAft>
                          <a:spcPts val="0"/>
                        </a:spcAft>
                      </a:pPr>
                      <a:r>
                        <a:rPr lang="cs-CZ" sz="800">
                          <a:effectLst/>
                        </a:rPr>
                        <a:t>15.</a:t>
                      </a:r>
                      <a:endParaRPr lang="cs-CZ" sz="900">
                        <a:effectLst/>
                        <a:latin typeface="Times New Roman"/>
                        <a:ea typeface="Times New Roman"/>
                      </a:endParaRPr>
                    </a:p>
                  </a:txBody>
                  <a:tcPr marL="34344" marR="34344" marT="0" marB="0"/>
                </a:tc>
                <a:tc gridSpan="6">
                  <a:txBody>
                    <a:bodyPr/>
                    <a:lstStyle/>
                    <a:p>
                      <a:pPr>
                        <a:spcAft>
                          <a:spcPts val="0"/>
                        </a:spcAft>
                      </a:pPr>
                      <a:r>
                        <a:rPr lang="cs-CZ" sz="800">
                          <a:effectLst/>
                        </a:rPr>
                        <a:t>   Spoluzavinění poškozeného (které předpisy svým jednáním porušil)</a:t>
                      </a:r>
                      <a:endParaRPr lang="cs-CZ" sz="900">
                        <a:effectLst/>
                      </a:endParaRPr>
                    </a:p>
                    <a:p>
                      <a:pPr>
                        <a:spcAft>
                          <a:spcPts val="0"/>
                        </a:spcAft>
                      </a:pPr>
                      <a:r>
                        <a:rPr lang="cs-CZ" sz="800">
                          <a:effectLst/>
                        </a:rPr>
                        <a:t>Nebyly porušeny žádné předpisy</a:t>
                      </a:r>
                      <a:endParaRPr lang="cs-CZ" sz="900">
                        <a:effectLst/>
                        <a:latin typeface="Times New Roman"/>
                        <a:ea typeface="Times New Roman"/>
                      </a:endParaRPr>
                    </a:p>
                  </a:txBody>
                  <a:tcPr marL="34344" marR="3434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702579">
                <a:tc>
                  <a:txBody>
                    <a:bodyPr/>
                    <a:lstStyle/>
                    <a:p>
                      <a:pPr algn="ctr">
                        <a:spcAft>
                          <a:spcPts val="0"/>
                        </a:spcAft>
                      </a:pPr>
                      <a:r>
                        <a:rPr lang="cs-CZ" sz="800">
                          <a:effectLst/>
                        </a:rPr>
                        <a:t>16.</a:t>
                      </a:r>
                      <a:endParaRPr lang="cs-CZ" sz="900">
                        <a:effectLst/>
                        <a:latin typeface="Times New Roman"/>
                        <a:ea typeface="Times New Roman"/>
                      </a:endParaRPr>
                    </a:p>
                  </a:txBody>
                  <a:tcPr marL="34344" marR="34344" marT="0" marB="0"/>
                </a:tc>
                <a:tc gridSpan="4">
                  <a:txBody>
                    <a:bodyPr/>
                    <a:lstStyle/>
                    <a:p>
                      <a:pPr>
                        <a:spcAft>
                          <a:spcPts val="0"/>
                        </a:spcAft>
                      </a:pPr>
                      <a:r>
                        <a:rPr lang="cs-CZ" sz="800">
                          <a:effectLst/>
                        </a:rPr>
                        <a:t>   Stanovisko nejbližšího nadřízeného</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Četl a souhlasím s výše uvedeným</a:t>
                      </a:r>
                      <a:endParaRPr lang="cs-CZ" sz="900">
                        <a:effectLst/>
                      </a:endParaRPr>
                    </a:p>
                    <a:p>
                      <a:pPr>
                        <a:spcAft>
                          <a:spcPts val="0"/>
                        </a:spcAft>
                      </a:pPr>
                      <a:r>
                        <a:rPr lang="cs-CZ" sz="800">
                          <a:effectLst/>
                        </a:rPr>
                        <a:t> </a:t>
                      </a:r>
                      <a:endParaRPr lang="cs-CZ" sz="900">
                        <a:effectLst/>
                      </a:endParaRPr>
                    </a:p>
                    <a:p>
                      <a:pPr>
                        <a:spcAft>
                          <a:spcPts val="0"/>
                        </a:spcAft>
                      </a:pPr>
                      <a:r>
                        <a:rPr lang="cs-CZ" sz="800">
                          <a:effectLst/>
                        </a:rPr>
                        <a:t> </a:t>
                      </a:r>
                      <a:endParaRPr lang="cs-CZ" sz="900">
                        <a:effectLst/>
                        <a:latin typeface="Times New Roman"/>
                        <a:ea typeface="Times New Roman"/>
                      </a:endParaRPr>
                    </a:p>
                  </a:txBody>
                  <a:tcPr marL="34344" marR="34344" marT="0" marB="0"/>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496025">
                <a:tc>
                  <a:txBody>
                    <a:bodyPr/>
                    <a:lstStyle/>
                    <a:p>
                      <a:pPr algn="ctr">
                        <a:spcAft>
                          <a:spcPts val="0"/>
                        </a:spcAft>
                      </a:pPr>
                      <a:r>
                        <a:rPr lang="cs-CZ" sz="800">
                          <a:effectLst/>
                        </a:rPr>
                        <a:t> </a:t>
                      </a:r>
                      <a:endParaRPr lang="cs-CZ" sz="900">
                        <a:effectLst/>
                        <a:latin typeface="Times New Roman"/>
                        <a:ea typeface="Times New Roman"/>
                      </a:endParaRPr>
                    </a:p>
                  </a:txBody>
                  <a:tcPr marL="34344" marR="34344" marT="0" marB="0" anchor="b"/>
                </a:tc>
                <a:tc gridSpan="8">
                  <a:txBody>
                    <a:bodyPr/>
                    <a:lstStyle/>
                    <a:p>
                      <a:pPr>
                        <a:spcAft>
                          <a:spcPts val="0"/>
                        </a:spcAft>
                      </a:pPr>
                      <a:r>
                        <a:rPr lang="cs-CZ" sz="800">
                          <a:effectLst/>
                        </a:rPr>
                        <a:t>   Byl poškozený instruován o bezpečnosti při práci, kterou právě vykonával?  ANO </a:t>
                      </a:r>
                      <a:endParaRPr lang="cs-CZ" sz="900">
                        <a:effectLst/>
                        <a:latin typeface="Times New Roman"/>
                        <a:ea typeface="Times New Roman"/>
                      </a:endParaRPr>
                    </a:p>
                  </a:txBody>
                  <a:tcPr marL="34344" marR="34344"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44735">
                <a:tc>
                  <a:txBody>
                    <a:bodyPr/>
                    <a:lstStyle/>
                    <a:p>
                      <a:pPr algn="ctr">
                        <a:spcAft>
                          <a:spcPts val="0"/>
                        </a:spcAft>
                      </a:pPr>
                      <a:r>
                        <a:rPr lang="cs-CZ" sz="800">
                          <a:effectLst/>
                        </a:rPr>
                        <a:t> </a:t>
                      </a:r>
                      <a:endParaRPr lang="cs-CZ" sz="900">
                        <a:effectLst/>
                        <a:latin typeface="Times New Roman"/>
                        <a:ea typeface="Times New Roman"/>
                      </a:endParaRPr>
                    </a:p>
                  </a:txBody>
                  <a:tcPr marL="34344" marR="34344" marT="0" marB="0" anchor="b"/>
                </a:tc>
                <a:tc gridSpan="3">
                  <a:txBody>
                    <a:bodyPr/>
                    <a:lstStyle/>
                    <a:p>
                      <a:pPr>
                        <a:spcAft>
                          <a:spcPts val="0"/>
                        </a:spcAft>
                      </a:pPr>
                      <a:r>
                        <a:rPr lang="cs-CZ" sz="800">
                          <a:effectLst/>
                        </a:rPr>
                        <a:t>   Kdy naposled (datum)   </a:t>
                      </a:r>
                      <a:endParaRPr lang="cs-CZ" sz="900">
                        <a:effectLst/>
                        <a:latin typeface="Times New Roman"/>
                        <a:ea typeface="Times New Roman"/>
                      </a:endParaRPr>
                    </a:p>
                  </a:txBody>
                  <a:tcPr marL="34344" marR="34344" marT="0" marB="0" anchor="b"/>
                </a:tc>
                <a:tc hMerge="1">
                  <a:txBody>
                    <a:bodyPr/>
                    <a:lstStyle/>
                    <a:p>
                      <a:endParaRPr lang="cs-CZ"/>
                    </a:p>
                  </a:txBody>
                  <a:tcPr/>
                </a:tc>
                <a:tc hMerge="1">
                  <a:txBody>
                    <a:bodyPr/>
                    <a:lstStyle/>
                    <a:p>
                      <a:endParaRPr lang="cs-CZ"/>
                    </a:p>
                  </a:txBody>
                  <a:tcPr/>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330683">
                <a:tc>
                  <a:txBody>
                    <a:bodyPr/>
                    <a:lstStyle/>
                    <a:p>
                      <a:pPr algn="ct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Datum: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Podpis:</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647629">
                <a:tc>
                  <a:txBody>
                    <a:bodyPr/>
                    <a:lstStyle/>
                    <a:p>
                      <a:pPr algn="ctr">
                        <a:spcAft>
                          <a:spcPts val="0"/>
                        </a:spcAft>
                      </a:pPr>
                      <a:r>
                        <a:rPr lang="cs-CZ" sz="800">
                          <a:effectLst/>
                        </a:rPr>
                        <a:t>17.</a:t>
                      </a:r>
                      <a:endParaRPr lang="cs-CZ" sz="900">
                        <a:effectLst/>
                        <a:latin typeface="Times New Roman"/>
                        <a:ea typeface="Times New Roman"/>
                      </a:endParaRPr>
                    </a:p>
                  </a:txBody>
                  <a:tcPr marL="34344" marR="34344" marT="0" marB="0"/>
                </a:tc>
                <a:tc gridSpan="6">
                  <a:txBody>
                    <a:bodyPr/>
                    <a:lstStyle/>
                    <a:p>
                      <a:pPr>
                        <a:spcAft>
                          <a:spcPts val="0"/>
                        </a:spcAft>
                      </a:pPr>
                      <a:r>
                        <a:rPr lang="cs-CZ" sz="800">
                          <a:effectLst/>
                        </a:rPr>
                        <a:t>   Pro odstranění příčin úrazu budou provedena tato opatření</a:t>
                      </a:r>
                      <a:endParaRPr lang="cs-CZ" sz="900">
                        <a:effectLst/>
                      </a:endParaRPr>
                    </a:p>
                    <a:p>
                      <a:pPr>
                        <a:spcAft>
                          <a:spcPts val="0"/>
                        </a:spcAft>
                      </a:pPr>
                      <a:r>
                        <a:rPr lang="cs-CZ" sz="800">
                          <a:effectLst/>
                        </a:rPr>
                        <a:t>Příslušník byl opětovně proškolen v oblasti BOZP.</a:t>
                      </a:r>
                      <a:endParaRPr lang="cs-CZ" sz="900">
                        <a:effectLst/>
                        <a:latin typeface="Times New Roman"/>
                        <a:ea typeface="Times New Roman"/>
                      </a:endParaRPr>
                    </a:p>
                  </a:txBody>
                  <a:tcPr marL="34344" marR="34344" marT="0" marB="0"/>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117751">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117751">
                <a:tc gridSpan="9">
                  <a:txBody>
                    <a:bodyPr/>
                    <a:lstStyle/>
                    <a:p>
                      <a:pPr>
                        <a:spcAft>
                          <a:spcPts val="0"/>
                        </a:spcAft>
                      </a:pPr>
                      <a:r>
                        <a:rPr lang="cs-CZ" sz="800">
                          <a:effectLst/>
                        </a:rPr>
                        <a:t>Pozn.: V případě nedostatku místa v kolonce na tomto tiskopisu uveďte další údaje v přílohách.</a:t>
                      </a:r>
                      <a:endParaRPr lang="cs-CZ" sz="900">
                        <a:effectLst/>
                        <a:latin typeface="Times New Roman"/>
                        <a:ea typeface="Times New Roman"/>
                      </a:endParaRPr>
                    </a:p>
                  </a:txBody>
                  <a:tcPr marL="34344" marR="34344" marT="0" marB="0" anchor="b"/>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17751">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r>
              <a:tr h="117751">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a:effectLst/>
                        </a:rPr>
                        <a:t> </a:t>
                      </a:r>
                      <a:endParaRPr lang="cs-CZ" sz="900">
                        <a:effectLst/>
                        <a:latin typeface="Times New Roman"/>
                        <a:ea typeface="Times New Roman"/>
                      </a:endParaRPr>
                    </a:p>
                  </a:txBody>
                  <a:tcPr marL="34344" marR="34344" marT="0" marB="0" anchor="b"/>
                </a:tc>
                <a:tc>
                  <a:txBody>
                    <a:bodyPr/>
                    <a:lstStyle/>
                    <a:p>
                      <a:pPr>
                        <a:spcAft>
                          <a:spcPts val="0"/>
                        </a:spcAft>
                      </a:pPr>
                      <a:r>
                        <a:rPr lang="cs-CZ" sz="800" dirty="0">
                          <a:effectLst/>
                        </a:rPr>
                        <a:t> </a:t>
                      </a:r>
                      <a:endParaRPr lang="cs-CZ" sz="900" dirty="0">
                        <a:effectLst/>
                        <a:latin typeface="Times New Roman"/>
                        <a:ea typeface="Times New Roman"/>
                      </a:endParaRPr>
                    </a:p>
                  </a:txBody>
                  <a:tcPr marL="34344" marR="34344" marT="0" marB="0" anchor="b"/>
                </a:tc>
              </a:tr>
            </a:tbl>
          </a:graphicData>
        </a:graphic>
      </p:graphicFrame>
    </p:spTree>
    <p:extLst>
      <p:ext uri="{BB962C8B-B14F-4D97-AF65-F5344CB8AC3E}">
        <p14:creationId xmlns:p14="http://schemas.microsoft.com/office/powerpoint/2010/main" val="278453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457200" y="0"/>
            <a:ext cx="8229600" cy="6858000"/>
          </a:xfrm>
        </p:spPr>
        <p:txBody>
          <a:bodyPr>
            <a:normAutofit fontScale="70000" lnSpcReduction="20000"/>
          </a:bodyPr>
          <a:lstStyle/>
          <a:p>
            <a:r>
              <a:rPr lang="cs-CZ" sz="1600" dirty="0"/>
              <a:t> </a:t>
            </a:r>
          </a:p>
          <a:p>
            <a:r>
              <a:rPr lang="cs-CZ" sz="1600" dirty="0"/>
              <a:t>    Č.j.:________________________</a:t>
            </a:r>
          </a:p>
          <a:p>
            <a:r>
              <a:rPr lang="cs-CZ" sz="1600" dirty="0"/>
              <a:t> </a:t>
            </a:r>
          </a:p>
          <a:p>
            <a:r>
              <a:rPr lang="cs-CZ" sz="1600" dirty="0"/>
              <a:t> </a:t>
            </a:r>
          </a:p>
          <a:p>
            <a:r>
              <a:rPr lang="cs-CZ" sz="1600" dirty="0"/>
              <a:t> </a:t>
            </a:r>
          </a:p>
          <a:p>
            <a:r>
              <a:rPr lang="cs-CZ" sz="1600" dirty="0"/>
              <a:t> </a:t>
            </a:r>
          </a:p>
          <a:p>
            <a:r>
              <a:rPr lang="cs-CZ" sz="1600" dirty="0"/>
              <a:t> </a:t>
            </a:r>
          </a:p>
          <a:p>
            <a:r>
              <a:rPr lang="cs-CZ" sz="1600" b="1" dirty="0"/>
              <a:t>ZÁZNAM O POUČENÍ POŠKOZENÉHO</a:t>
            </a:r>
            <a:endParaRPr lang="cs-CZ" sz="1600" dirty="0"/>
          </a:p>
          <a:p>
            <a:r>
              <a:rPr lang="cs-CZ" sz="1600" b="1" dirty="0"/>
              <a:t> </a:t>
            </a:r>
            <a:endParaRPr lang="cs-CZ" sz="1600" dirty="0"/>
          </a:p>
          <a:p>
            <a:r>
              <a:rPr lang="cs-CZ" sz="1600" b="1" dirty="0"/>
              <a:t> </a:t>
            </a:r>
            <a:endParaRPr lang="cs-CZ" sz="1600" dirty="0"/>
          </a:p>
          <a:p>
            <a:r>
              <a:rPr lang="cs-CZ" sz="1600" b="1" dirty="0"/>
              <a:t> </a:t>
            </a:r>
            <a:endParaRPr lang="cs-CZ" sz="1600" dirty="0"/>
          </a:p>
          <a:p>
            <a:r>
              <a:rPr lang="cs-CZ" sz="1600" b="1" dirty="0"/>
              <a:t> </a:t>
            </a:r>
            <a:endParaRPr lang="cs-CZ" sz="1600" dirty="0"/>
          </a:p>
          <a:p>
            <a:r>
              <a:rPr lang="cs-CZ" sz="1600" dirty="0"/>
              <a:t>……. ………………… narozen  ……………………..……………………..</a:t>
            </a:r>
          </a:p>
          <a:p>
            <a:r>
              <a:rPr lang="cs-CZ" sz="1600" dirty="0"/>
              <a:t>                                  hodnost, jméno a příjmení</a:t>
            </a:r>
          </a:p>
          <a:p>
            <a:r>
              <a:rPr lang="cs-CZ" sz="1600" dirty="0"/>
              <a:t>byl dnešního dne seznámen s tím, že § 101 zákona č.361/2003 přiznává příslušníkovi poškozenému na zdraví služebním úrazem následující náhrady v rozsahu zjištěné odpovědnosti a to</a:t>
            </a:r>
          </a:p>
          <a:p>
            <a:r>
              <a:rPr lang="cs-CZ" sz="1600" dirty="0"/>
              <a:t> </a:t>
            </a:r>
          </a:p>
          <a:p>
            <a:r>
              <a:rPr lang="cs-CZ" sz="1600" dirty="0"/>
              <a:t>- náhradu za ztrátu na služebním příjmu po dobu neschopnosti ke službě</a:t>
            </a:r>
          </a:p>
          <a:p>
            <a:r>
              <a:rPr lang="cs-CZ" sz="1600" dirty="0"/>
              <a:t>- náhradu za ztrátu na služebním příjmu po skončení neschopnosti ke službě</a:t>
            </a:r>
          </a:p>
          <a:p>
            <a:r>
              <a:rPr lang="cs-CZ" sz="1600" dirty="0"/>
              <a:t>- náhradu za bolest a ztížení společenského uplatnění</a:t>
            </a:r>
          </a:p>
          <a:p>
            <a:r>
              <a:rPr lang="cs-CZ" sz="1600" dirty="0"/>
              <a:t>- náhradu účelně vynaložených nákladů spojených s léčením</a:t>
            </a:r>
          </a:p>
          <a:p>
            <a:r>
              <a:rPr lang="cs-CZ" sz="1600" dirty="0"/>
              <a:t>- náhradu věcné škody</a:t>
            </a:r>
          </a:p>
          <a:p>
            <a:r>
              <a:rPr lang="cs-CZ" sz="1600" dirty="0"/>
              <a:t>- jednorázové odškodnění</a:t>
            </a:r>
          </a:p>
          <a:p>
            <a:r>
              <a:rPr lang="cs-CZ" sz="1600" dirty="0"/>
              <a:t> </a:t>
            </a:r>
          </a:p>
          <a:p>
            <a:r>
              <a:rPr lang="cs-CZ" sz="1600" dirty="0"/>
              <a:t>	Jmenovaný bere na vědomí, že § 207 zákona 361/2003 Sb., stanoví k uplatnění nároku na náhradu škody lhůtu dvou let, která počíná běžet u každého nároku samostatně ode dne, kdy se (jmenovaný) dověděl o škodě a o tom, kdo za ni odpovídá, po uplynutí této lhůty se nárok promlčuje, pokud nebyl včas uplatněn u Hasičského záchranného sboru Plzeňského kraje nebo pokud nebyl včas služebním orgánem písemně uznán co do důvodu i výše.  </a:t>
            </a:r>
          </a:p>
          <a:p>
            <a:r>
              <a:rPr lang="cs-CZ" sz="1600" dirty="0"/>
              <a:t> </a:t>
            </a:r>
          </a:p>
          <a:p>
            <a:r>
              <a:rPr lang="cs-CZ" sz="1600" dirty="0"/>
              <a:t>           </a:t>
            </a:r>
          </a:p>
          <a:p>
            <a:r>
              <a:rPr lang="cs-CZ" sz="1600" dirty="0"/>
              <a:t>V ……………dne ………………    </a:t>
            </a:r>
          </a:p>
          <a:p>
            <a:r>
              <a:rPr lang="cs-CZ" sz="1600" dirty="0"/>
              <a:t>	</a:t>
            </a:r>
          </a:p>
          <a:p>
            <a:r>
              <a:rPr lang="cs-CZ" sz="1600" dirty="0"/>
              <a:t> </a:t>
            </a:r>
          </a:p>
          <a:p>
            <a:r>
              <a:rPr lang="cs-CZ" sz="1600" dirty="0"/>
              <a:t> </a:t>
            </a:r>
          </a:p>
          <a:p>
            <a:r>
              <a:rPr lang="cs-CZ" sz="1600" dirty="0"/>
              <a:t> </a:t>
            </a:r>
          </a:p>
          <a:p>
            <a:r>
              <a:rPr lang="cs-CZ" sz="1600" dirty="0"/>
              <a:t> </a:t>
            </a:r>
          </a:p>
          <a:p>
            <a:r>
              <a:rPr lang="cs-CZ" sz="1600" dirty="0"/>
              <a:t> </a:t>
            </a:r>
          </a:p>
          <a:p>
            <a:r>
              <a:rPr lang="cs-CZ" sz="1600" dirty="0"/>
              <a:t> </a:t>
            </a:r>
          </a:p>
          <a:p>
            <a:r>
              <a:rPr lang="cs-CZ" sz="1600" dirty="0"/>
              <a:t>………………………………………...............                            ………………………………</a:t>
            </a:r>
          </a:p>
          <a:p>
            <a:r>
              <a:rPr lang="cs-CZ" sz="1600" dirty="0"/>
              <a:t>(podpis služebního </a:t>
            </a:r>
            <a:r>
              <a:rPr lang="cs-CZ" sz="1600" dirty="0" err="1"/>
              <a:t>funkcionáře,který</a:t>
            </a:r>
            <a:r>
              <a:rPr lang="cs-CZ" sz="1600" dirty="0"/>
              <a:t> poučení provedl)	                                   (podpis poškozeného)</a:t>
            </a:r>
          </a:p>
          <a:p>
            <a:r>
              <a:rPr lang="cs-CZ" sz="1600" dirty="0"/>
              <a:t> </a:t>
            </a:r>
          </a:p>
          <a:p>
            <a:pPr marL="0" indent="0">
              <a:buNone/>
            </a:pPr>
            <a:endParaRPr lang="cs-CZ" sz="1600" dirty="0"/>
          </a:p>
        </p:txBody>
      </p:sp>
    </p:spTree>
    <p:extLst>
      <p:ext uri="{BB962C8B-B14F-4D97-AF65-F5344CB8AC3E}">
        <p14:creationId xmlns:p14="http://schemas.microsoft.com/office/powerpoint/2010/main" val="39647923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672"/>
          </a:xfrm>
          <a:solidFill>
            <a:schemeClr val="bg1"/>
          </a:solidFill>
        </p:spPr>
        <p:txBody>
          <a:bodyPr>
            <a:normAutofit fontScale="90000"/>
          </a:bodyPr>
          <a:lstStyle/>
          <a:p>
            <a:r>
              <a:rPr lang="cs-CZ" sz="2400" dirty="0"/>
              <a:t/>
            </a:r>
            <a:br>
              <a:rPr lang="cs-CZ" sz="2400" dirty="0"/>
            </a:br>
            <a:r>
              <a:rPr lang="cs-CZ" sz="2400" dirty="0"/>
              <a:t> </a:t>
            </a:r>
            <a:r>
              <a:rPr lang="cs-CZ" sz="2400" b="1" dirty="0"/>
              <a:t>Lesní požáry </a:t>
            </a:r>
            <a:r>
              <a:rPr lang="cs-CZ" sz="2400" dirty="0"/>
              <a:t>	</a:t>
            </a:r>
            <a:br>
              <a:rPr lang="cs-CZ" sz="2400" dirty="0"/>
            </a:br>
            <a:endParaRPr lang="cs-CZ" sz="2400" dirty="0"/>
          </a:p>
        </p:txBody>
      </p:sp>
      <p:sp>
        <p:nvSpPr>
          <p:cNvPr id="3" name="Zástupný symbol pro obsah 2"/>
          <p:cNvSpPr>
            <a:spLocks noGrp="1"/>
          </p:cNvSpPr>
          <p:nvPr>
            <p:ph idx="1"/>
          </p:nvPr>
        </p:nvSpPr>
        <p:spPr>
          <a:xfrm>
            <a:off x="0" y="476672"/>
            <a:ext cx="9144000" cy="6381328"/>
          </a:xfrm>
          <a:solidFill>
            <a:schemeClr val="bg1"/>
          </a:solidFill>
        </p:spPr>
        <p:txBody>
          <a:bodyPr>
            <a:normAutofit/>
          </a:bodyPr>
          <a:lstStyle/>
          <a:p>
            <a:pPr marL="0" indent="0" algn="ctr">
              <a:buNone/>
            </a:pPr>
            <a:r>
              <a:rPr lang="cs-CZ" sz="1800" b="1" dirty="0"/>
              <a:t>Charakteristika</a:t>
            </a:r>
            <a:endParaRPr lang="cs-CZ" sz="1800" b="1" dirty="0" smtClean="0">
              <a:solidFill>
                <a:srgbClr val="7030A0"/>
              </a:solidFill>
            </a:endParaRPr>
          </a:p>
          <a:p>
            <a:pPr marL="0" indent="0">
              <a:buNone/>
            </a:pPr>
            <a:r>
              <a:rPr lang="cs-CZ" sz="1800" b="1" dirty="0" smtClean="0">
                <a:solidFill>
                  <a:srgbClr val="7030A0"/>
                </a:solidFill>
              </a:rPr>
              <a:t>Z </a:t>
            </a:r>
            <a:r>
              <a:rPr lang="cs-CZ" sz="1800" b="1" dirty="0">
                <a:solidFill>
                  <a:srgbClr val="7030A0"/>
                </a:solidFill>
              </a:rPr>
              <a:t>hlediska orientace je les členěn na polesí a na základní tvarové plánovací jednotky zvané oddělení. Každé oddělení je rozděleno na řadu porostů. Jednotlivé porosty se od sebe liší druhem dřeviny, jejím stářím, bonitou a způsobem hospodaření. </a:t>
            </a:r>
          </a:p>
          <a:p>
            <a:endParaRPr lang="cs-CZ" sz="1800" dirty="0"/>
          </a:p>
          <a:p>
            <a:pPr marL="0" indent="0">
              <a:buNone/>
            </a:pPr>
            <a:r>
              <a:rPr lang="pl-PL" sz="1800" b="1" dirty="0" smtClean="0">
                <a:solidFill>
                  <a:srgbClr val="FF0000"/>
                </a:solidFill>
              </a:rPr>
              <a:t>Lesní </a:t>
            </a:r>
            <a:r>
              <a:rPr lang="pl-PL" sz="1800" b="1" dirty="0">
                <a:solidFill>
                  <a:srgbClr val="FF0000"/>
                </a:solidFill>
              </a:rPr>
              <a:t>požáry lze rozdělit na: </a:t>
            </a:r>
          </a:p>
          <a:p>
            <a:pPr marL="0" indent="0">
              <a:buNone/>
            </a:pPr>
            <a:r>
              <a:rPr lang="cs-CZ" sz="1800" b="1" dirty="0">
                <a:solidFill>
                  <a:srgbClr val="FF0000"/>
                </a:solidFill>
              </a:rPr>
              <a:t>a) podzemní - požáry rašeliny nebo vrstvy hlubokého humusu projevující se skrytým hořením pod vrstvou hrabanky, </a:t>
            </a:r>
          </a:p>
          <a:p>
            <a:pPr marL="0" indent="0">
              <a:buNone/>
            </a:pPr>
            <a:r>
              <a:rPr lang="cs-CZ" sz="1800" b="1" dirty="0">
                <a:solidFill>
                  <a:srgbClr val="FF0000"/>
                </a:solidFill>
              </a:rPr>
              <a:t>b) pozemní - požár půdního krytu (hrabanka, tráva, mech), </a:t>
            </a:r>
          </a:p>
          <a:p>
            <a:pPr marL="0" indent="0">
              <a:buNone/>
            </a:pPr>
            <a:r>
              <a:rPr lang="cs-CZ" sz="1800" b="1" dirty="0">
                <a:solidFill>
                  <a:srgbClr val="FF0000"/>
                </a:solidFill>
              </a:rPr>
              <a:t>c) korunový (vysoký) - požár ve větvích stromů, který nastává přechodem z pozemního požáru, když se oheň dostane k větvím a zapálí je; tento druh požáru je nejnebezpečnější (zejména u jehličnanů) a má nejvyšší rychlost šíření. </a:t>
            </a:r>
          </a:p>
          <a:p>
            <a:endParaRPr lang="cs-CZ" sz="1800" dirty="0" smtClean="0"/>
          </a:p>
          <a:p>
            <a:pPr marL="0" indent="0">
              <a:buNone/>
            </a:pPr>
            <a:r>
              <a:rPr lang="cs-CZ" sz="1800" b="1" dirty="0" smtClean="0"/>
              <a:t>Lesní </a:t>
            </a:r>
            <a:r>
              <a:rPr lang="cs-CZ" sz="1800" b="1" dirty="0"/>
              <a:t>požáry se vyznačují rychlým šířením požáru na velkých plochách, které může vést k obklopení nasazených sil a prostředků, návštěvníků lesa. likvidace požáru je zdlouhavá, nelze zcela vyloučit nové rozhoření ze skrytých míst hoření a musí být zabezpečen dohled proti opětovnému rozhoření. </a:t>
            </a:r>
          </a:p>
          <a:p>
            <a:endParaRPr lang="cs-CZ" sz="1800" dirty="0"/>
          </a:p>
        </p:txBody>
      </p:sp>
    </p:spTree>
    <p:extLst>
      <p:ext uri="{BB962C8B-B14F-4D97-AF65-F5344CB8AC3E}">
        <p14:creationId xmlns:p14="http://schemas.microsoft.com/office/powerpoint/2010/main" val="21455644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fontScale="92500"/>
          </a:bodyPr>
          <a:lstStyle/>
          <a:p>
            <a:pPr marL="0" indent="0">
              <a:buNone/>
            </a:pPr>
            <a:r>
              <a:rPr lang="cs-CZ" sz="1600" b="1" dirty="0"/>
              <a:t>Při průzkumu lesního požáru je nutné zjistit:</a:t>
            </a:r>
          </a:p>
          <a:p>
            <a:r>
              <a:rPr lang="pl-PL" sz="1600" dirty="0"/>
              <a:t>a) </a:t>
            </a:r>
            <a:r>
              <a:rPr lang="pl-PL" sz="1600" b="1" dirty="0"/>
              <a:t>plochu požáru, rychlost a směr jeho šíření </a:t>
            </a:r>
            <a:r>
              <a:rPr lang="pl-PL" sz="1600" dirty="0"/>
              <a:t>s ohledem na meteorologické podmínky </a:t>
            </a:r>
            <a:r>
              <a:rPr lang="pl-PL" sz="1600" dirty="0" smtClean="0"/>
              <a:t>a </a:t>
            </a:r>
            <a:r>
              <a:rPr lang="cs-CZ" sz="1600" dirty="0" smtClean="0"/>
              <a:t>členitost </a:t>
            </a:r>
            <a:r>
              <a:rPr lang="cs-CZ" sz="1600" dirty="0"/>
              <a:t>terénu,</a:t>
            </a:r>
          </a:p>
          <a:p>
            <a:r>
              <a:rPr lang="cs-CZ" sz="1600" dirty="0"/>
              <a:t>b) </a:t>
            </a:r>
            <a:r>
              <a:rPr lang="cs-CZ" sz="1600" b="1" dirty="0"/>
              <a:t>ohrožené objekty </a:t>
            </a:r>
            <a:r>
              <a:rPr lang="cs-CZ" sz="1600" dirty="0"/>
              <a:t>(budovy, obce, komunikace, energetická a komunikační </a:t>
            </a:r>
            <a:r>
              <a:rPr lang="cs-CZ" sz="1600" dirty="0" smtClean="0"/>
              <a:t>zařízení apod</a:t>
            </a:r>
            <a:r>
              <a:rPr lang="cs-CZ" sz="1600" dirty="0"/>
              <a:t>.) ve směru šíření požáru,</a:t>
            </a:r>
          </a:p>
          <a:p>
            <a:r>
              <a:rPr lang="cs-CZ" sz="1600" dirty="0"/>
              <a:t>c) </a:t>
            </a:r>
            <a:r>
              <a:rPr lang="cs-CZ" sz="1600" b="1" dirty="0"/>
              <a:t>překážky</a:t>
            </a:r>
            <a:r>
              <a:rPr lang="cs-CZ" sz="1600" dirty="0"/>
              <a:t>, které mohou zabránit šíření požáru</a:t>
            </a:r>
            <a:r>
              <a:rPr lang="cs-CZ" sz="1600" dirty="0" smtClean="0"/>
              <a:t>,</a:t>
            </a:r>
          </a:p>
          <a:p>
            <a:r>
              <a:rPr lang="cs-CZ" sz="1600" dirty="0"/>
              <a:t>d) </a:t>
            </a:r>
            <a:r>
              <a:rPr lang="cs-CZ" sz="1600" b="1" dirty="0"/>
              <a:t>přístupové komunikace</a:t>
            </a:r>
            <a:r>
              <a:rPr lang="cs-CZ" sz="1600" dirty="0"/>
              <a:t>, únosnost a průchodnost terénu pro pohyb požární </a:t>
            </a:r>
            <a:r>
              <a:rPr lang="cs-CZ" sz="1600" dirty="0" smtClean="0"/>
              <a:t>techniky (nebezpečí </a:t>
            </a:r>
            <a:r>
              <a:rPr lang="cs-CZ" sz="1600" dirty="0"/>
              <a:t>uvíznutí), případně náhradní přístupové možnosti k místu požáru,</a:t>
            </a:r>
          </a:p>
          <a:p>
            <a:r>
              <a:rPr lang="cs-CZ" sz="1600" dirty="0"/>
              <a:t>e) </a:t>
            </a:r>
            <a:r>
              <a:rPr lang="cs-CZ" sz="1600" b="1" dirty="0"/>
              <a:t>možnosti zásobování vodou,</a:t>
            </a:r>
          </a:p>
          <a:p>
            <a:r>
              <a:rPr lang="cs-CZ" sz="1600" dirty="0"/>
              <a:t>f) </a:t>
            </a:r>
            <a:r>
              <a:rPr lang="cs-CZ" sz="1600" b="1" dirty="0"/>
              <a:t>zvážit možnost leteckého průzkumu </a:t>
            </a:r>
            <a:r>
              <a:rPr lang="cs-CZ" sz="1600" dirty="0"/>
              <a:t>(např. </a:t>
            </a:r>
            <a:r>
              <a:rPr lang="cs-CZ" sz="1600" dirty="0" err="1"/>
              <a:t>drony</a:t>
            </a:r>
            <a:r>
              <a:rPr lang="cs-CZ" sz="1600" dirty="0"/>
              <a:t>, vrtulník),</a:t>
            </a:r>
          </a:p>
          <a:p>
            <a:r>
              <a:rPr lang="cs-CZ" sz="1600" dirty="0"/>
              <a:t>g) </a:t>
            </a:r>
            <a:r>
              <a:rPr lang="cs-CZ" sz="1600" b="1" dirty="0"/>
              <a:t>spolupracovat s osobou s místními znalostmi o lese </a:t>
            </a:r>
            <a:r>
              <a:rPr lang="cs-CZ" sz="1600" dirty="0"/>
              <a:t>(majitel, správce apod.).</a:t>
            </a:r>
          </a:p>
          <a:p>
            <a:pPr marL="0" indent="0">
              <a:buNone/>
            </a:pPr>
            <a:endParaRPr lang="cs-CZ" sz="1600" dirty="0"/>
          </a:p>
          <a:p>
            <a:pPr marL="0" indent="0">
              <a:buNone/>
            </a:pPr>
            <a:r>
              <a:rPr lang="cs-CZ" sz="1600" b="1" dirty="0" smtClean="0"/>
              <a:t>Při </a:t>
            </a:r>
            <a:r>
              <a:rPr lang="cs-CZ" sz="1600" b="1" dirty="0"/>
              <a:t>hašení lesního požáru je třeba:</a:t>
            </a:r>
          </a:p>
          <a:p>
            <a:r>
              <a:rPr lang="cs-CZ" sz="1600" dirty="0"/>
              <a:t>a) </a:t>
            </a:r>
            <a:r>
              <a:rPr lang="cs-CZ" sz="1600" b="1" dirty="0"/>
              <a:t>zvolit vhodný druh </a:t>
            </a:r>
            <a:r>
              <a:rPr lang="cs-CZ" sz="1600" b="1" i="1" dirty="0"/>
              <a:t>požárního útoku </a:t>
            </a:r>
            <a:r>
              <a:rPr lang="cs-CZ" sz="1600" b="1" dirty="0"/>
              <a:t>nebo organizovat </a:t>
            </a:r>
            <a:r>
              <a:rPr lang="cs-CZ" sz="1600" b="1" i="1" dirty="0"/>
              <a:t>požární obranu </a:t>
            </a:r>
            <a:r>
              <a:rPr lang="cs-CZ" sz="1600" b="1" dirty="0"/>
              <a:t>s ohledem </a:t>
            </a:r>
            <a:r>
              <a:rPr lang="cs-CZ" sz="1600" b="1" dirty="0" smtClean="0"/>
              <a:t>na šíření </a:t>
            </a:r>
            <a:r>
              <a:rPr lang="cs-CZ" sz="1600" b="1" dirty="0"/>
              <a:t>požáru a množství sil a prostředků </a:t>
            </a:r>
            <a:r>
              <a:rPr lang="cs-CZ" sz="1600" dirty="0"/>
              <a:t>na místě zásahu a dostatku hasební </a:t>
            </a:r>
            <a:r>
              <a:rPr lang="cs-CZ" sz="1600" dirty="0" smtClean="0"/>
              <a:t>vody; přitom </a:t>
            </a:r>
            <a:r>
              <a:rPr lang="cs-CZ" sz="1600" dirty="0"/>
              <a:t>se zaměřit zejména na směry šíření požáru k ohroženým objektům; je </a:t>
            </a:r>
            <a:r>
              <a:rPr lang="cs-CZ" sz="1600" dirty="0" smtClean="0"/>
              <a:t>třeba včas </a:t>
            </a:r>
            <a:r>
              <a:rPr lang="cs-CZ" sz="1600" dirty="0"/>
              <a:t>vyhlásit příslušný stupeň požárního poplachu,</a:t>
            </a:r>
          </a:p>
          <a:p>
            <a:r>
              <a:rPr lang="cs-CZ" sz="1600" dirty="0"/>
              <a:t>b) </a:t>
            </a:r>
            <a:r>
              <a:rPr lang="cs-CZ" sz="1600" b="1" dirty="0"/>
              <a:t>zajistit likvidaci po větru vznikajících dalších ohnisek </a:t>
            </a:r>
            <a:r>
              <a:rPr lang="cs-CZ" sz="1600" dirty="0"/>
              <a:t>a zajistit ochranu </a:t>
            </a:r>
            <a:r>
              <a:rPr lang="cs-CZ" sz="1600" dirty="0" smtClean="0"/>
              <a:t>zasahujících sil </a:t>
            </a:r>
            <a:r>
              <a:rPr lang="cs-CZ" sz="1600" dirty="0"/>
              <a:t>a prostředků (nebezpečí obklopení požárem),</a:t>
            </a:r>
          </a:p>
          <a:p>
            <a:r>
              <a:rPr lang="cs-CZ" sz="1600" dirty="0"/>
              <a:t>c) pokud možno</a:t>
            </a:r>
          </a:p>
          <a:p>
            <a:pPr marL="0" indent="0">
              <a:buNone/>
            </a:pPr>
            <a:r>
              <a:rPr lang="cs-CZ" sz="1600" dirty="0" smtClean="0"/>
              <a:t>	i</a:t>
            </a:r>
            <a:r>
              <a:rPr lang="cs-CZ" sz="1600" dirty="0"/>
              <a:t>) vytvořit v dostatečné vzdálenosti ochranný pás nebo proluku s </a:t>
            </a:r>
            <a:r>
              <a:rPr lang="cs-CZ" sz="1600" dirty="0" smtClean="0"/>
              <a:t>využitím zemědělské </a:t>
            </a:r>
            <a:r>
              <a:rPr lang="cs-CZ" sz="1600" dirty="0"/>
              <a:t>a lesní techniky,</a:t>
            </a:r>
          </a:p>
          <a:p>
            <a:pPr marL="0" indent="0">
              <a:buNone/>
            </a:pPr>
            <a:r>
              <a:rPr lang="cs-CZ" sz="1600" dirty="0" smtClean="0"/>
              <a:t>	</a:t>
            </a:r>
            <a:r>
              <a:rPr lang="de-DE" sz="1600" dirty="0" smtClean="0"/>
              <a:t>ii</a:t>
            </a:r>
            <a:r>
              <a:rPr lang="de-DE" sz="1600" dirty="0"/>
              <a:t>) </a:t>
            </a:r>
            <a:r>
              <a:rPr lang="de-DE" sz="1600" dirty="0" err="1"/>
              <a:t>využít</a:t>
            </a:r>
            <a:r>
              <a:rPr lang="de-DE" sz="1600" dirty="0"/>
              <a:t> </a:t>
            </a:r>
            <a:r>
              <a:rPr lang="de-DE" sz="1600" dirty="0" err="1"/>
              <a:t>leteckou</a:t>
            </a:r>
            <a:r>
              <a:rPr lang="de-DE" sz="1600" dirty="0"/>
              <a:t> </a:t>
            </a:r>
            <a:r>
              <a:rPr lang="de-DE" sz="1600" dirty="0" err="1"/>
              <a:t>techniku</a:t>
            </a:r>
            <a:r>
              <a:rPr lang="de-DE" sz="1600" dirty="0"/>
              <a:t> pro </a:t>
            </a:r>
            <a:r>
              <a:rPr lang="de-DE" sz="1600" dirty="0" err="1"/>
              <a:t>hašení</a:t>
            </a:r>
            <a:r>
              <a:rPr lang="de-DE" sz="1600" dirty="0"/>
              <a:t>,</a:t>
            </a:r>
          </a:p>
          <a:p>
            <a:pPr marL="0" indent="0">
              <a:buNone/>
            </a:pPr>
            <a:r>
              <a:rPr lang="cs-CZ" sz="1600" dirty="0" smtClean="0"/>
              <a:t>	</a:t>
            </a:r>
            <a:r>
              <a:rPr lang="cs-CZ" sz="1600" dirty="0" err="1" smtClean="0"/>
              <a:t>iii</a:t>
            </a:r>
            <a:r>
              <a:rPr lang="cs-CZ" sz="1600" dirty="0"/>
              <a:t>) nasadit k hašení požáru techniku a věcné prostředky úměrné k jeho intenzitě </a:t>
            </a:r>
            <a:r>
              <a:rPr lang="cs-CZ" sz="1600" dirty="0" smtClean="0"/>
              <a:t>a šíření </a:t>
            </a:r>
            <a:r>
              <a:rPr lang="cs-CZ" sz="1600" dirty="0"/>
              <a:t>a k dostatku </a:t>
            </a:r>
            <a:r>
              <a:rPr lang="cs-CZ" sz="1600" dirty="0" smtClean="0"/>
              <a:t>	hasební </a:t>
            </a:r>
            <a:r>
              <a:rPr lang="cs-CZ" sz="1600" dirty="0"/>
              <a:t>vody (útočné proudy umožňující lehkou manipulaci </a:t>
            </a:r>
            <a:r>
              <a:rPr lang="cs-CZ" sz="1600" dirty="0" smtClean="0"/>
              <a:t>a snižující </a:t>
            </a:r>
            <a:r>
              <a:rPr lang="cs-CZ" sz="1600" dirty="0"/>
              <a:t>spotřebu hasiva (např. </a:t>
            </a:r>
            <a:r>
              <a:rPr lang="cs-CZ" sz="1600" dirty="0" smtClean="0"/>
              <a:t>	vysokotlaký </a:t>
            </a:r>
            <a:r>
              <a:rPr lang="cs-CZ" sz="1600" dirty="0"/>
              <a:t>proud, D proud), </a:t>
            </a:r>
            <a:r>
              <a:rPr lang="cs-CZ" sz="1600" dirty="0" smtClean="0"/>
              <a:t>jednoduché hasební </a:t>
            </a:r>
            <a:r>
              <a:rPr lang="cs-CZ" sz="1600" dirty="0"/>
              <a:t>prostředky (lopaty, tlumnice) a jiné ženijní nářadí,</a:t>
            </a:r>
          </a:p>
          <a:p>
            <a:pPr marL="0" indent="0">
              <a:buNone/>
            </a:pPr>
            <a:r>
              <a:rPr lang="cs-CZ" sz="1600" dirty="0" smtClean="0"/>
              <a:t>	</a:t>
            </a:r>
            <a:r>
              <a:rPr lang="cs-CZ" sz="1600" dirty="0" err="1" smtClean="0"/>
              <a:t>iv</a:t>
            </a:r>
            <a:r>
              <a:rPr lang="cs-CZ" sz="1600" dirty="0"/>
              <a:t>) použít prostředky pro zvýšení hasebního účinku vody,</a:t>
            </a:r>
          </a:p>
          <a:p>
            <a:pPr marL="0" indent="0">
              <a:buNone/>
            </a:pPr>
            <a:r>
              <a:rPr lang="cs-CZ" sz="1600" dirty="0" smtClean="0"/>
              <a:t>	v</a:t>
            </a:r>
            <a:r>
              <a:rPr lang="cs-CZ" sz="1600" dirty="0"/>
              <a:t>) využívat </a:t>
            </a:r>
            <a:r>
              <a:rPr lang="cs-CZ" sz="1600" dirty="0" err="1"/>
              <a:t>termokameru</a:t>
            </a:r>
            <a:r>
              <a:rPr lang="cs-CZ" sz="1600" dirty="0"/>
              <a:t> k vyhledávání skrytých ohnisek požáru,</a:t>
            </a:r>
          </a:p>
          <a:p>
            <a:pPr marL="0" indent="0">
              <a:buNone/>
            </a:pPr>
            <a:r>
              <a:rPr lang="cs-CZ" sz="1600" dirty="0" smtClean="0"/>
              <a:t>	</a:t>
            </a:r>
            <a:r>
              <a:rPr lang="cs-CZ" sz="1600" dirty="0" err="1" smtClean="0"/>
              <a:t>vi</a:t>
            </a:r>
            <a:r>
              <a:rPr lang="cs-CZ" sz="1600" dirty="0" smtClean="0"/>
              <a:t>)využít </a:t>
            </a:r>
            <a:r>
              <a:rPr lang="cs-CZ" sz="1600" dirty="0"/>
              <a:t>velkokapacitní čerpadla pro zásobování požární vodou.</a:t>
            </a:r>
          </a:p>
        </p:txBody>
      </p:sp>
    </p:spTree>
    <p:extLst>
      <p:ext uri="{BB962C8B-B14F-4D97-AF65-F5344CB8AC3E}">
        <p14:creationId xmlns:p14="http://schemas.microsoft.com/office/powerpoint/2010/main" val="25581255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476672"/>
          </a:xfrm>
        </p:spPr>
        <p:txBody>
          <a:bodyPr>
            <a:normAutofit fontScale="90000"/>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a:solidFill>
            <a:schemeClr val="bg1"/>
          </a:solidFill>
        </p:spPr>
        <p:txBody>
          <a:bodyPr>
            <a:normAutofit fontScale="92500" lnSpcReduction="20000"/>
          </a:bodyPr>
          <a:lstStyle/>
          <a:p>
            <a:endParaRPr lang="cs-CZ" sz="1800" dirty="0"/>
          </a:p>
          <a:p>
            <a:pPr marL="0" indent="0" algn="ctr">
              <a:buNone/>
            </a:pPr>
            <a:r>
              <a:rPr lang="cs-CZ" sz="1800" b="1" dirty="0"/>
              <a:t>Očekávané zvláštnosti</a:t>
            </a:r>
            <a:r>
              <a:rPr lang="cs-CZ" sz="1800" b="1" dirty="0" smtClean="0"/>
              <a:t> </a:t>
            </a:r>
            <a:endParaRPr lang="cs-CZ" sz="1800" b="1" i="1" dirty="0" smtClean="0"/>
          </a:p>
          <a:p>
            <a:pPr marL="0" indent="0">
              <a:buNone/>
            </a:pPr>
            <a:r>
              <a:rPr lang="cs-CZ" sz="1800" dirty="0" smtClean="0"/>
              <a:t>Při </a:t>
            </a:r>
            <a:r>
              <a:rPr lang="cs-CZ" sz="1800" dirty="0"/>
              <a:t>lesních požárech je nutno počítat s následujícími komplikacemi:</a:t>
            </a:r>
          </a:p>
          <a:p>
            <a:r>
              <a:rPr lang="cs-CZ" sz="1800" dirty="0"/>
              <a:t>a) </a:t>
            </a:r>
            <a:r>
              <a:rPr lang="cs-CZ" sz="1800" b="1" dirty="0"/>
              <a:t>u požárů ve vegetačním období je nebezpečí způsobení škod zásahem na </a:t>
            </a:r>
            <a:r>
              <a:rPr lang="cs-CZ" sz="1800" b="1" dirty="0" smtClean="0"/>
              <a:t>sousedících polích </a:t>
            </a:r>
            <a:r>
              <a:rPr lang="cs-CZ" sz="1800" dirty="0"/>
              <a:t>v důsledku zajištění příjezdu na místo zásahu (zajistit dokumentaci škod),</a:t>
            </a:r>
          </a:p>
          <a:p>
            <a:r>
              <a:rPr lang="cs-CZ" sz="1800" dirty="0"/>
              <a:t>b) </a:t>
            </a:r>
            <a:r>
              <a:rPr lang="cs-CZ" sz="1800" b="1" dirty="0"/>
              <a:t>uvíznutí požární techniky </a:t>
            </a:r>
            <a:r>
              <a:rPr lang="cs-CZ" sz="1800" dirty="0"/>
              <a:t>na nedostatečně únosném povrchu nebo polních a </a:t>
            </a:r>
            <a:r>
              <a:rPr lang="cs-CZ" sz="1800" dirty="0" smtClean="0"/>
              <a:t>lesních cestách</a:t>
            </a:r>
            <a:r>
              <a:rPr lang="cs-CZ" sz="1800" dirty="0"/>
              <a:t>,</a:t>
            </a:r>
          </a:p>
          <a:p>
            <a:r>
              <a:rPr lang="cs-CZ" sz="1800" dirty="0"/>
              <a:t>c) </a:t>
            </a:r>
            <a:r>
              <a:rPr lang="cs-CZ" sz="1800" b="1" dirty="0"/>
              <a:t>zasažení sil a prostředků požárem při náhlé změně směru </a:t>
            </a:r>
            <a:r>
              <a:rPr lang="cs-CZ" sz="1800" dirty="0"/>
              <a:t>nebo síly větru nebo </a:t>
            </a:r>
            <a:r>
              <a:rPr lang="cs-CZ" sz="1800" dirty="0" smtClean="0"/>
              <a:t>při nesprávném </a:t>
            </a:r>
            <a:r>
              <a:rPr lang="cs-CZ" sz="1800" dirty="0"/>
              <a:t>umístění požární techniky,</a:t>
            </a:r>
          </a:p>
          <a:p>
            <a:r>
              <a:rPr lang="cs-CZ" sz="1800" dirty="0"/>
              <a:t>d) </a:t>
            </a:r>
            <a:r>
              <a:rPr lang="cs-CZ" sz="1800" b="1" dirty="0"/>
              <a:t>přítomnost elektrického vedení - </a:t>
            </a:r>
            <a:r>
              <a:rPr lang="cs-CZ" sz="1800" b="1" i="1" dirty="0"/>
              <a:t>nebezpečí úrazu elektrickým proudem,</a:t>
            </a:r>
          </a:p>
          <a:p>
            <a:r>
              <a:rPr lang="cs-CZ" sz="1800" dirty="0"/>
              <a:t>e) </a:t>
            </a:r>
            <a:r>
              <a:rPr lang="cs-CZ" sz="1800" b="1" dirty="0"/>
              <a:t>poškození hadicového vedení</a:t>
            </a:r>
            <a:r>
              <a:rPr lang="cs-CZ" sz="1800" dirty="0"/>
              <a:t>, nedostatek hadic,</a:t>
            </a:r>
          </a:p>
          <a:p>
            <a:r>
              <a:rPr lang="cs-CZ" sz="1800" dirty="0"/>
              <a:t>f) </a:t>
            </a:r>
            <a:r>
              <a:rPr lang="cs-CZ" sz="1800" b="1" dirty="0"/>
              <a:t>nedostupnost požáru mobilní požární technikou</a:t>
            </a:r>
            <a:r>
              <a:rPr lang="cs-CZ" sz="1800" dirty="0"/>
              <a:t>, možná změna průjezdnosti </a:t>
            </a:r>
            <a:r>
              <a:rPr lang="cs-CZ" sz="1800" dirty="0" smtClean="0"/>
              <a:t>terénu během </a:t>
            </a:r>
            <a:r>
              <a:rPr lang="cs-CZ" sz="1800" dirty="0"/>
              <a:t>zásahu,</a:t>
            </a:r>
          </a:p>
          <a:p>
            <a:r>
              <a:rPr lang="cs-CZ" sz="1800" dirty="0"/>
              <a:t>g) </a:t>
            </a:r>
            <a:r>
              <a:rPr lang="cs-CZ" sz="1800" b="1" i="1" dirty="0"/>
              <a:t>nebezpečí fyzického vyčerpání a nebezpečí přehřátí</a:t>
            </a:r>
            <a:r>
              <a:rPr lang="cs-CZ" sz="1800" i="1" dirty="0"/>
              <a:t>, </a:t>
            </a:r>
            <a:r>
              <a:rPr lang="cs-CZ" sz="1800" dirty="0"/>
              <a:t>fyzicky náročné přesunování </a:t>
            </a:r>
            <a:r>
              <a:rPr lang="cs-CZ" sz="1800" dirty="0" smtClean="0"/>
              <a:t>na velké </a:t>
            </a:r>
            <a:r>
              <a:rPr lang="cs-CZ" sz="1800" dirty="0"/>
              <a:t>ploše,</a:t>
            </a:r>
          </a:p>
          <a:p>
            <a:r>
              <a:rPr lang="cs-CZ" sz="1800" dirty="0"/>
              <a:t>h) </a:t>
            </a:r>
            <a:r>
              <a:rPr lang="cs-CZ" sz="1800" b="1" dirty="0"/>
              <a:t>velké nároky na síly a prostředky</a:t>
            </a:r>
            <a:r>
              <a:rPr lang="cs-CZ" sz="1800" dirty="0"/>
              <a:t>, stravování, pohonné hmoty a hasební vodu </a:t>
            </a:r>
            <a:r>
              <a:rPr lang="cs-CZ" sz="1800" dirty="0" smtClean="0"/>
              <a:t>při dlouhotrvajícím </a:t>
            </a:r>
            <a:r>
              <a:rPr lang="cs-CZ" sz="1800" dirty="0"/>
              <a:t>zásahu, zvýšená poruchovost požární techniky,</a:t>
            </a:r>
          </a:p>
          <a:p>
            <a:r>
              <a:rPr lang="cs-CZ" sz="1800" dirty="0"/>
              <a:t>i) </a:t>
            </a:r>
            <a:r>
              <a:rPr lang="cs-CZ" sz="1800" b="1" i="1" dirty="0"/>
              <a:t>nebezpečí ztráty orientace </a:t>
            </a:r>
            <a:r>
              <a:rPr lang="cs-CZ" sz="1800" b="1" dirty="0"/>
              <a:t>nebo </a:t>
            </a:r>
            <a:r>
              <a:rPr lang="cs-CZ" sz="1800" b="1" i="1" dirty="0"/>
              <a:t>nebezpečí pádu </a:t>
            </a:r>
            <a:r>
              <a:rPr lang="cs-CZ" sz="1800" dirty="0"/>
              <a:t>ve složitém terénu a v noci,</a:t>
            </a:r>
          </a:p>
          <a:p>
            <a:r>
              <a:rPr lang="cs-CZ" sz="1800" dirty="0"/>
              <a:t>j) </a:t>
            </a:r>
            <a:r>
              <a:rPr lang="cs-CZ" sz="1800" b="1" i="1" dirty="0"/>
              <a:t>nebezpečí výbuchu výbušných látek a pyrotechnických směsí </a:t>
            </a:r>
            <a:r>
              <a:rPr lang="cs-CZ" sz="1800" dirty="0"/>
              <a:t>ve </a:t>
            </a:r>
            <a:r>
              <a:rPr lang="cs-CZ" sz="1800" dirty="0" smtClean="0"/>
              <a:t>vojenských prostorech</a:t>
            </a:r>
            <a:r>
              <a:rPr lang="cs-CZ" sz="1800" dirty="0"/>
              <a:t>,</a:t>
            </a:r>
          </a:p>
          <a:p>
            <a:r>
              <a:rPr lang="cs-CZ" sz="1800" dirty="0"/>
              <a:t>k) </a:t>
            </a:r>
            <a:r>
              <a:rPr lang="cs-CZ" sz="1800" b="1" dirty="0"/>
              <a:t>nebezpečí padajících kamenů</a:t>
            </a:r>
            <a:r>
              <a:rPr lang="cs-CZ" sz="1800" dirty="0"/>
              <a:t>, odštěpujících se částí skal na příkrých stráních,</a:t>
            </a:r>
          </a:p>
          <a:p>
            <a:r>
              <a:rPr lang="cs-CZ" sz="1800" dirty="0"/>
              <a:t>l) </a:t>
            </a:r>
            <a:r>
              <a:rPr lang="cs-CZ" sz="1800" b="1" dirty="0"/>
              <a:t>nebezpečí pádu poškozených stromů </a:t>
            </a:r>
            <a:r>
              <a:rPr lang="cs-CZ" sz="1800" dirty="0"/>
              <a:t>nebo jejich částí,</a:t>
            </a:r>
          </a:p>
          <a:p>
            <a:r>
              <a:rPr lang="cs-CZ" sz="1800" dirty="0"/>
              <a:t>m) </a:t>
            </a:r>
            <a:r>
              <a:rPr lang="cs-CZ" sz="1800" b="1" dirty="0"/>
              <a:t>vznik komínového efektu na příkrých stráních,</a:t>
            </a:r>
          </a:p>
          <a:p>
            <a:r>
              <a:rPr lang="cs-CZ" sz="1800" dirty="0"/>
              <a:t>n) </a:t>
            </a:r>
            <a:r>
              <a:rPr lang="cs-CZ" sz="1800" b="1" dirty="0"/>
              <a:t>ohrožení budov</a:t>
            </a:r>
            <a:r>
              <a:rPr lang="cs-CZ" sz="1800" dirty="0"/>
              <a:t>, dopravních cest nebo </a:t>
            </a:r>
            <a:r>
              <a:rPr lang="cs-CZ" sz="1800" dirty="0" err="1"/>
              <a:t>intravilánu</a:t>
            </a:r>
            <a:r>
              <a:rPr lang="cs-CZ" sz="1800" dirty="0"/>
              <a:t> obcí ve směru šíření požáru </a:t>
            </a:r>
            <a:r>
              <a:rPr lang="cs-CZ" sz="1800" dirty="0" smtClean="0"/>
              <a:t>a nutnost </a:t>
            </a:r>
            <a:r>
              <a:rPr lang="cs-CZ" sz="1800" dirty="0"/>
              <a:t>přijetí opatření na úseku ochrany obyvatelstva (varování, </a:t>
            </a:r>
            <a:r>
              <a:rPr lang="cs-CZ" sz="1800" dirty="0" smtClean="0"/>
              <a:t>vyrozumění, evakuace</a:t>
            </a:r>
            <a:r>
              <a:rPr lang="cs-CZ" sz="1800" dirty="0"/>
              <a:t>),</a:t>
            </a:r>
          </a:p>
          <a:p>
            <a:r>
              <a:rPr lang="cs-CZ" sz="1800" dirty="0"/>
              <a:t>o) </a:t>
            </a:r>
            <a:r>
              <a:rPr lang="cs-CZ" sz="1800" b="1" dirty="0"/>
              <a:t>nutnost dohledu proti opětovnému rozhoření </a:t>
            </a:r>
            <a:r>
              <a:rPr lang="cs-CZ" sz="1800" dirty="0"/>
              <a:t>a problémy s jeho zajištěním,</a:t>
            </a:r>
          </a:p>
          <a:p>
            <a:r>
              <a:rPr lang="cs-CZ" sz="1800" dirty="0"/>
              <a:t>p) </a:t>
            </a:r>
            <a:r>
              <a:rPr lang="cs-CZ" sz="1800" b="1" dirty="0"/>
              <a:t>špatné pokrytí signálem spojových prostředků </a:t>
            </a:r>
            <a:r>
              <a:rPr lang="cs-CZ" sz="1800" dirty="0"/>
              <a:t>(rádiové, mobilní telefony) – </a:t>
            </a:r>
            <a:r>
              <a:rPr lang="cs-CZ" sz="1800" dirty="0" smtClean="0"/>
              <a:t>posílit radiovou </a:t>
            </a:r>
            <a:r>
              <a:rPr lang="cs-CZ" sz="1800" dirty="0"/>
              <a:t>síť (IDR opakovač, zvýšení dosahu signálu buňky pro mobilní </a:t>
            </a:r>
            <a:r>
              <a:rPr lang="cs-CZ" sz="1800" dirty="0" smtClean="0"/>
              <a:t>telefony apod</a:t>
            </a:r>
            <a:r>
              <a:rPr lang="cs-CZ" sz="1800" dirty="0"/>
              <a:t>.).</a:t>
            </a:r>
          </a:p>
        </p:txBody>
      </p:sp>
    </p:spTree>
    <p:extLst>
      <p:ext uri="{BB962C8B-B14F-4D97-AF65-F5344CB8AC3E}">
        <p14:creationId xmlns:p14="http://schemas.microsoft.com/office/powerpoint/2010/main" val="36875446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0"/>
            <a:ext cx="9144000" cy="620688"/>
          </a:xfrm>
        </p:spPr>
        <p:txBody>
          <a:bodyPr>
            <a:normAutofit/>
          </a:bodyPr>
          <a:lstStyle/>
          <a:p>
            <a:r>
              <a:rPr lang="cs-CZ" sz="2000" b="1" dirty="0"/>
              <a:t>Využití letecké techniky k leteckému hašení požárů lesních a travnatých porostů</a:t>
            </a:r>
            <a:endParaRPr lang="cs-CZ" sz="2000" dirty="0"/>
          </a:p>
        </p:txBody>
      </p:sp>
      <p:sp>
        <p:nvSpPr>
          <p:cNvPr id="3" name="Zástupný symbol pro obsah 2"/>
          <p:cNvSpPr>
            <a:spLocks noGrp="1"/>
          </p:cNvSpPr>
          <p:nvPr>
            <p:ph idx="1"/>
          </p:nvPr>
        </p:nvSpPr>
        <p:spPr>
          <a:xfrm>
            <a:off x="0" y="620688"/>
            <a:ext cx="9144000" cy="6237312"/>
          </a:xfrm>
        </p:spPr>
        <p:txBody>
          <a:bodyPr>
            <a:normAutofit/>
          </a:bodyPr>
          <a:lstStyle/>
          <a:p>
            <a:pPr marL="0" indent="0" algn="ctr">
              <a:buNone/>
            </a:pPr>
            <a:r>
              <a:rPr lang="cs-CZ" sz="1600" b="1" dirty="0"/>
              <a:t>Letecká hasičská služba</a:t>
            </a:r>
          </a:p>
          <a:p>
            <a:pPr marL="0" indent="0">
              <a:buNone/>
            </a:pPr>
            <a:r>
              <a:rPr lang="cs-CZ" sz="1600" dirty="0"/>
              <a:t>Letecká hasičská služba (dále jen „LHS“) je službou vybraným vlastníkům </a:t>
            </a:r>
            <a:r>
              <a:rPr lang="cs-CZ" sz="1600" dirty="0" err="1" smtClean="0"/>
              <a:t>lesů,zabezpečovanou</a:t>
            </a:r>
            <a:r>
              <a:rPr lang="cs-CZ" sz="1600" dirty="0" smtClean="0"/>
              <a:t> </a:t>
            </a:r>
            <a:r>
              <a:rPr lang="cs-CZ" sz="1600" dirty="0"/>
              <a:t>Ministerstvem zemědělství ve smyslu právních předpisů </a:t>
            </a:r>
            <a:r>
              <a:rPr lang="cs-CZ" sz="1600" dirty="0" smtClean="0"/>
              <a:t> a </a:t>
            </a:r>
            <a:r>
              <a:rPr lang="cs-CZ" sz="1600" dirty="0"/>
              <a:t>zajišťovanou následujícími subjekty:</a:t>
            </a:r>
          </a:p>
          <a:p>
            <a:r>
              <a:rPr lang="cs-CZ" sz="1600" dirty="0"/>
              <a:t>- Ministerstvo zemědělství (dále jen „</a:t>
            </a:r>
            <a:r>
              <a:rPr lang="cs-CZ" sz="1600" dirty="0" err="1"/>
              <a:t>MZe</a:t>
            </a:r>
            <a:r>
              <a:rPr lang="cs-CZ" sz="1600" dirty="0"/>
              <a:t>“),</a:t>
            </a:r>
          </a:p>
          <a:p>
            <a:r>
              <a:rPr lang="cs-CZ" sz="1600" dirty="0"/>
              <a:t>- Lesy České republiky, </a:t>
            </a:r>
            <a:r>
              <a:rPr lang="cs-CZ" sz="1600" dirty="0" err="1"/>
              <a:t>s.p</a:t>
            </a:r>
            <a:r>
              <a:rPr lang="cs-CZ" sz="1600" dirty="0"/>
              <a:t>. (dále jen „Lesy ČR“),</a:t>
            </a:r>
          </a:p>
          <a:p>
            <a:r>
              <a:rPr lang="cs-CZ" sz="1600" dirty="0"/>
              <a:t>- Policií České republiky Leteckou službou (dále jen „LS PČR“),</a:t>
            </a:r>
          </a:p>
          <a:p>
            <a:r>
              <a:rPr lang="cs-CZ" sz="1600" dirty="0"/>
              <a:t>- soukromými provozovateli letecké techniky,</a:t>
            </a:r>
          </a:p>
          <a:p>
            <a:r>
              <a:rPr lang="cs-CZ" sz="1600" dirty="0"/>
              <a:t>- Hasičským záchranným sborem České republiky (dále jen „HZS ČR“) a jednotkami PO,</a:t>
            </a:r>
          </a:p>
          <a:p>
            <a:r>
              <a:rPr lang="pl-PL" sz="1600" dirty="0"/>
              <a:t>zařazenými v plošném pokrytí území kraje jednotkami PO</a:t>
            </a:r>
            <a:r>
              <a:rPr lang="pl-PL" sz="1600" dirty="0" smtClean="0"/>
              <a:t>.</a:t>
            </a:r>
            <a:endParaRPr lang="cs-CZ" sz="1600" dirty="0"/>
          </a:p>
          <a:p>
            <a:r>
              <a:rPr lang="cs-CZ" sz="1600" b="1" dirty="0"/>
              <a:t>LHS můžeme tedy definovat jako systém, prostřednictvím něhož </a:t>
            </a:r>
            <a:r>
              <a:rPr lang="cs-CZ" sz="1600" b="1" dirty="0" err="1"/>
              <a:t>MZe</a:t>
            </a:r>
            <a:r>
              <a:rPr lang="cs-CZ" sz="1600" b="1" dirty="0"/>
              <a:t>, ve </a:t>
            </a:r>
            <a:r>
              <a:rPr lang="cs-CZ" sz="1600" b="1" dirty="0" smtClean="0"/>
              <a:t>spolupráci s </a:t>
            </a:r>
            <a:r>
              <a:rPr lang="cs-CZ" sz="1600" b="1" dirty="0"/>
              <a:t>Ministerstvem vnitra a s využitím letadel LS PČR a soukromých provozovatelů </a:t>
            </a:r>
            <a:r>
              <a:rPr lang="cs-CZ" sz="1600" b="1" dirty="0" smtClean="0"/>
              <a:t>letecké techniky </a:t>
            </a:r>
            <a:r>
              <a:rPr lang="cs-CZ" sz="1600" b="1" dirty="0"/>
              <a:t>zabezpečuje hlídkovou a hasební činnost v lesích ve správě státního podniku </a:t>
            </a:r>
            <a:r>
              <a:rPr lang="cs-CZ" sz="1600" b="1" dirty="0" smtClean="0"/>
              <a:t>Lesy ČR </a:t>
            </a:r>
            <a:r>
              <a:rPr lang="cs-CZ" sz="1600" b="1" dirty="0"/>
              <a:t>a většiny soukromých vlastníků</a:t>
            </a:r>
            <a:r>
              <a:rPr lang="cs-CZ" sz="1600" b="1" dirty="0" smtClean="0"/>
              <a:t>.</a:t>
            </a:r>
            <a:r>
              <a:rPr lang="cs-CZ" sz="1600" dirty="0"/>
              <a:t> </a:t>
            </a:r>
            <a:r>
              <a:rPr lang="cs-CZ" sz="1600" dirty="0">
                <a:solidFill>
                  <a:srgbClr val="FF0000"/>
                </a:solidFill>
              </a:rPr>
              <a:t>Pomoc leteckých prostředků, zapojených do systému LHS, je při hašení lesních </a:t>
            </a:r>
            <a:r>
              <a:rPr lang="cs-CZ" sz="1600" dirty="0" smtClean="0">
                <a:solidFill>
                  <a:srgbClr val="FF0000"/>
                </a:solidFill>
              </a:rPr>
              <a:t>požárů důležitá</a:t>
            </a:r>
            <a:r>
              <a:rPr lang="cs-CZ" sz="1600" dirty="0">
                <a:solidFill>
                  <a:srgbClr val="FF0000"/>
                </a:solidFill>
              </a:rPr>
              <a:t>, i když ne všemocná. Konečnou likvidaci požáru a jeho ohnisek musí vždy </a:t>
            </a:r>
            <a:r>
              <a:rPr lang="cs-CZ" sz="1600" dirty="0" smtClean="0">
                <a:solidFill>
                  <a:srgbClr val="FF0000"/>
                </a:solidFill>
              </a:rPr>
              <a:t>fyzicky provést </a:t>
            </a:r>
            <a:r>
              <a:rPr lang="cs-CZ" sz="1600" dirty="0">
                <a:solidFill>
                  <a:srgbClr val="FF0000"/>
                </a:solidFill>
              </a:rPr>
              <a:t>svými silami a prostředky jednotky PO na místě zásahu</a:t>
            </a:r>
            <a:r>
              <a:rPr lang="cs-CZ" sz="1600" dirty="0" smtClean="0">
                <a:solidFill>
                  <a:srgbClr val="FF0000"/>
                </a:solidFill>
              </a:rPr>
              <a:t>.</a:t>
            </a:r>
          </a:p>
          <a:p>
            <a:pPr marL="0" indent="0" algn="ctr">
              <a:buNone/>
            </a:pPr>
            <a:r>
              <a:rPr lang="cs-CZ" sz="1600" b="1" dirty="0"/>
              <a:t>Letecká technika používaná k hašení požárů v České republice</a:t>
            </a:r>
          </a:p>
          <a:p>
            <a:pPr marL="0" indent="0">
              <a:buNone/>
            </a:pPr>
            <a:r>
              <a:rPr lang="cs-CZ" sz="1600" dirty="0"/>
              <a:t>Leteckou techniku používanou k </a:t>
            </a:r>
            <a:r>
              <a:rPr lang="cs-CZ" sz="1600" dirty="0" smtClean="0"/>
              <a:t>hašení lesních </a:t>
            </a:r>
            <a:r>
              <a:rPr lang="cs-CZ" sz="1600" dirty="0"/>
              <a:t>požárů je možné rozdělit podle </a:t>
            </a:r>
            <a:r>
              <a:rPr lang="cs-CZ" sz="1600" dirty="0" smtClean="0"/>
              <a:t>několika </a:t>
            </a:r>
            <a:r>
              <a:rPr lang="pl-PL" sz="1600" dirty="0" smtClean="0"/>
              <a:t>kritérií</a:t>
            </a:r>
            <a:r>
              <a:rPr lang="pl-PL" sz="1600" dirty="0"/>
              <a:t>. Jedním z nich je způsob </a:t>
            </a:r>
            <a:r>
              <a:rPr lang="pl-PL" sz="1600" dirty="0" smtClean="0"/>
              <a:t>transportu </a:t>
            </a:r>
            <a:r>
              <a:rPr lang="cs-CZ" sz="1600" dirty="0" smtClean="0"/>
              <a:t>hasební </a:t>
            </a:r>
            <a:r>
              <a:rPr lang="cs-CZ" sz="1600" dirty="0"/>
              <a:t>vody. Dle tohoto kritéria lze </a:t>
            </a:r>
            <a:r>
              <a:rPr lang="cs-CZ" sz="1600" dirty="0" smtClean="0"/>
              <a:t>leteckou techniku </a:t>
            </a:r>
            <a:r>
              <a:rPr lang="cs-CZ" sz="1600" dirty="0"/>
              <a:t>dělit na:</a:t>
            </a:r>
          </a:p>
          <a:p>
            <a:pPr marL="0" indent="0">
              <a:buNone/>
            </a:pPr>
            <a:r>
              <a:rPr lang="pt-BR" sz="1600" dirty="0"/>
              <a:t>a) letadla s integrovanou nádrží na </a:t>
            </a:r>
            <a:r>
              <a:rPr lang="pt-BR" sz="1600" dirty="0" smtClean="0"/>
              <a:t>dopravu</a:t>
            </a:r>
            <a:r>
              <a:rPr lang="cs-CZ" sz="1600" dirty="0" smtClean="0"/>
              <a:t> hasební </a:t>
            </a:r>
            <a:r>
              <a:rPr lang="cs-CZ" sz="1600" dirty="0"/>
              <a:t>látky (hydroplány, vrtulníky </a:t>
            </a:r>
            <a:r>
              <a:rPr lang="cs-CZ" sz="1600" dirty="0" smtClean="0"/>
              <a:t>– v </a:t>
            </a:r>
            <a:r>
              <a:rPr lang="cs-CZ" sz="1600" dirty="0"/>
              <a:t>České republice nejsou k dispozici, </a:t>
            </a:r>
            <a:r>
              <a:rPr lang="cs-CZ" sz="1600" dirty="0" smtClean="0"/>
              <a:t>letadla pro </a:t>
            </a:r>
            <a:r>
              <a:rPr lang="cs-CZ" sz="1600" dirty="0"/>
              <a:t>zemědělskou činnost aj.),</a:t>
            </a:r>
          </a:p>
          <a:p>
            <a:pPr marL="0" indent="0">
              <a:buNone/>
            </a:pPr>
            <a:r>
              <a:rPr lang="cs-CZ" sz="1600" dirty="0"/>
              <a:t>b) letadla se závěsným vakem pro </a:t>
            </a:r>
            <a:r>
              <a:rPr lang="cs-CZ" sz="1600" dirty="0" smtClean="0"/>
              <a:t>doplňování, dopravu </a:t>
            </a:r>
            <a:r>
              <a:rPr lang="cs-CZ" sz="1600" dirty="0"/>
              <a:t>a odhoz hasební látky (vrtulníky).</a:t>
            </a:r>
            <a:endParaRPr lang="cs-CZ" sz="1600" b="1" dirty="0">
              <a:solidFill>
                <a:srgbClr val="FF0000"/>
              </a:solidFill>
            </a:endParaRPr>
          </a:p>
        </p:txBody>
      </p:sp>
    </p:spTree>
    <p:extLst>
      <p:ext uri="{BB962C8B-B14F-4D97-AF65-F5344CB8AC3E}">
        <p14:creationId xmlns:p14="http://schemas.microsoft.com/office/powerpoint/2010/main" val="866007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5501" y="836712"/>
            <a:ext cx="6483581"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69942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1417638"/>
          </a:xfrm>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lgn="ctr">
              <a:buNone/>
            </a:pPr>
            <a:endParaRPr lang="cs-CZ" sz="2000" b="1" dirty="0" smtClean="0"/>
          </a:p>
          <a:p>
            <a:pPr marL="0" indent="0" algn="ctr">
              <a:buNone/>
            </a:pPr>
            <a:r>
              <a:rPr lang="cs-CZ" sz="2000" b="1" dirty="0" smtClean="0"/>
              <a:t>Pravidla </a:t>
            </a:r>
            <a:r>
              <a:rPr lang="cs-CZ" sz="2000" b="1" dirty="0"/>
              <a:t>pro vyžadování letecké techniky k </a:t>
            </a:r>
            <a:r>
              <a:rPr lang="cs-CZ" sz="2000" b="1" dirty="0" smtClean="0"/>
              <a:t>hašení požárů</a:t>
            </a:r>
          </a:p>
          <a:p>
            <a:pPr marL="0" indent="0">
              <a:buNone/>
            </a:pPr>
            <a:endParaRPr lang="cs-CZ" sz="1600" dirty="0" smtClean="0"/>
          </a:p>
          <a:p>
            <a:pPr marL="0" indent="0">
              <a:buNone/>
            </a:pPr>
            <a:r>
              <a:rPr lang="cs-CZ" sz="1600" b="1" dirty="0" smtClean="0">
                <a:solidFill>
                  <a:srgbClr val="FF0000"/>
                </a:solidFill>
              </a:rPr>
              <a:t>Letadlo </a:t>
            </a:r>
            <a:r>
              <a:rPr lang="cs-CZ" sz="1600" b="1" dirty="0">
                <a:solidFill>
                  <a:srgbClr val="FF0000"/>
                </a:solidFill>
              </a:rPr>
              <a:t>zařazené do systému LHS a dislokované na stanici LHS má pravomoc </a:t>
            </a:r>
            <a:r>
              <a:rPr lang="cs-CZ" sz="1600" b="1" dirty="0" smtClean="0">
                <a:solidFill>
                  <a:srgbClr val="FF0000"/>
                </a:solidFill>
              </a:rPr>
              <a:t>vyžádat na </a:t>
            </a:r>
            <a:r>
              <a:rPr lang="cs-CZ" sz="1600" b="1" dirty="0">
                <a:solidFill>
                  <a:srgbClr val="FF0000"/>
                </a:solidFill>
              </a:rPr>
              <a:t>hašení lesních požárů pouze předurčené OPIS HZS kraje na základě žádosti </a:t>
            </a:r>
            <a:r>
              <a:rPr lang="cs-CZ" sz="1600" b="1" dirty="0" smtClean="0">
                <a:solidFill>
                  <a:srgbClr val="FF0000"/>
                </a:solidFill>
              </a:rPr>
              <a:t>velitele zásahu.</a:t>
            </a:r>
          </a:p>
          <a:p>
            <a:pPr marL="0" indent="0">
              <a:buNone/>
            </a:pPr>
            <a:r>
              <a:rPr lang="cs-CZ" sz="1600" dirty="0"/>
              <a:t>V praxi to znamená, že každý velitel zásahu může vznést požadavek na hasební </a:t>
            </a:r>
            <a:r>
              <a:rPr lang="cs-CZ" sz="1600" dirty="0" smtClean="0"/>
              <a:t>letadlo na </a:t>
            </a:r>
            <a:r>
              <a:rPr lang="cs-CZ" sz="1600" dirty="0"/>
              <a:t>územně příslušné OPIS HZS kraje, které kontaktuje OPIS HZS kraje předurčené </a:t>
            </a:r>
            <a:r>
              <a:rPr lang="cs-CZ" sz="1600" dirty="0" smtClean="0"/>
              <a:t>pro komunikaci </a:t>
            </a:r>
            <a:r>
              <a:rPr lang="cs-CZ" sz="1600" dirty="0"/>
              <a:t>se stanicí LHS a to dá pokyn stanici LHS k zahájení činnosti ke vzletu </a:t>
            </a:r>
            <a:r>
              <a:rPr lang="cs-CZ" sz="1600" dirty="0" smtClean="0"/>
              <a:t>hasebního letadla.</a:t>
            </a:r>
          </a:p>
          <a:p>
            <a:pPr marL="0" indent="0">
              <a:buNone/>
            </a:pPr>
            <a:endParaRPr lang="cs-CZ" sz="1600" dirty="0" smtClean="0"/>
          </a:p>
          <a:p>
            <a:pPr marL="0" indent="0" algn="ctr">
              <a:buNone/>
            </a:pPr>
            <a:r>
              <a:rPr lang="cs-CZ" sz="2000" b="1" dirty="0"/>
              <a:t>Pravidla pro vyžadování vrtulníků LS </a:t>
            </a:r>
            <a:r>
              <a:rPr lang="cs-CZ" sz="2000" b="1" dirty="0" smtClean="0"/>
              <a:t>PČR</a:t>
            </a:r>
          </a:p>
          <a:p>
            <a:pPr marL="0" indent="0" algn="ctr">
              <a:buNone/>
            </a:pPr>
            <a:endParaRPr lang="cs-CZ" sz="2000" b="1" dirty="0"/>
          </a:p>
          <a:p>
            <a:pPr marL="0" indent="0">
              <a:buNone/>
            </a:pPr>
            <a:r>
              <a:rPr lang="cs-CZ" sz="1600" dirty="0"/>
              <a:t>Vrtulníky LS PČR jsou schopny provádět letecké hašení lesních požárů v době </a:t>
            </a:r>
            <a:r>
              <a:rPr lang="cs-CZ" sz="1600" dirty="0" smtClean="0"/>
              <a:t>od východu </a:t>
            </a:r>
            <a:r>
              <a:rPr lang="cs-CZ" sz="1600" dirty="0"/>
              <a:t>do západu slunce, celoročně a na celém území České republiky. V </a:t>
            </a:r>
            <a:r>
              <a:rPr lang="cs-CZ" sz="1600" dirty="0" smtClean="0"/>
              <a:t>odůvodněných případech </a:t>
            </a:r>
            <a:r>
              <a:rPr lang="cs-CZ" sz="1600" dirty="0"/>
              <a:t>lze vrtulníky využít i k provádění hlídkových letů mimo svůj pracovní sektor </a:t>
            </a:r>
            <a:r>
              <a:rPr lang="cs-CZ" sz="1600" dirty="0" smtClean="0"/>
              <a:t>po předchozí </a:t>
            </a:r>
            <a:r>
              <a:rPr lang="cs-CZ" sz="1600" dirty="0"/>
              <a:t>výzvě, po určené trase a v dohodnutém čase.</a:t>
            </a:r>
          </a:p>
          <a:p>
            <a:pPr marL="0" indent="0">
              <a:buNone/>
            </a:pPr>
            <a:r>
              <a:rPr lang="cs-CZ" sz="1600" b="1" dirty="0">
                <a:solidFill>
                  <a:srgbClr val="FF0000"/>
                </a:solidFill>
              </a:rPr>
              <a:t>Vrtulníky LS PČR k hašení je oprávněno vyžadovat OPIS MV-GŘ HZS ČR</a:t>
            </a:r>
          </a:p>
          <a:p>
            <a:pPr>
              <a:buAutoNum type="alphaLcParenR"/>
            </a:pPr>
            <a:r>
              <a:rPr lang="cs-CZ" sz="1600" dirty="0" smtClean="0"/>
              <a:t>na </a:t>
            </a:r>
            <a:r>
              <a:rPr lang="cs-CZ" sz="1600" dirty="0"/>
              <a:t>základě žádosti OPIS HZS kraje po rozhodnutí velitele zásahu </a:t>
            </a:r>
            <a:r>
              <a:rPr lang="cs-CZ" sz="1600" dirty="0" smtClean="0"/>
              <a:t>nebo</a:t>
            </a:r>
          </a:p>
          <a:p>
            <a:pPr>
              <a:buAutoNum type="alphaLcParenR"/>
            </a:pPr>
            <a:r>
              <a:rPr lang="cs-CZ" sz="1600" dirty="0" smtClean="0"/>
              <a:t>na </a:t>
            </a:r>
            <a:r>
              <a:rPr lang="cs-CZ" sz="1600" dirty="0"/>
              <a:t>základě rozhodnutí řídícího důstojníka MV-GŘ HZS ČR, případně </a:t>
            </a:r>
            <a:r>
              <a:rPr lang="cs-CZ" sz="1600" dirty="0" smtClean="0"/>
              <a:t>generálního ředitele HZS </a:t>
            </a:r>
            <a:r>
              <a:rPr lang="cs-CZ" sz="1600" dirty="0"/>
              <a:t>ČR</a:t>
            </a:r>
            <a:r>
              <a:rPr lang="cs-CZ" sz="1600" dirty="0" smtClean="0"/>
              <a:t>.</a:t>
            </a:r>
          </a:p>
          <a:p>
            <a:pPr marL="0" indent="0">
              <a:buNone/>
            </a:pPr>
            <a:endParaRPr lang="cs-CZ" sz="1600" b="1" dirty="0">
              <a:solidFill>
                <a:srgbClr val="FF0000"/>
              </a:solidFill>
            </a:endParaRPr>
          </a:p>
        </p:txBody>
      </p:sp>
    </p:spTree>
    <p:extLst>
      <p:ext uri="{BB962C8B-B14F-4D97-AF65-F5344CB8AC3E}">
        <p14:creationId xmlns:p14="http://schemas.microsoft.com/office/powerpoint/2010/main" val="103680198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lgn="ctr">
              <a:buNone/>
            </a:pPr>
            <a:r>
              <a:rPr lang="cs-CZ" sz="2000" b="1" dirty="0"/>
              <a:t>Plnění letecké techniky hasební látkou</a:t>
            </a:r>
          </a:p>
          <a:p>
            <a:pPr marL="0" indent="0">
              <a:buNone/>
            </a:pPr>
            <a:r>
              <a:rPr lang="cs-CZ" sz="1600" dirty="0" smtClean="0"/>
              <a:t>Obecné </a:t>
            </a:r>
            <a:r>
              <a:rPr lang="cs-CZ" sz="1600" dirty="0"/>
              <a:t>zásady</a:t>
            </a:r>
          </a:p>
          <a:p>
            <a:pPr marL="0" indent="0">
              <a:buNone/>
            </a:pPr>
            <a:r>
              <a:rPr lang="cs-CZ" sz="1600" b="1" dirty="0"/>
              <a:t>Při nasazení letecké techniky na hašení lesních požárů musí být dohodnuta </a:t>
            </a:r>
            <a:r>
              <a:rPr lang="cs-CZ" sz="1600" b="1" dirty="0" smtClean="0"/>
              <a:t>nejbližší vhodná </a:t>
            </a:r>
            <a:r>
              <a:rPr lang="cs-CZ" sz="1600" b="1" dirty="0"/>
              <a:t>pracovní letecká plocha </a:t>
            </a:r>
            <a:r>
              <a:rPr lang="cs-CZ" sz="1600" dirty="0"/>
              <a:t>od místa požáru určená na doplňování letadla </a:t>
            </a:r>
            <a:r>
              <a:rPr lang="cs-CZ" sz="1600" dirty="0" smtClean="0"/>
              <a:t>hasebními látkami</a:t>
            </a:r>
            <a:r>
              <a:rPr lang="cs-CZ" sz="1600" dirty="0"/>
              <a:t>, pokud není prováděno plnění závěsného vaku vrtulníku nořením z vhodného </a:t>
            </a:r>
            <a:r>
              <a:rPr lang="cs-CZ" sz="1600" dirty="0" smtClean="0"/>
              <a:t>vodního zdroje</a:t>
            </a:r>
            <a:r>
              <a:rPr lang="cs-CZ" sz="1600" dirty="0"/>
              <a:t>. </a:t>
            </a:r>
            <a:r>
              <a:rPr lang="cs-CZ" sz="1600" b="1" dirty="0"/>
              <a:t>Nejbližší vhodnou pracovní leteckou plochu určuje pilot letadla (letecký </a:t>
            </a:r>
            <a:r>
              <a:rPr lang="cs-CZ" sz="1600" b="1" dirty="0" smtClean="0"/>
              <a:t>personál v </a:t>
            </a:r>
            <a:r>
              <a:rPr lang="cs-CZ" sz="1600" b="1" dirty="0"/>
              <a:t>pohotovosti) na základě návrhu velitele zásahu nebo místně příslušného OPIS HZS </a:t>
            </a:r>
            <a:r>
              <a:rPr lang="cs-CZ" sz="1600" b="1" dirty="0" smtClean="0"/>
              <a:t>kraje </a:t>
            </a:r>
            <a:r>
              <a:rPr lang="cs-CZ" sz="1600" dirty="0" smtClean="0"/>
              <a:t>vyžadujícího </a:t>
            </a:r>
            <a:r>
              <a:rPr lang="cs-CZ" sz="1600" dirty="0"/>
              <a:t>pomoc, přičemž se vychází ze znalostí místních podmínek.</a:t>
            </a:r>
          </a:p>
          <a:p>
            <a:pPr marL="0" indent="0">
              <a:buNone/>
            </a:pPr>
            <a:r>
              <a:rPr lang="cs-CZ" sz="1600" dirty="0"/>
              <a:t>Vyslání jednotky PO do místa dohodnuté pracovní letecké plochy za účelem </a:t>
            </a:r>
            <a:r>
              <a:rPr lang="cs-CZ" sz="1600" dirty="0" smtClean="0"/>
              <a:t>plnění letadla </a:t>
            </a:r>
            <a:r>
              <a:rPr lang="cs-CZ" sz="1600" dirty="0"/>
              <a:t>hasební látkou provede velitel zásahu nebo územně příslušné OPIS HZS kraje, které </a:t>
            </a:r>
            <a:r>
              <a:rPr lang="cs-CZ" sz="1600" dirty="0" smtClean="0"/>
              <a:t>si letadlo </a:t>
            </a:r>
            <a:r>
              <a:rPr lang="cs-CZ" sz="1600" dirty="0"/>
              <a:t>k hašení </a:t>
            </a:r>
            <a:r>
              <a:rPr lang="cs-CZ" sz="1600" dirty="0" smtClean="0"/>
              <a:t>vyžádalo </a:t>
            </a:r>
            <a:endParaRPr lang="cs-CZ" sz="1600" dirty="0"/>
          </a:p>
          <a:p>
            <a:pPr marL="0" indent="0">
              <a:buNone/>
            </a:pPr>
            <a:r>
              <a:rPr lang="cs-CZ" sz="1600" dirty="0"/>
              <a:t>Hasební látku tvoří směs vody a smáčedla, nebo pouze voda. </a:t>
            </a:r>
            <a:r>
              <a:rPr lang="cs-CZ" sz="1600" b="1" dirty="0"/>
              <a:t>Jednotka PO </a:t>
            </a:r>
            <a:r>
              <a:rPr lang="cs-CZ" sz="1600" b="1" dirty="0" smtClean="0"/>
              <a:t>zajišťuje plnění </a:t>
            </a:r>
            <a:r>
              <a:rPr lang="cs-CZ" sz="1600" b="1" dirty="0"/>
              <a:t>letadla vodou. </a:t>
            </a:r>
            <a:r>
              <a:rPr lang="cs-CZ" sz="1600" dirty="0"/>
              <a:t>Letecký personál zajišťuje doplňování smáčedla do nádrže </a:t>
            </a:r>
            <a:r>
              <a:rPr lang="cs-CZ" sz="1600" dirty="0" smtClean="0"/>
              <a:t>letadla. Smáčedlo </a:t>
            </a:r>
            <a:r>
              <a:rPr lang="cs-CZ" sz="1600" dirty="0"/>
              <a:t>je součástí vybavení hasebního letadla. </a:t>
            </a:r>
            <a:r>
              <a:rPr lang="cs-CZ" sz="1600" b="1" dirty="0"/>
              <a:t>O konkrétním použití hasební </a:t>
            </a:r>
            <a:r>
              <a:rPr lang="cs-CZ" sz="1600" b="1" dirty="0" smtClean="0"/>
              <a:t>látky rozhoduje </a:t>
            </a:r>
            <a:r>
              <a:rPr lang="cs-CZ" sz="1600" b="1" dirty="0"/>
              <a:t>velitel zásahu</a:t>
            </a:r>
            <a:r>
              <a:rPr lang="cs-CZ" sz="1600" b="1" dirty="0" smtClean="0"/>
              <a:t>.</a:t>
            </a:r>
          </a:p>
          <a:p>
            <a:pPr marL="0" indent="0">
              <a:buNone/>
            </a:pPr>
            <a:endParaRPr lang="cs-CZ" sz="1600" b="1" dirty="0" smtClean="0"/>
          </a:p>
          <a:p>
            <a:pPr marL="0" indent="0" algn="ctr">
              <a:buNone/>
            </a:pPr>
            <a:r>
              <a:rPr lang="cs-CZ" sz="1600" b="1" dirty="0"/>
              <a:t>Plnění vrtulníků hasební látkou</a:t>
            </a:r>
          </a:p>
          <a:p>
            <a:pPr marL="0" indent="0">
              <a:buNone/>
            </a:pPr>
            <a:r>
              <a:rPr lang="cs-CZ" sz="1600" dirty="0"/>
              <a:t>Plnění závěsného vaku vrtulníků </a:t>
            </a:r>
            <a:r>
              <a:rPr lang="cs-CZ" sz="1600" dirty="0" smtClean="0"/>
              <a:t>hasební </a:t>
            </a:r>
            <a:r>
              <a:rPr lang="cs-CZ" sz="1600" dirty="0"/>
              <a:t>vodou může probíhat </a:t>
            </a:r>
            <a:r>
              <a:rPr lang="cs-CZ" sz="1600" dirty="0" smtClean="0"/>
              <a:t>dvěma způsoby</a:t>
            </a:r>
            <a:r>
              <a:rPr lang="cs-CZ" sz="1600" dirty="0"/>
              <a:t>:</a:t>
            </a:r>
          </a:p>
          <a:p>
            <a:pPr marL="0" indent="0">
              <a:buNone/>
            </a:pPr>
            <a:r>
              <a:rPr lang="pl-PL" sz="1600" dirty="0"/>
              <a:t>a) z vodní plochy nořením,</a:t>
            </a:r>
          </a:p>
          <a:p>
            <a:pPr marL="0" indent="0">
              <a:buNone/>
            </a:pPr>
            <a:r>
              <a:rPr lang="cs-CZ" sz="1600" dirty="0"/>
              <a:t>b) pomocí požární techniky</a:t>
            </a:r>
            <a:r>
              <a:rPr lang="cs-CZ" sz="1600" dirty="0" smtClean="0"/>
              <a:t>.</a:t>
            </a:r>
          </a:p>
          <a:p>
            <a:pPr marL="0" indent="0">
              <a:buNone/>
            </a:pPr>
            <a:endParaRPr lang="cs-CZ" sz="1600" b="1" dirty="0" smtClean="0"/>
          </a:p>
          <a:p>
            <a:pPr marL="0" indent="0" algn="ctr">
              <a:buNone/>
            </a:pPr>
            <a:r>
              <a:rPr lang="cs-CZ" sz="1600" b="1" dirty="0" smtClean="0"/>
              <a:t>Plnění </a:t>
            </a:r>
            <a:r>
              <a:rPr lang="cs-CZ" sz="1600" b="1" dirty="0"/>
              <a:t>závěsného vaku pomocí požární techniky</a:t>
            </a:r>
          </a:p>
          <a:p>
            <a:pPr marL="0" indent="0">
              <a:buNone/>
            </a:pPr>
            <a:r>
              <a:rPr lang="cs-CZ" sz="1600" dirty="0"/>
              <a:t>Plnění závěsného vaku pomocí požární techniky </a:t>
            </a:r>
            <a:r>
              <a:rPr lang="cs-CZ" sz="1600" dirty="0" smtClean="0"/>
              <a:t>se provádí </a:t>
            </a:r>
            <a:r>
              <a:rPr lang="cs-CZ" sz="1600" dirty="0"/>
              <a:t>v případě, pokud není dostupný vodní zdroj pro plnění</a:t>
            </a:r>
          </a:p>
          <a:p>
            <a:pPr marL="0" indent="0">
              <a:buNone/>
            </a:pPr>
            <a:r>
              <a:rPr lang="cs-CZ" sz="1600" dirty="0"/>
              <a:t>závěsného vaku nořením (vodní plocha nebo vodní tok), </a:t>
            </a:r>
            <a:r>
              <a:rPr lang="cs-CZ" sz="1600" dirty="0" smtClean="0"/>
              <a:t>nebo v </a:t>
            </a:r>
            <a:r>
              <a:rPr lang="cs-CZ" sz="1600" dirty="0"/>
              <a:t>případě, kdy tento zdroj nelze použít z bezpečnostních </a:t>
            </a:r>
            <a:r>
              <a:rPr lang="cs-CZ" sz="1600" dirty="0" smtClean="0"/>
              <a:t>nebo jiných </a:t>
            </a:r>
            <a:r>
              <a:rPr lang="cs-CZ" sz="1600" dirty="0"/>
              <a:t>důvodů, případně je vodní zdroj příliš vzdálen </a:t>
            </a:r>
            <a:r>
              <a:rPr lang="cs-CZ" sz="1600" dirty="0" smtClean="0"/>
              <a:t>od požáru</a:t>
            </a:r>
            <a:r>
              <a:rPr lang="cs-CZ" sz="1600" dirty="0"/>
              <a:t>. Při plnění závěsného vaku vrtulník nepřistává, </a:t>
            </a:r>
            <a:r>
              <a:rPr lang="cs-CZ" sz="1600" dirty="0" smtClean="0"/>
              <a:t>ale zůstává </a:t>
            </a:r>
            <a:r>
              <a:rPr lang="cs-CZ" sz="1600" dirty="0"/>
              <a:t>ve visu s vakem nad zemí </a:t>
            </a:r>
            <a:r>
              <a:rPr lang="cs-CZ" sz="1600" dirty="0" smtClean="0"/>
              <a:t>nad vytvořeným plnicím </a:t>
            </a:r>
            <a:r>
              <a:rPr lang="cs-CZ" sz="1600" dirty="0"/>
              <a:t>stanovištěm.</a:t>
            </a:r>
            <a:endParaRPr lang="cs-CZ" sz="1600" b="1" dirty="0"/>
          </a:p>
        </p:txBody>
      </p:sp>
    </p:spTree>
    <p:extLst>
      <p:ext uri="{BB962C8B-B14F-4D97-AF65-F5344CB8AC3E}">
        <p14:creationId xmlns:p14="http://schemas.microsoft.com/office/powerpoint/2010/main" val="12148890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6512" y="0"/>
            <a:ext cx="9180512" cy="6858000"/>
          </a:xfrm>
        </p:spPr>
        <p:txBody>
          <a:bodyPr>
            <a:normAutofit/>
          </a:bodyPr>
          <a:lstStyle/>
          <a:p>
            <a:pPr marL="0" indent="0">
              <a:buNone/>
            </a:pPr>
            <a:r>
              <a:rPr lang="cs-CZ" sz="1600" b="1" dirty="0"/>
              <a:t>Plnění závěsného vaku pomocí požární techniky </a:t>
            </a:r>
            <a:r>
              <a:rPr lang="cs-CZ" sz="1600" b="1" dirty="0" smtClean="0"/>
              <a:t>se</a:t>
            </a:r>
            <a:r>
              <a:rPr lang="cs-CZ" sz="1600" b="1" dirty="0"/>
              <a:t> </a:t>
            </a:r>
            <a:r>
              <a:rPr lang="cs-CZ" sz="1600" b="1" dirty="0" smtClean="0"/>
              <a:t>provádí </a:t>
            </a:r>
            <a:r>
              <a:rPr lang="cs-CZ" sz="1600" b="1" dirty="0"/>
              <a:t>pomocí tzv. „plnicích proudnic“. </a:t>
            </a:r>
            <a:r>
              <a:rPr lang="cs-CZ" sz="1600" dirty="0"/>
              <a:t>Jedná se o </a:t>
            </a:r>
            <a:r>
              <a:rPr lang="cs-CZ" sz="1600" dirty="0" smtClean="0"/>
              <a:t>speciálně upravené </a:t>
            </a:r>
            <a:r>
              <a:rPr lang="cs-CZ" sz="1600" dirty="0"/>
              <a:t>proudnice s půlspojkou B 75 s uzávěrem, které </a:t>
            </a:r>
            <a:r>
              <a:rPr lang="cs-CZ" sz="1600" dirty="0" smtClean="0"/>
              <a:t>byly vyvinuty </a:t>
            </a:r>
            <a:r>
              <a:rPr lang="cs-CZ" sz="1600" dirty="0"/>
              <a:t>na základě praktických zkušeností (</a:t>
            </a:r>
            <a:r>
              <a:rPr lang="cs-CZ" sz="1600" i="1" dirty="0"/>
              <a:t>obr. 12</a:t>
            </a:r>
            <a:r>
              <a:rPr lang="cs-CZ" sz="1600" dirty="0"/>
              <a:t>). </a:t>
            </a:r>
            <a:r>
              <a:rPr lang="cs-CZ" sz="1600" dirty="0" smtClean="0"/>
              <a:t>Plnicí </a:t>
            </a:r>
            <a:r>
              <a:rPr lang="pl-PL" sz="1600" dirty="0" smtClean="0"/>
              <a:t>proudnice </a:t>
            </a:r>
            <a:r>
              <a:rPr lang="pl-PL" sz="1600" dirty="0"/>
              <a:t>je konstruována tak, aby </a:t>
            </a:r>
            <a:r>
              <a:rPr lang="pl-PL" sz="1600" dirty="0" smtClean="0"/>
              <a:t>vytékajícímu </a:t>
            </a:r>
            <a:r>
              <a:rPr lang="pt-BR" sz="1600" dirty="0" smtClean="0"/>
              <a:t>proudu </a:t>
            </a:r>
            <a:r>
              <a:rPr lang="pt-BR" sz="1600" dirty="0"/>
              <a:t>dala válcový tvar a zpomalila </a:t>
            </a:r>
            <a:r>
              <a:rPr lang="pt-BR" sz="1600" dirty="0" smtClean="0"/>
              <a:t>proudění</a:t>
            </a:r>
            <a:r>
              <a:rPr lang="cs-CZ" sz="1600" dirty="0" smtClean="0"/>
              <a:t> </a:t>
            </a:r>
            <a:r>
              <a:rPr lang="pl-PL" sz="1600" dirty="0" smtClean="0"/>
              <a:t>vody</a:t>
            </a:r>
            <a:r>
              <a:rPr lang="pl-PL" sz="1600" dirty="0"/>
              <a:t>. Plnicí proudnice je potom </a:t>
            </a:r>
            <a:r>
              <a:rPr lang="pl-PL" sz="1600" dirty="0" smtClean="0"/>
              <a:t>snadněji </a:t>
            </a:r>
            <a:r>
              <a:rPr lang="cs-CZ" sz="1600" dirty="0" smtClean="0"/>
              <a:t>a </a:t>
            </a:r>
            <a:r>
              <a:rPr lang="cs-CZ" sz="1600" dirty="0"/>
              <a:t>bezpečněji ovladatelná a nedochází k </a:t>
            </a:r>
            <a:r>
              <a:rPr lang="cs-CZ" sz="1600" dirty="0" smtClean="0"/>
              <a:t>nadměrnému vychýlení </a:t>
            </a:r>
            <a:r>
              <a:rPr lang="cs-CZ" sz="1600" dirty="0"/>
              <a:t>tlakem vytékající </a:t>
            </a:r>
            <a:r>
              <a:rPr lang="cs-CZ" sz="1600" dirty="0" smtClean="0"/>
              <a:t>vody. </a:t>
            </a:r>
            <a:r>
              <a:rPr lang="pl-PL" sz="1600" b="1" dirty="0" smtClean="0"/>
              <a:t>Plnicí </a:t>
            </a:r>
            <a:r>
              <a:rPr lang="pl-PL" sz="1600" b="1" dirty="0"/>
              <a:t>proudnice jsou trvale uloženy na </a:t>
            </a:r>
            <a:r>
              <a:rPr lang="pl-PL" sz="1600" b="1" dirty="0" smtClean="0"/>
              <a:t>palubě </a:t>
            </a:r>
            <a:r>
              <a:rPr lang="cs-CZ" sz="1600" b="1" dirty="0" smtClean="0"/>
              <a:t>vrtulníku </a:t>
            </a:r>
            <a:r>
              <a:rPr lang="cs-CZ" sz="1600" b="1" dirty="0"/>
              <a:t>předurčeného k leteckému hašení.</a:t>
            </a:r>
          </a:p>
          <a:p>
            <a:pPr marL="0" indent="0">
              <a:buNone/>
            </a:pPr>
            <a:r>
              <a:rPr lang="cs-CZ" sz="1600" dirty="0"/>
              <a:t>Před začátkem činnosti je nutné </a:t>
            </a:r>
            <a:r>
              <a:rPr lang="cs-CZ" sz="1600" dirty="0" smtClean="0"/>
              <a:t>provést s </a:t>
            </a:r>
            <a:r>
              <a:rPr lang="cs-CZ" sz="1600" dirty="0"/>
              <a:t>jednotkou PO provádějící plnění </a:t>
            </a:r>
            <a:r>
              <a:rPr lang="cs-CZ" sz="1600" dirty="0" smtClean="0"/>
              <a:t>bezpečnostní pohovor </a:t>
            </a:r>
            <a:r>
              <a:rPr lang="cs-CZ" sz="1600" dirty="0"/>
              <a:t>(</a:t>
            </a:r>
            <a:r>
              <a:rPr lang="cs-CZ" sz="1600" i="1" dirty="0"/>
              <a:t>obr. 13</a:t>
            </a:r>
            <a:r>
              <a:rPr lang="cs-CZ" sz="1600" dirty="0"/>
              <a:t>), který je zaměřen </a:t>
            </a:r>
            <a:r>
              <a:rPr lang="cs-CZ" sz="1600" dirty="0" smtClean="0"/>
              <a:t>především na</a:t>
            </a:r>
            <a:endParaRPr lang="cs-CZ" sz="1600" dirty="0"/>
          </a:p>
          <a:p>
            <a:pPr marL="0" indent="0">
              <a:buNone/>
            </a:pPr>
            <a:r>
              <a:rPr lang="cs-CZ" sz="1600" dirty="0"/>
              <a:t>a) počet a úkoly jednotlivých hasičů, </a:t>
            </a:r>
            <a:r>
              <a:rPr lang="cs-CZ" sz="1600" dirty="0" smtClean="0"/>
              <a:t>kteří </a:t>
            </a:r>
            <a:r>
              <a:rPr lang="pl-PL" sz="1600" dirty="0" smtClean="0"/>
              <a:t>budou </a:t>
            </a:r>
            <a:r>
              <a:rPr lang="pl-PL" sz="1600" dirty="0"/>
              <a:t>přítomni na plnicím stanovišti,</a:t>
            </a:r>
          </a:p>
          <a:p>
            <a:pPr marL="0" indent="0">
              <a:buNone/>
            </a:pPr>
            <a:r>
              <a:rPr lang="cs-CZ" sz="1600" dirty="0"/>
              <a:t>b) organizaci plnicího stanoviště (</a:t>
            </a:r>
            <a:r>
              <a:rPr lang="cs-CZ" sz="1600" dirty="0" smtClean="0"/>
              <a:t>vytýčení, uzávěra</a:t>
            </a:r>
            <a:r>
              <a:rPr lang="cs-CZ" sz="1600" dirty="0"/>
              <a:t>),</a:t>
            </a:r>
          </a:p>
          <a:p>
            <a:pPr marL="0" indent="0">
              <a:buNone/>
            </a:pPr>
            <a:r>
              <a:rPr lang="cs-CZ" sz="1600" dirty="0"/>
              <a:t>c) rozmístění vozidel, postavení hasičů, </a:t>
            </a:r>
            <a:r>
              <a:rPr lang="cs-CZ" sz="1600" dirty="0" smtClean="0"/>
              <a:t>určení plnicího </a:t>
            </a:r>
            <a:r>
              <a:rPr lang="cs-CZ" sz="1600" dirty="0"/>
              <a:t>stanoviště,</a:t>
            </a:r>
          </a:p>
          <a:p>
            <a:pPr marL="0" indent="0">
              <a:buNone/>
            </a:pPr>
            <a:r>
              <a:rPr lang="en-US" sz="1600" dirty="0"/>
              <a:t>d) </a:t>
            </a:r>
            <a:r>
              <a:rPr lang="en-US" sz="1600" dirty="0" err="1"/>
              <a:t>smluvené</a:t>
            </a:r>
            <a:r>
              <a:rPr lang="en-US" sz="1600" dirty="0"/>
              <a:t> </a:t>
            </a:r>
            <a:r>
              <a:rPr lang="en-US" sz="1600" dirty="0" err="1"/>
              <a:t>povely</a:t>
            </a:r>
            <a:r>
              <a:rPr lang="en-US" sz="1600" dirty="0"/>
              <a:t> a </a:t>
            </a:r>
            <a:r>
              <a:rPr lang="en-US" sz="1600" dirty="0" err="1"/>
              <a:t>signály</a:t>
            </a:r>
            <a:r>
              <a:rPr lang="en-US" sz="1600" dirty="0"/>
              <a:t>,</a:t>
            </a:r>
          </a:p>
          <a:p>
            <a:pPr marL="0" indent="0">
              <a:buNone/>
            </a:pPr>
            <a:r>
              <a:rPr lang="cs-CZ" sz="1600" dirty="0"/>
              <a:t>e) informace o nouzových postupech</a:t>
            </a:r>
            <a:r>
              <a:rPr lang="cs-CZ" sz="1600" dirty="0" smtClean="0"/>
              <a:t>.</a:t>
            </a:r>
          </a:p>
          <a:p>
            <a:pPr marL="0" indent="0">
              <a:buNone/>
            </a:pPr>
            <a:r>
              <a:rPr lang="cs-CZ" sz="1600" dirty="0" smtClean="0"/>
              <a:t> </a:t>
            </a:r>
            <a:endParaRPr lang="cs-CZ" sz="16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573016"/>
            <a:ext cx="3672409" cy="3023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573015"/>
            <a:ext cx="3629794" cy="2951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31216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4" name="Zástupný symbol pro obsah 3"/>
          <p:cNvSpPr>
            <a:spLocks noGrp="1"/>
          </p:cNvSpPr>
          <p:nvPr>
            <p:ph idx="1"/>
          </p:nvPr>
        </p:nvSpPr>
        <p:spPr>
          <a:xfrm>
            <a:off x="0" y="0"/>
            <a:ext cx="9144000" cy="6858000"/>
          </a:xfrm>
        </p:spPr>
        <p:txBody>
          <a:bodyPr>
            <a:normAutofit/>
          </a:bodyPr>
          <a:lstStyle/>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r>
              <a:rPr lang="cs-CZ" sz="1600" dirty="0"/>
              <a:t>Pro zabezpečení dostatečného množství vody je nutné zajistit na jeden vrtulník </a:t>
            </a:r>
            <a:r>
              <a:rPr lang="cs-CZ" sz="1600" dirty="0" smtClean="0"/>
              <a:t>se závěsným </a:t>
            </a:r>
            <a:r>
              <a:rPr lang="cs-CZ" sz="1600" dirty="0"/>
              <a:t>vakem minimálně 2 x </a:t>
            </a:r>
            <a:r>
              <a:rPr lang="cs-CZ" sz="1600" dirty="0" smtClean="0"/>
              <a:t>CAS</a:t>
            </a:r>
          </a:p>
          <a:p>
            <a:pPr marL="0" indent="0">
              <a:buNone/>
            </a:pPr>
            <a:r>
              <a:rPr lang="cs-CZ" sz="1600" dirty="0"/>
              <a:t>Ustavení požární techniky musí být provedeno tak, aby byl zajištěn vzájemný </a:t>
            </a:r>
            <a:r>
              <a:rPr lang="cs-CZ" sz="1600" dirty="0" smtClean="0"/>
              <a:t>vizuální kontakt </a:t>
            </a:r>
            <a:r>
              <a:rPr lang="cs-CZ" sz="1600" dirty="0"/>
              <a:t>strojníků, hasičů na proudech a letové posádky vrtulníku (plnicí manévr vrtulníku </a:t>
            </a:r>
            <a:r>
              <a:rPr lang="cs-CZ" sz="1600" dirty="0" smtClean="0"/>
              <a:t>je prováděn </a:t>
            </a:r>
            <a:r>
              <a:rPr lang="cs-CZ" sz="1600" dirty="0"/>
              <a:t>proti větru), přibližně 30 m od plnicího místa (</a:t>
            </a:r>
            <a:r>
              <a:rPr lang="cs-CZ" sz="1600" i="1" dirty="0"/>
              <a:t>obr. 15</a:t>
            </a:r>
            <a:r>
              <a:rPr lang="cs-CZ" sz="1600" dirty="0" smtClean="0"/>
              <a:t>).</a:t>
            </a:r>
          </a:p>
          <a:p>
            <a:pPr marL="0" indent="0">
              <a:buNone/>
            </a:pPr>
            <a:r>
              <a:rPr lang="cs-CZ" sz="1600" dirty="0"/>
              <a:t>Dopravní vedení od CAS k místu plnění je prováděno plnicím družstvem </a:t>
            </a:r>
            <a:r>
              <a:rPr lang="cs-CZ" sz="1600" dirty="0" smtClean="0"/>
              <a:t>vybaveným dvěma </a:t>
            </a:r>
            <a:r>
              <a:rPr lang="cs-CZ" sz="1600" dirty="0"/>
              <a:t>nezávislými vedeními ze 2 až 3 ks hadic B75 s dostatečným manipulačním obloukem</a:t>
            </a:r>
            <a:r>
              <a:rPr lang="cs-CZ" sz="1600" dirty="0" smtClean="0"/>
              <a:t>.</a:t>
            </a:r>
          </a:p>
          <a:p>
            <a:pPr marL="0" indent="0">
              <a:buNone/>
            </a:pPr>
            <a:r>
              <a:rPr lang="cs-CZ" sz="1600" dirty="0" smtClean="0"/>
              <a:t>Dvě speciální </a:t>
            </a:r>
            <a:r>
              <a:rPr lang="cs-CZ" sz="1600" dirty="0"/>
              <a:t>plnicí proudnice B 75 s uzávěrem jsou obsluhovány 2 x 2 hasiči a je jimi </a:t>
            </a:r>
            <a:r>
              <a:rPr lang="cs-CZ" sz="1600" dirty="0" smtClean="0"/>
              <a:t>plněn jeden </a:t>
            </a:r>
            <a:r>
              <a:rPr lang="cs-CZ" sz="1600" dirty="0"/>
              <a:t>závěsný vak. </a:t>
            </a:r>
            <a:endParaRPr lang="cs-CZ" sz="1600" dirty="0" smtClean="0"/>
          </a:p>
          <a:p>
            <a:pPr marL="0" indent="0">
              <a:buNone/>
            </a:pPr>
            <a:r>
              <a:rPr lang="cs-CZ" sz="1600" dirty="0" smtClean="0"/>
              <a:t>Další </a:t>
            </a:r>
            <a:r>
              <a:rPr lang="cs-CZ" sz="1600" dirty="0"/>
              <a:t>hasič pracuje samostatně a jeho úkolem je stabilizovat závěsný </a:t>
            </a:r>
            <a:r>
              <a:rPr lang="cs-CZ" sz="1600" dirty="0" smtClean="0"/>
              <a:t>vak vrtulníku </a:t>
            </a:r>
            <a:r>
              <a:rPr lang="cs-CZ" sz="1600" dirty="0"/>
              <a:t>před začátkem plnění a zkontrolovat funkci uzavírací klapky závěsného </a:t>
            </a:r>
            <a:r>
              <a:rPr lang="cs-CZ" sz="1600" dirty="0" smtClean="0"/>
              <a:t>vaku. </a:t>
            </a:r>
          </a:p>
          <a:p>
            <a:pPr marL="0" indent="0">
              <a:buNone/>
            </a:pPr>
            <a:r>
              <a:rPr lang="cs-CZ" sz="1600" dirty="0" smtClean="0"/>
              <a:t>Koordinaci </a:t>
            </a:r>
            <a:r>
              <a:rPr lang="cs-CZ" sz="1600" dirty="0"/>
              <a:t>s letovou posádkou vrtulníku při plnění zajišťuje velitel plnicího stanoviště, </a:t>
            </a:r>
            <a:r>
              <a:rPr lang="cs-CZ" sz="1600" dirty="0" smtClean="0"/>
              <a:t>který musí </a:t>
            </a:r>
            <a:r>
              <a:rPr lang="cs-CZ" sz="1600" dirty="0"/>
              <a:t>být od hasičů provádějících plnění zřetelně odlišen - červená přilba, vesta apod.</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3234" y="260648"/>
            <a:ext cx="2981722" cy="251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79" y="333375"/>
            <a:ext cx="3404245" cy="2446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80621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lgn="ctr">
              <a:buNone/>
            </a:pPr>
            <a:r>
              <a:rPr lang="cs-CZ" sz="1600" b="1" dirty="0"/>
              <a:t>Postup vlastního plnění</a:t>
            </a:r>
          </a:p>
          <a:p>
            <a:pPr marL="0" indent="0">
              <a:buNone/>
            </a:pPr>
            <a:r>
              <a:rPr lang="cs-CZ" sz="1600" dirty="0"/>
              <a:t>Při plnění závěsného vaku vrtulníku pomocí požární techniky je nutné </a:t>
            </a:r>
            <a:r>
              <a:rPr lang="cs-CZ" sz="1600" dirty="0" smtClean="0"/>
              <a:t>dodržet následující </a:t>
            </a:r>
            <a:r>
              <a:rPr lang="cs-CZ" sz="1600" dirty="0"/>
              <a:t>zásady:</a:t>
            </a:r>
          </a:p>
          <a:p>
            <a:pPr marL="0" indent="0">
              <a:buNone/>
            </a:pPr>
            <a:r>
              <a:rPr lang="cs-CZ" sz="1600" dirty="0"/>
              <a:t>− čísla 1 a 3 drží proudnice a usměrňují proud vody do závěsného vaku,</a:t>
            </a:r>
          </a:p>
          <a:p>
            <a:pPr marL="0" indent="0">
              <a:buNone/>
            </a:pPr>
            <a:r>
              <a:rPr lang="cs-CZ" sz="1600" dirty="0"/>
              <a:t>− čísla 2 a 4 ovládají uzávěr a pomáhají lichým číslům s držením proudnice a manipulací</a:t>
            </a:r>
          </a:p>
          <a:p>
            <a:pPr marL="0" indent="0">
              <a:buNone/>
            </a:pPr>
            <a:r>
              <a:rPr lang="pt-BR" sz="1600" dirty="0"/>
              <a:t>s hadicovým vedením (</a:t>
            </a:r>
            <a:r>
              <a:rPr lang="pt-BR" sz="1600" i="1" dirty="0"/>
              <a:t>obr. 17 až 20</a:t>
            </a:r>
            <a:r>
              <a:rPr lang="pt-BR" sz="1600" dirty="0" smtClean="0"/>
              <a:t>),</a:t>
            </a:r>
            <a:endParaRPr lang="cs-CZ" sz="1600" dirty="0" smtClean="0"/>
          </a:p>
          <a:p>
            <a:pPr marL="0" indent="0">
              <a:buNone/>
            </a:pPr>
            <a:endParaRPr lang="cs-CZ" sz="16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484785"/>
            <a:ext cx="3135263"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1764" y="1268760"/>
            <a:ext cx="3312368" cy="24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4005064"/>
            <a:ext cx="2760935" cy="2087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5" y="4005063"/>
            <a:ext cx="3639319" cy="251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793982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6512" y="0"/>
            <a:ext cx="9217024" cy="6858000"/>
          </a:xfrm>
        </p:spPr>
        <p:txBody>
          <a:bodyPr>
            <a:normAutofit/>
          </a:bodyPr>
          <a:lstStyle/>
          <a:p>
            <a:pPr marL="0" indent="0">
              <a:buNone/>
            </a:pPr>
            <a:r>
              <a:rPr lang="cs-CZ" sz="1600" dirty="0"/>
              <a:t>− číslo 5 přidržením stabilizuje vak </a:t>
            </a:r>
            <a:r>
              <a:rPr lang="cs-CZ" sz="1600" dirty="0" smtClean="0"/>
              <a:t>před plněním , </a:t>
            </a:r>
            <a:r>
              <a:rPr lang="cs-CZ" sz="1600" dirty="0"/>
              <a:t>povytáhnutím </a:t>
            </a:r>
            <a:r>
              <a:rPr lang="cs-CZ" sz="1600" dirty="0" smtClean="0"/>
              <a:t>kontroluje funkci </a:t>
            </a:r>
            <a:r>
              <a:rPr lang="cs-CZ" sz="1600" dirty="0"/>
              <a:t>uzavírací klapky závěsného </a:t>
            </a:r>
            <a:r>
              <a:rPr lang="cs-CZ" sz="1600" dirty="0" smtClean="0"/>
              <a:t>vaku a </a:t>
            </a:r>
            <a:r>
              <a:rPr lang="cs-CZ" sz="1600" dirty="0"/>
              <a:t>při plnění odstoupí za čísla 2 a 4,</a:t>
            </a:r>
          </a:p>
          <a:p>
            <a:pPr marL="0" indent="0">
              <a:buNone/>
            </a:pPr>
            <a:r>
              <a:rPr lang="cs-CZ" sz="1600" dirty="0"/>
              <a:t>− </a:t>
            </a:r>
            <a:r>
              <a:rPr lang="cs-CZ" sz="1600" b="1" dirty="0"/>
              <a:t>velitel plnicího stanoviště je </a:t>
            </a:r>
            <a:r>
              <a:rPr lang="cs-CZ" sz="1600" b="1" dirty="0" smtClean="0"/>
              <a:t>jediným prostředníkem </a:t>
            </a:r>
            <a:r>
              <a:rPr lang="cs-CZ" sz="1600" b="1" dirty="0"/>
              <a:t>s posádkou vrtulníku</a:t>
            </a:r>
            <a:r>
              <a:rPr lang="cs-CZ" sz="1600" dirty="0"/>
              <a:t>, </a:t>
            </a:r>
            <a:r>
              <a:rPr lang="cs-CZ" sz="1600" dirty="0" smtClean="0"/>
              <a:t>sleduje činnost </a:t>
            </a:r>
            <a:r>
              <a:rPr lang="cs-CZ" sz="1600" dirty="0"/>
              <a:t>pod vrtulníkem, celou plnicí </a:t>
            </a:r>
            <a:r>
              <a:rPr lang="cs-CZ" sz="1600" dirty="0" smtClean="0"/>
              <a:t>plochu včetně </a:t>
            </a:r>
            <a:r>
              <a:rPr lang="cs-CZ" sz="1600" dirty="0"/>
              <a:t>okolí a svými povely a </a:t>
            </a:r>
            <a:r>
              <a:rPr lang="cs-CZ" sz="1600" dirty="0" smtClean="0"/>
              <a:t>signály </a:t>
            </a:r>
            <a:r>
              <a:rPr lang="pl-PL" sz="1600" dirty="0" smtClean="0"/>
              <a:t>komunikuje </a:t>
            </a:r>
            <a:r>
              <a:rPr lang="pl-PL" sz="1600" dirty="0"/>
              <a:t>s posádkou vrtulníku (</a:t>
            </a:r>
            <a:r>
              <a:rPr lang="pl-PL" sz="1600" i="1" dirty="0"/>
              <a:t>obr. 22</a:t>
            </a:r>
            <a:r>
              <a:rPr lang="pl-PL" sz="1600" dirty="0"/>
              <a:t>),</a:t>
            </a:r>
          </a:p>
          <a:p>
            <a:pPr marL="0" indent="0">
              <a:buNone/>
            </a:pPr>
            <a:r>
              <a:rPr lang="cs-CZ" sz="1600" dirty="0"/>
              <a:t>− strojníci sledují činnost hasičů a </a:t>
            </a:r>
            <a:r>
              <a:rPr lang="cs-CZ" sz="1600" dirty="0" smtClean="0"/>
              <a:t>zajišťují konstantní </a:t>
            </a:r>
            <a:r>
              <a:rPr lang="cs-CZ" sz="1600" dirty="0"/>
              <a:t>tlak 0,4 </a:t>
            </a:r>
            <a:r>
              <a:rPr lang="cs-CZ" sz="1600" dirty="0" err="1"/>
              <a:t>MPa</a:t>
            </a:r>
            <a:r>
              <a:rPr lang="cs-CZ" sz="1600" dirty="0"/>
              <a:t> v </a:t>
            </a:r>
            <a:r>
              <a:rPr lang="cs-CZ" sz="1600" dirty="0" smtClean="0"/>
              <a:t>hadicovém vedení</a:t>
            </a:r>
            <a:r>
              <a:rPr lang="cs-CZ" sz="1600" dirty="0"/>
              <a:t>.</a:t>
            </a:r>
          </a:p>
          <a:p>
            <a:pPr marL="0" indent="0">
              <a:buNone/>
            </a:pPr>
            <a:r>
              <a:rPr lang="cs-CZ" sz="1600" b="1" dirty="0"/>
              <a:t>Plnění závěsného vaku se začíná již </a:t>
            </a:r>
            <a:r>
              <a:rPr lang="cs-CZ" sz="1600" b="1" dirty="0" smtClean="0"/>
              <a:t>ve chvíli</a:t>
            </a:r>
            <a:r>
              <a:rPr lang="cs-CZ" sz="1600" b="1" dirty="0"/>
              <a:t>, kdy je vak relativně </a:t>
            </a:r>
            <a:r>
              <a:rPr lang="cs-CZ" sz="1600" b="1" dirty="0" smtClean="0"/>
              <a:t>stabilizován (</a:t>
            </a:r>
            <a:r>
              <a:rPr lang="cs-CZ" sz="1600" b="1" i="1" dirty="0" smtClean="0"/>
              <a:t>obr</a:t>
            </a:r>
            <a:r>
              <a:rPr lang="cs-CZ" sz="1600" b="1" i="1" dirty="0"/>
              <a:t>. 23</a:t>
            </a:r>
            <a:r>
              <a:rPr lang="cs-CZ" sz="1600" b="1" dirty="0"/>
              <a:t>) a končí, až když vak přetéká </a:t>
            </a:r>
            <a:r>
              <a:rPr lang="cs-CZ" sz="1600" b="1" dirty="0" smtClean="0"/>
              <a:t>vodou </a:t>
            </a:r>
            <a:r>
              <a:rPr lang="pl-PL" sz="1600" dirty="0" smtClean="0"/>
              <a:t>Tuto </a:t>
            </a:r>
            <a:r>
              <a:rPr lang="pl-PL" sz="1600" dirty="0"/>
              <a:t>zásadu je </a:t>
            </a:r>
            <a:r>
              <a:rPr lang="pl-PL" sz="1600" dirty="0" smtClean="0"/>
              <a:t>nezbytné </a:t>
            </a:r>
            <a:r>
              <a:rPr lang="cs-CZ" sz="1600" dirty="0" smtClean="0"/>
              <a:t>dodržet </a:t>
            </a:r>
            <a:r>
              <a:rPr lang="cs-CZ" sz="1600" dirty="0"/>
              <a:t>především v případě, kdy se </a:t>
            </a:r>
            <a:r>
              <a:rPr lang="cs-CZ" sz="1600" dirty="0" smtClean="0"/>
              <a:t>používá smáčedlo</a:t>
            </a:r>
            <a:r>
              <a:rPr lang="cs-CZ" sz="1600" dirty="0"/>
              <a:t>. Při použití smáčedla nejprve </a:t>
            </a:r>
            <a:r>
              <a:rPr lang="cs-CZ" sz="1600" dirty="0" smtClean="0"/>
              <a:t>dojde k </a:t>
            </a:r>
            <a:r>
              <a:rPr lang="cs-CZ" sz="1600" dirty="0"/>
              <a:t>napěnění objemu závěsného vaku a </a:t>
            </a:r>
            <a:r>
              <a:rPr lang="cs-CZ" sz="1600" dirty="0" smtClean="0"/>
              <a:t>poté teprve </a:t>
            </a:r>
            <a:r>
              <a:rPr lang="cs-CZ" sz="1600" dirty="0"/>
              <a:t>k vzestupu hladiny vody se </a:t>
            </a:r>
            <a:r>
              <a:rPr lang="cs-CZ" sz="1600" dirty="0" smtClean="0"/>
              <a:t>smáčedlem k </a:t>
            </a:r>
            <a:r>
              <a:rPr lang="cs-CZ" sz="1600" dirty="0"/>
              <a:t>okraji vaku</a:t>
            </a:r>
            <a:r>
              <a:rPr lang="cs-CZ" sz="1600" dirty="0" smtClean="0"/>
              <a:t>.</a:t>
            </a:r>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endParaRPr lang="cs-CZ" sz="1600" dirty="0" smtClean="0"/>
          </a:p>
          <a:p>
            <a:pPr marL="0" indent="0">
              <a:buNone/>
            </a:pPr>
            <a:endParaRPr lang="cs-CZ" sz="1600" dirty="0"/>
          </a:p>
          <a:p>
            <a:pPr marL="0" indent="0">
              <a:buNone/>
            </a:pPr>
            <a:r>
              <a:rPr lang="cs-CZ" sz="1600" b="1" dirty="0"/>
              <a:t>V případě vzniku nouzové situace vrtulníku hasiči neprodleně odloží </a:t>
            </a:r>
            <a:r>
              <a:rPr lang="cs-CZ" sz="1600" b="1" dirty="0" smtClean="0"/>
              <a:t>proudnice a </a:t>
            </a:r>
            <a:r>
              <a:rPr lang="cs-CZ" sz="1600" b="1" dirty="0"/>
              <a:t>hadice mimo závěsný vak (vodu zastavují strojníci) a opouští prostor v předem </a:t>
            </a:r>
            <a:r>
              <a:rPr lang="cs-CZ" sz="1600" b="1" dirty="0" smtClean="0"/>
              <a:t>určeném směru </a:t>
            </a:r>
            <a:r>
              <a:rPr lang="cs-CZ" sz="1600" b="1" dirty="0"/>
              <a:t>od vrtulníku</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625" y="2492895"/>
            <a:ext cx="3639319" cy="3096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2492895"/>
            <a:ext cx="4076130" cy="3240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9705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6512" y="0"/>
            <a:ext cx="9180512" cy="6858000"/>
          </a:xfrm>
        </p:spPr>
        <p:txBody>
          <a:bodyPr>
            <a:normAutofit/>
          </a:bodyPr>
          <a:lstStyle/>
          <a:p>
            <a:pPr marL="0" indent="0" algn="ctr">
              <a:buNone/>
            </a:pPr>
            <a:endParaRPr lang="cs-CZ" sz="2000" b="1" dirty="0" smtClean="0"/>
          </a:p>
          <a:p>
            <a:pPr marL="0" indent="0" algn="ctr">
              <a:buNone/>
            </a:pPr>
            <a:r>
              <a:rPr lang="cs-CZ" sz="2000" b="1" dirty="0" smtClean="0"/>
              <a:t>Nebezpečí </a:t>
            </a:r>
            <a:r>
              <a:rPr lang="cs-CZ" sz="2000" b="1" dirty="0"/>
              <a:t>při plnění</a:t>
            </a:r>
          </a:p>
          <a:p>
            <a:pPr marL="0" indent="0">
              <a:buNone/>
            </a:pPr>
            <a:r>
              <a:rPr lang="cs-CZ" sz="1800" dirty="0"/>
              <a:t>Při tomto způsobu plnění závěsného vaku vrtulníku hrozí především </a:t>
            </a:r>
            <a:r>
              <a:rPr lang="cs-CZ" sz="1800" dirty="0" smtClean="0"/>
              <a:t>nebezpečí uvolnění </a:t>
            </a:r>
            <a:r>
              <a:rPr lang="cs-CZ" sz="1800" dirty="0"/>
              <a:t>neupevněných předmětů v okolí plnicí plochy. </a:t>
            </a:r>
            <a:endParaRPr lang="cs-CZ" sz="1800" dirty="0" smtClean="0"/>
          </a:p>
          <a:p>
            <a:pPr marL="0" indent="0">
              <a:buNone/>
            </a:pPr>
            <a:r>
              <a:rPr lang="cs-CZ" sz="1800" dirty="0" smtClean="0"/>
              <a:t>Hasiči </a:t>
            </a:r>
            <a:r>
              <a:rPr lang="cs-CZ" sz="1800" dirty="0"/>
              <a:t>provádějící plnění se </a:t>
            </a:r>
            <a:r>
              <a:rPr lang="cs-CZ" sz="1800" dirty="0" smtClean="0"/>
              <a:t>nacházejí přibližně </a:t>
            </a:r>
            <a:r>
              <a:rPr lang="cs-CZ" sz="1800" dirty="0"/>
              <a:t>5 m pod vrtulníkem ve visu a jsou ovlivňováni účinky silné turbulence. </a:t>
            </a:r>
            <a:endParaRPr lang="cs-CZ" sz="1800" dirty="0" smtClean="0"/>
          </a:p>
          <a:p>
            <a:pPr marL="0" indent="0">
              <a:buNone/>
            </a:pPr>
            <a:r>
              <a:rPr lang="cs-CZ" sz="1800" dirty="0" smtClean="0"/>
              <a:t>Může dojít k </a:t>
            </a:r>
            <a:r>
              <a:rPr lang="cs-CZ" sz="1800" dirty="0"/>
              <a:t>zachycení plnicích proudnic, osobních ochranných prostředků hasičů provádějících </a:t>
            </a:r>
            <a:r>
              <a:rPr lang="cs-CZ" sz="1800" dirty="0" smtClean="0"/>
              <a:t>plnění (např</a:t>
            </a:r>
            <a:r>
              <a:rPr lang="cs-CZ" sz="1800" dirty="0"/>
              <a:t>. ochranné přilby pro hasiče) atp. za hranu závěsného vaku. </a:t>
            </a:r>
            <a:endParaRPr lang="cs-CZ" sz="1800" dirty="0" smtClean="0"/>
          </a:p>
          <a:p>
            <a:pPr marL="0" indent="0">
              <a:buNone/>
            </a:pPr>
            <a:r>
              <a:rPr lang="cs-CZ" sz="1800" dirty="0" smtClean="0"/>
              <a:t>Hasiči </a:t>
            </a:r>
            <a:r>
              <a:rPr lang="cs-CZ" sz="1800" dirty="0"/>
              <a:t>provádějící </a:t>
            </a:r>
            <a:r>
              <a:rPr lang="cs-CZ" sz="1800" dirty="0" smtClean="0"/>
              <a:t>plnění mohou </a:t>
            </a:r>
            <a:r>
              <a:rPr lang="cs-CZ" sz="1800" dirty="0"/>
              <a:t>být zraněni nekontrolovatelně se pohybujícím závěsným vakem. V těchto </a:t>
            </a:r>
            <a:r>
              <a:rPr lang="cs-CZ" sz="1800" dirty="0" smtClean="0"/>
              <a:t>případech musí </a:t>
            </a:r>
            <a:r>
              <a:rPr lang="cs-CZ" sz="1800" dirty="0"/>
              <a:t>velitel plnicího stanoviště stanovenými signály nebo jiným způsobem </a:t>
            </a:r>
            <a:r>
              <a:rPr lang="cs-CZ" sz="1800" dirty="0" smtClean="0"/>
              <a:t>informovat </a:t>
            </a:r>
            <a:r>
              <a:rPr lang="pt-BR" sz="1800" dirty="0" smtClean="0"/>
              <a:t>letovou </a:t>
            </a:r>
            <a:r>
              <a:rPr lang="pt-BR" sz="1800" dirty="0"/>
              <a:t>posádku o vzniklé </a:t>
            </a:r>
            <a:r>
              <a:rPr lang="pt-BR" sz="1800" dirty="0" smtClean="0"/>
              <a:t>situaci.</a:t>
            </a:r>
            <a:endParaRPr lang="cs-CZ" sz="1800" dirty="0" smtClean="0"/>
          </a:p>
          <a:p>
            <a:pPr marL="0" indent="0">
              <a:buNone/>
            </a:pPr>
            <a:endParaRPr lang="cs-CZ" sz="1600" dirty="0" smtClean="0"/>
          </a:p>
          <a:p>
            <a:pPr marL="0" indent="0">
              <a:buNone/>
            </a:pPr>
            <a:endParaRPr lang="cs-CZ" sz="1600" dirty="0"/>
          </a:p>
          <a:p>
            <a:pPr marL="0" indent="0" algn="ctr">
              <a:buNone/>
            </a:pPr>
            <a:r>
              <a:rPr lang="cs-CZ" sz="2400" b="1" dirty="0"/>
              <a:t>Plnění letounů hasební látkou</a:t>
            </a:r>
          </a:p>
          <a:p>
            <a:pPr marL="0" indent="0">
              <a:buNone/>
            </a:pPr>
            <a:r>
              <a:rPr lang="cs-CZ" sz="1800" dirty="0"/>
              <a:t>Plnění letounů hasební látkou je možné pouze pomocí požární techniky a provádí </a:t>
            </a:r>
            <a:r>
              <a:rPr lang="cs-CZ" sz="1800" dirty="0" smtClean="0"/>
              <a:t>se dopravním </a:t>
            </a:r>
            <a:r>
              <a:rPr lang="cs-CZ" sz="1800" dirty="0"/>
              <a:t>vedením </a:t>
            </a:r>
            <a:r>
              <a:rPr lang="cs-CZ" sz="1800" dirty="0" smtClean="0"/>
              <a:t>vytvořeným </a:t>
            </a:r>
            <a:r>
              <a:rPr lang="cs-CZ" sz="1800" dirty="0"/>
              <a:t>z hadic B 75 nebo C 52</a:t>
            </a:r>
            <a:r>
              <a:rPr lang="cs-CZ" sz="1800" dirty="0" smtClean="0"/>
              <a:t>.</a:t>
            </a:r>
          </a:p>
          <a:p>
            <a:pPr marL="0" indent="0">
              <a:buNone/>
            </a:pPr>
            <a:r>
              <a:rPr lang="cs-CZ" sz="1800" dirty="0"/>
              <a:t>Zvolení vhodné plnicí plochy a zřízení plnicího stanoviště pro doplňování </a:t>
            </a:r>
            <a:r>
              <a:rPr lang="cs-CZ" sz="1800" dirty="0" smtClean="0"/>
              <a:t>hasební látky </a:t>
            </a:r>
            <a:r>
              <a:rPr lang="cs-CZ" sz="1800" dirty="0"/>
              <a:t>do letounů je složitější než zřízení plnicího stanoviště pro plnění závěsného </a:t>
            </a:r>
            <a:r>
              <a:rPr lang="cs-CZ" sz="1800" dirty="0" smtClean="0"/>
              <a:t>vaku vrtulníku</a:t>
            </a:r>
            <a:r>
              <a:rPr lang="cs-CZ" sz="1800" dirty="0"/>
              <a:t>. Doplňování hasební látky do letounů musí probíhat na zemi po přistání </a:t>
            </a:r>
            <a:r>
              <a:rPr lang="cs-CZ" sz="1800" dirty="0" smtClean="0"/>
              <a:t>letounu. Z </a:t>
            </a:r>
            <a:r>
              <a:rPr lang="cs-CZ" sz="1800" dirty="0"/>
              <a:t>tohoto důvodu je nutné předem analyzovat možnosti plnění letounů na území daného </a:t>
            </a:r>
            <a:r>
              <a:rPr lang="cs-CZ" sz="1800" dirty="0" smtClean="0"/>
              <a:t>HZS kraje </a:t>
            </a:r>
            <a:r>
              <a:rPr lang="cs-CZ" sz="1800" dirty="0"/>
              <a:t>(využití letišť soukromých aeroklubů, polních letišť a dalších vhodných ploch</a:t>
            </a:r>
            <a:r>
              <a:rPr lang="cs-CZ" sz="1800" dirty="0" smtClean="0"/>
              <a:t>).</a:t>
            </a:r>
          </a:p>
          <a:p>
            <a:pPr marL="0" indent="0">
              <a:buNone/>
            </a:pPr>
            <a:endParaRPr lang="cs-CZ" sz="1800" dirty="0"/>
          </a:p>
        </p:txBody>
      </p:sp>
    </p:spTree>
    <p:extLst>
      <p:ext uri="{BB962C8B-B14F-4D97-AF65-F5344CB8AC3E}">
        <p14:creationId xmlns:p14="http://schemas.microsoft.com/office/powerpoint/2010/main" val="256741723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buNone/>
            </a:pPr>
            <a:r>
              <a:rPr lang="cs-CZ" sz="1800" dirty="0"/>
              <a:t>Před začátkem činnosti je nutné </a:t>
            </a:r>
            <a:r>
              <a:rPr lang="cs-CZ" sz="1800" dirty="0" smtClean="0"/>
              <a:t>provést s </a:t>
            </a:r>
            <a:r>
              <a:rPr lang="cs-CZ" sz="1800" dirty="0"/>
              <a:t>hasiči, provádějícími plnění, </a:t>
            </a:r>
            <a:r>
              <a:rPr lang="cs-CZ" sz="1800" dirty="0" smtClean="0"/>
              <a:t>bezpečnostní pohovor, </a:t>
            </a:r>
            <a:r>
              <a:rPr lang="cs-CZ" sz="1800" dirty="0"/>
              <a:t>který je zaměřen především na</a:t>
            </a:r>
          </a:p>
          <a:p>
            <a:pPr marL="0" indent="0">
              <a:buNone/>
            </a:pPr>
            <a:r>
              <a:rPr lang="cs-CZ" sz="1800" dirty="0"/>
              <a:t>a) počet a úkoly jednotlivých hasičů, </a:t>
            </a:r>
            <a:r>
              <a:rPr lang="cs-CZ" sz="1800" dirty="0" smtClean="0"/>
              <a:t>kteří </a:t>
            </a:r>
            <a:r>
              <a:rPr lang="pl-PL" sz="1800" dirty="0" smtClean="0"/>
              <a:t>budou </a:t>
            </a:r>
            <a:r>
              <a:rPr lang="pl-PL" sz="1800" dirty="0"/>
              <a:t>přítomni na plnicím stanovišti,</a:t>
            </a:r>
          </a:p>
          <a:p>
            <a:pPr marL="0" indent="0">
              <a:buNone/>
            </a:pPr>
            <a:r>
              <a:rPr lang="cs-CZ" sz="1800" dirty="0"/>
              <a:t>b) organizaci plnicího stanoviště (</a:t>
            </a:r>
            <a:r>
              <a:rPr lang="cs-CZ" sz="1800" dirty="0" smtClean="0"/>
              <a:t>vytýčení, uzávěra</a:t>
            </a:r>
            <a:r>
              <a:rPr lang="cs-CZ" sz="1800" dirty="0"/>
              <a:t>),</a:t>
            </a:r>
          </a:p>
          <a:p>
            <a:pPr marL="0" indent="0">
              <a:buNone/>
            </a:pPr>
            <a:r>
              <a:rPr lang="cs-CZ" sz="1800" dirty="0"/>
              <a:t>c) rozmístění vozidel, postavení hasičů, </a:t>
            </a:r>
            <a:r>
              <a:rPr lang="cs-CZ" sz="1800" dirty="0" smtClean="0"/>
              <a:t>určení plnicího </a:t>
            </a:r>
            <a:r>
              <a:rPr lang="cs-CZ" sz="1800" dirty="0"/>
              <a:t>stanoviště,</a:t>
            </a:r>
          </a:p>
          <a:p>
            <a:pPr marL="0" indent="0">
              <a:buNone/>
            </a:pPr>
            <a:r>
              <a:rPr lang="en-US" sz="1800" dirty="0"/>
              <a:t>d) </a:t>
            </a:r>
            <a:r>
              <a:rPr lang="en-US" sz="1800" dirty="0" err="1"/>
              <a:t>smluvené</a:t>
            </a:r>
            <a:r>
              <a:rPr lang="en-US" sz="1800" dirty="0"/>
              <a:t> </a:t>
            </a:r>
            <a:r>
              <a:rPr lang="en-US" sz="1800" dirty="0" err="1"/>
              <a:t>povely</a:t>
            </a:r>
            <a:r>
              <a:rPr lang="en-US" sz="1800" dirty="0"/>
              <a:t> a </a:t>
            </a:r>
            <a:r>
              <a:rPr lang="en-US" sz="1800" dirty="0" err="1"/>
              <a:t>signály</a:t>
            </a:r>
            <a:r>
              <a:rPr lang="en-US" sz="1800" dirty="0"/>
              <a:t>,</a:t>
            </a:r>
          </a:p>
          <a:p>
            <a:pPr marL="0" indent="0">
              <a:buNone/>
            </a:pPr>
            <a:r>
              <a:rPr lang="cs-CZ" sz="1800" dirty="0"/>
              <a:t>e) informace o nouzových </a:t>
            </a:r>
            <a:r>
              <a:rPr lang="cs-CZ" sz="1800" dirty="0" smtClean="0"/>
              <a:t>postupech</a:t>
            </a:r>
          </a:p>
          <a:p>
            <a:pPr marL="0" indent="0">
              <a:buNone/>
            </a:pPr>
            <a:endParaRPr lang="cs-CZ" sz="1800" dirty="0"/>
          </a:p>
          <a:p>
            <a:pPr marL="0" indent="0">
              <a:buNone/>
            </a:pPr>
            <a:r>
              <a:rPr lang="cs-CZ" sz="1800" dirty="0"/>
              <a:t>Konečné rozhodnutí o využitelnosti zvolené plochy jako </a:t>
            </a:r>
            <a:r>
              <a:rPr lang="cs-CZ" sz="1800" dirty="0" smtClean="0"/>
              <a:t>letiště provádí </a:t>
            </a:r>
            <a:r>
              <a:rPr lang="cs-CZ" sz="1800" dirty="0"/>
              <a:t>pilot letounu. Z důvodu specifických nároků na plochu (viz níže) se doporučuje </a:t>
            </a:r>
            <a:r>
              <a:rPr lang="cs-CZ" sz="1800" dirty="0" smtClean="0"/>
              <a:t>tyto plochy </a:t>
            </a:r>
            <a:r>
              <a:rPr lang="cs-CZ" sz="1800" dirty="0"/>
              <a:t>předem stanovit, zpracovat k nim </a:t>
            </a:r>
            <a:r>
              <a:rPr lang="cs-CZ" sz="1800" dirty="0" smtClean="0"/>
              <a:t>potřebnou </a:t>
            </a:r>
            <a:r>
              <a:rPr lang="cs-CZ" sz="1800" dirty="0"/>
              <a:t>dokumentaci a předurčit místně </a:t>
            </a:r>
            <a:r>
              <a:rPr lang="cs-CZ" sz="1800" dirty="0" smtClean="0"/>
              <a:t>příslušné </a:t>
            </a:r>
            <a:r>
              <a:rPr lang="pl-PL" sz="1800" dirty="0" smtClean="0"/>
              <a:t>jednotky </a:t>
            </a:r>
            <a:r>
              <a:rPr lang="pl-PL" sz="1800" dirty="0"/>
              <a:t>PO k plnění letounů</a:t>
            </a:r>
            <a:r>
              <a:rPr lang="pl-PL" sz="1800" dirty="0" smtClean="0"/>
              <a:t>.</a:t>
            </a:r>
          </a:p>
          <a:p>
            <a:pPr marL="0" indent="0">
              <a:buNone/>
            </a:pPr>
            <a:endParaRPr lang="pl-PL" sz="1800" dirty="0"/>
          </a:p>
          <a:p>
            <a:pPr marL="0" indent="0">
              <a:buNone/>
            </a:pPr>
            <a:r>
              <a:rPr lang="cs-CZ" sz="1800" dirty="0"/>
              <a:t>Je vhodné, aby v prostoru VPD byl osazen větrný rukáv signalizující směr větru.</a:t>
            </a:r>
          </a:p>
          <a:p>
            <a:pPr marL="0" indent="0">
              <a:buNone/>
            </a:pPr>
            <a:r>
              <a:rPr lang="cs-CZ" sz="1800" dirty="0"/>
              <a:t>V průběhu leteckého provozu se po VPD nesmí pohybovat technika ani osoby</a:t>
            </a:r>
            <a:r>
              <a:rPr lang="cs-CZ" sz="1800" dirty="0" smtClean="0"/>
              <a:t>.</a:t>
            </a:r>
          </a:p>
          <a:p>
            <a:pPr marL="0" indent="0">
              <a:buNone/>
            </a:pPr>
            <a:endParaRPr lang="cs-CZ" sz="1800" dirty="0"/>
          </a:p>
          <a:p>
            <a:pPr marL="0" indent="0">
              <a:buNone/>
            </a:pPr>
            <a:endParaRPr lang="cs-CZ" sz="1800" dirty="0"/>
          </a:p>
        </p:txBody>
      </p:sp>
    </p:spTree>
    <p:extLst>
      <p:ext uri="{BB962C8B-B14F-4D97-AF65-F5344CB8AC3E}">
        <p14:creationId xmlns:p14="http://schemas.microsoft.com/office/powerpoint/2010/main" val="12174770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lgn="ctr">
              <a:buNone/>
            </a:pPr>
            <a:r>
              <a:rPr lang="cs-CZ" sz="2400" b="1" dirty="0"/>
              <a:t>Obecné zásady postupu plnění letounu</a:t>
            </a:r>
          </a:p>
          <a:p>
            <a:pPr marL="0" indent="0">
              <a:buNone/>
            </a:pPr>
            <a:endParaRPr lang="pl-PL" sz="1800" dirty="0" smtClean="0"/>
          </a:p>
          <a:p>
            <a:pPr marL="0" indent="0">
              <a:buNone/>
            </a:pPr>
            <a:r>
              <a:rPr lang="pl-PL" sz="1800" dirty="0" smtClean="0"/>
              <a:t>Jednotka </a:t>
            </a:r>
            <a:r>
              <a:rPr lang="pl-PL" sz="1800" dirty="0"/>
              <a:t>PO po kontrole VPD ustavuje požární techniku ve vzdálenosti min. 10 m </a:t>
            </a:r>
            <a:r>
              <a:rPr lang="pl-PL" sz="1800" dirty="0" smtClean="0"/>
              <a:t>od </a:t>
            </a:r>
            <a:r>
              <a:rPr lang="cs-CZ" sz="1800" dirty="0" smtClean="0"/>
              <a:t>okraje </a:t>
            </a:r>
            <a:r>
              <a:rPr lang="cs-CZ" sz="1800" dirty="0"/>
              <a:t>VPD, nebo ve vzdálenosti 20 m od podélné osy VPD. </a:t>
            </a:r>
            <a:r>
              <a:rPr lang="cs-CZ" sz="1800" b="1" dirty="0"/>
              <a:t>Po příletu letadla je </a:t>
            </a:r>
            <a:r>
              <a:rPr lang="cs-CZ" sz="1800" b="1" dirty="0" smtClean="0"/>
              <a:t>povinností členů </a:t>
            </a:r>
            <a:r>
              <a:rPr lang="cs-CZ" sz="1800" b="1" dirty="0"/>
              <a:t>jednotky PO uposlechnout pokynů pilota (leteckého personálu), </a:t>
            </a:r>
            <a:r>
              <a:rPr lang="cs-CZ" sz="1800" dirty="0"/>
              <a:t>zejména v </a:t>
            </a:r>
            <a:r>
              <a:rPr lang="cs-CZ" sz="1800" dirty="0" smtClean="0"/>
              <a:t>organizaci doplňování </a:t>
            </a:r>
            <a:r>
              <a:rPr lang="cs-CZ" sz="1800" dirty="0"/>
              <a:t>letadla hasební látkou, pohybu osob a techniky po VPD</a:t>
            </a:r>
            <a:r>
              <a:rPr lang="cs-CZ" sz="1800" dirty="0" smtClean="0"/>
              <a:t>.</a:t>
            </a:r>
            <a:endParaRPr lang="cs-CZ" sz="1800" dirty="0"/>
          </a:p>
          <a:p>
            <a:pPr marL="0" indent="0">
              <a:buNone/>
            </a:pPr>
            <a:r>
              <a:rPr lang="cs-CZ" sz="1800" dirty="0"/>
              <a:t>Ustavení požární techniky musí být provedeno tak, aby byl zajištěn vzájemný </a:t>
            </a:r>
            <a:r>
              <a:rPr lang="cs-CZ" sz="1800" dirty="0" smtClean="0"/>
              <a:t>vizuální kontakt </a:t>
            </a:r>
            <a:r>
              <a:rPr lang="cs-CZ" sz="1800" dirty="0"/>
              <a:t>strojníků, hasičů provádějících plnění a pilota letounu, minimálně 30 m od </a:t>
            </a:r>
            <a:r>
              <a:rPr lang="cs-CZ" sz="1800" dirty="0" smtClean="0"/>
              <a:t>plnicího stanoviště</a:t>
            </a:r>
            <a:r>
              <a:rPr lang="cs-CZ" sz="1800" dirty="0"/>
              <a:t>.</a:t>
            </a:r>
          </a:p>
          <a:p>
            <a:pPr marL="0" indent="0">
              <a:buNone/>
            </a:pPr>
            <a:r>
              <a:rPr lang="cs-CZ" sz="1800" b="1" dirty="0"/>
              <a:t>Hasiči určení k plnění smí </a:t>
            </a:r>
            <a:r>
              <a:rPr lang="cs-CZ" sz="1800" b="1" dirty="0" smtClean="0"/>
              <a:t>přistupovat </a:t>
            </a:r>
            <a:r>
              <a:rPr lang="pl-PL" sz="1800" b="1" dirty="0" smtClean="0"/>
              <a:t>k </a:t>
            </a:r>
            <a:r>
              <a:rPr lang="pl-PL" sz="1800" b="1" dirty="0"/>
              <a:t>letounu pouze z boku, a to mezi </a:t>
            </a:r>
            <a:r>
              <a:rPr lang="pl-PL" sz="1800" b="1" dirty="0" smtClean="0"/>
              <a:t>křídlem </a:t>
            </a:r>
            <a:r>
              <a:rPr lang="cs-CZ" sz="1800" b="1" dirty="0" smtClean="0"/>
              <a:t>letounu </a:t>
            </a:r>
            <a:r>
              <a:rPr lang="cs-CZ" sz="1800" b="1" dirty="0"/>
              <a:t>a jeho ocasními plochami. </a:t>
            </a:r>
            <a:r>
              <a:rPr lang="cs-CZ" sz="1800" dirty="0"/>
              <a:t>Při </a:t>
            </a:r>
            <a:r>
              <a:rPr lang="cs-CZ" sz="1800" dirty="0" smtClean="0"/>
              <a:t>plnění musí </a:t>
            </a:r>
            <a:r>
              <a:rPr lang="cs-CZ" sz="1800" dirty="0"/>
              <a:t>zajistit, aby dopravní vedení </a:t>
            </a:r>
            <a:r>
              <a:rPr lang="cs-CZ" sz="1800" dirty="0" smtClean="0"/>
              <a:t>nebylo rozloženo </a:t>
            </a:r>
            <a:r>
              <a:rPr lang="cs-CZ" sz="1800" dirty="0"/>
              <a:t>před letounem (</a:t>
            </a:r>
            <a:r>
              <a:rPr lang="cs-CZ" sz="1800" i="1" dirty="0"/>
              <a:t>obr. 34</a:t>
            </a:r>
            <a:r>
              <a:rPr lang="cs-CZ" sz="1800" dirty="0" smtClean="0"/>
              <a:t>). </a:t>
            </a:r>
            <a:r>
              <a:rPr lang="cs-CZ" sz="1800" b="1" dirty="0" smtClean="0"/>
              <a:t>Přistání </a:t>
            </a:r>
            <a:r>
              <a:rPr lang="cs-CZ" sz="1800" b="1" dirty="0"/>
              <a:t>letounu a jeho přistavení k </a:t>
            </a:r>
            <a:r>
              <a:rPr lang="cs-CZ" sz="1800" b="1" dirty="0" smtClean="0"/>
              <a:t>místu plnění</a:t>
            </a:r>
            <a:r>
              <a:rPr lang="cs-CZ" sz="1800" b="1" dirty="0"/>
              <a:t>, tzv. „rolování“, je zajištěno pilotem</a:t>
            </a:r>
          </a:p>
          <a:p>
            <a:pPr marL="0" indent="0">
              <a:buNone/>
            </a:pPr>
            <a:r>
              <a:rPr lang="cs-CZ" sz="1800" b="1" dirty="0"/>
              <a:t>letounu. Plnění se zahajuje na pokyn pilota</a:t>
            </a:r>
            <a:r>
              <a:rPr lang="cs-CZ" sz="1800" b="1" dirty="0" smtClean="0"/>
              <a:t>.</a:t>
            </a:r>
          </a:p>
          <a:p>
            <a:pPr marL="0" indent="0">
              <a:buNone/>
            </a:pPr>
            <a:r>
              <a:rPr lang="cs-CZ" sz="1800" dirty="0"/>
              <a:t>Samotné plnění je zajištěno plnicí </a:t>
            </a:r>
            <a:r>
              <a:rPr lang="cs-CZ" sz="1800" dirty="0" smtClean="0"/>
              <a:t>skupinou, která </a:t>
            </a:r>
            <a:r>
              <a:rPr lang="cs-CZ" sz="1800" dirty="0"/>
              <a:t>je tvořena velitelem plnicího stanoviště,</a:t>
            </a:r>
          </a:p>
          <a:p>
            <a:pPr marL="0" indent="0">
              <a:buNone/>
            </a:pPr>
            <a:r>
              <a:rPr lang="cs-CZ" sz="1800" dirty="0"/>
              <a:t>strojníky a dvěma hasiči. Koordinaci s </a:t>
            </a:r>
            <a:r>
              <a:rPr lang="cs-CZ" sz="1800" dirty="0" smtClean="0"/>
              <a:t>pilotem při </a:t>
            </a:r>
            <a:r>
              <a:rPr lang="cs-CZ" sz="1800" dirty="0"/>
              <a:t>plnění zajišťuje velitel plnicího stanoviště,</a:t>
            </a:r>
          </a:p>
          <a:p>
            <a:pPr marL="0" indent="0">
              <a:buNone/>
            </a:pPr>
            <a:r>
              <a:rPr lang="cs-CZ" sz="1800" dirty="0"/>
              <a:t>který musí být od hasičů provádějících </a:t>
            </a:r>
            <a:r>
              <a:rPr lang="cs-CZ" sz="1800" dirty="0" smtClean="0"/>
              <a:t>plnění zřetelně </a:t>
            </a:r>
            <a:r>
              <a:rPr lang="cs-CZ" sz="1800" dirty="0"/>
              <a:t>odlišen - červená přilba, vesta aj</a:t>
            </a:r>
            <a:r>
              <a:rPr lang="cs-CZ" sz="1800" dirty="0" smtClean="0"/>
              <a:t>.</a:t>
            </a:r>
          </a:p>
          <a:p>
            <a:pPr marL="0" indent="0">
              <a:buNone/>
            </a:pPr>
            <a:endParaRPr lang="cs-CZ" sz="1800" dirty="0" smtClean="0"/>
          </a:p>
          <a:p>
            <a:pPr marL="0" indent="0">
              <a:buNone/>
            </a:pPr>
            <a:r>
              <a:rPr lang="cs-CZ" sz="1800" b="1" dirty="0"/>
              <a:t>Hasiči provádějící plnění jsou vybaveni ochrannými oděvy, případně </a:t>
            </a:r>
            <a:r>
              <a:rPr lang="cs-CZ" sz="1800" b="1" dirty="0" smtClean="0"/>
              <a:t>nepromokavými oděvy</a:t>
            </a:r>
            <a:r>
              <a:rPr lang="cs-CZ" sz="1800" b="1" dirty="0"/>
              <a:t>, </a:t>
            </a:r>
            <a:r>
              <a:rPr lang="cs-CZ" sz="1800" b="1" dirty="0" smtClean="0"/>
              <a:t>rukavicemi </a:t>
            </a:r>
            <a:r>
              <a:rPr lang="cs-CZ" sz="1800" b="1" dirty="0"/>
              <a:t>a přilbou se spuštěnou ochranou zraku, případně si zrak chrání </a:t>
            </a:r>
            <a:r>
              <a:rPr lang="cs-CZ" sz="1800" b="1" dirty="0" smtClean="0"/>
              <a:t>jiným způsobem.</a:t>
            </a:r>
          </a:p>
          <a:p>
            <a:pPr marL="0" indent="0">
              <a:buNone/>
            </a:pPr>
            <a:r>
              <a:rPr lang="cs-CZ" sz="1800" dirty="0"/>
              <a:t>Postup plnění se liší v závislosti na typu letounu, který se pro letecké hašení </a:t>
            </a:r>
            <a:r>
              <a:rPr lang="cs-CZ" sz="1800" dirty="0" smtClean="0"/>
              <a:t>využívá a </a:t>
            </a:r>
            <a:r>
              <a:rPr lang="cs-CZ" sz="1800" dirty="0"/>
              <a:t>který je nutné doplnit hasební látkou.</a:t>
            </a:r>
            <a:endParaRPr lang="cs-CZ" sz="1800" b="1" dirty="0"/>
          </a:p>
        </p:txBody>
      </p:sp>
    </p:spTree>
    <p:extLst>
      <p:ext uri="{BB962C8B-B14F-4D97-AF65-F5344CB8AC3E}">
        <p14:creationId xmlns:p14="http://schemas.microsoft.com/office/powerpoint/2010/main" val="225350431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fontScale="77500" lnSpcReduction="20000"/>
          </a:bodyPr>
          <a:lstStyle/>
          <a:p>
            <a:pPr marL="0" indent="0" algn="ctr">
              <a:buNone/>
            </a:pPr>
            <a:r>
              <a:rPr lang="cs-CZ" sz="3100" b="1" dirty="0"/>
              <a:t>Podmínky </a:t>
            </a:r>
            <a:r>
              <a:rPr lang="cs-CZ" sz="3100" b="1" dirty="0" smtClean="0"/>
              <a:t>ovlivňující </a:t>
            </a:r>
            <a:r>
              <a:rPr lang="cs-CZ" sz="3100" b="1" dirty="0"/>
              <a:t>nasazení letecké </a:t>
            </a:r>
            <a:r>
              <a:rPr lang="cs-CZ" sz="3100" b="1" dirty="0" smtClean="0"/>
              <a:t>techniky k </a:t>
            </a:r>
            <a:r>
              <a:rPr lang="cs-CZ" sz="3100" b="1" dirty="0"/>
              <a:t>hašení lesních </a:t>
            </a:r>
            <a:r>
              <a:rPr lang="cs-CZ" sz="3100" b="1" dirty="0" smtClean="0"/>
              <a:t>požárů</a:t>
            </a:r>
          </a:p>
          <a:p>
            <a:pPr marL="0" indent="0" algn="ctr">
              <a:buNone/>
            </a:pPr>
            <a:endParaRPr lang="cs-CZ" sz="3100" b="1" dirty="0" smtClean="0"/>
          </a:p>
          <a:p>
            <a:pPr marL="0" indent="0">
              <a:buNone/>
            </a:pPr>
            <a:r>
              <a:rPr lang="cs-CZ" sz="2400" dirty="0"/>
              <a:t>Leteckou techniku k hašení lesních požárů lze využít u každého lesního </a:t>
            </a:r>
            <a:r>
              <a:rPr lang="cs-CZ" sz="2400" dirty="0" smtClean="0"/>
              <a:t>požáru, zvláště</a:t>
            </a:r>
            <a:r>
              <a:rPr lang="cs-CZ" sz="2400" dirty="0"/>
              <a:t>, vznikne-li požár v nepřístupném terénu, hrozí-li nedostatek vody pro hašení, </a:t>
            </a:r>
            <a:r>
              <a:rPr lang="cs-CZ" sz="2400" dirty="0" smtClean="0"/>
              <a:t>případně je </a:t>
            </a:r>
            <a:r>
              <a:rPr lang="cs-CZ" sz="2400" dirty="0"/>
              <a:t>nutné rychle omezit jeho šíření</a:t>
            </a:r>
            <a:r>
              <a:rPr lang="cs-CZ" sz="2400" dirty="0" smtClean="0"/>
              <a:t>.</a:t>
            </a:r>
          </a:p>
          <a:p>
            <a:pPr marL="0" indent="0">
              <a:buNone/>
            </a:pPr>
            <a:endParaRPr lang="cs-CZ" sz="2400" dirty="0"/>
          </a:p>
          <a:p>
            <a:pPr marL="0" indent="0" algn="ctr">
              <a:buNone/>
            </a:pPr>
            <a:r>
              <a:rPr lang="cs-CZ" sz="2400" b="1" dirty="0" smtClean="0"/>
              <a:t>Okolnosti </a:t>
            </a:r>
            <a:r>
              <a:rPr lang="cs-CZ" sz="2400" b="1" dirty="0"/>
              <a:t>ovlivňující úspěšnost nasazení letecké techniky k hašení</a:t>
            </a:r>
          </a:p>
          <a:p>
            <a:pPr marL="0" indent="0">
              <a:buNone/>
            </a:pPr>
            <a:r>
              <a:rPr lang="cs-CZ" sz="2400" dirty="0"/>
              <a:t>Úspěšnost nasazení letecké techniky k hašení lesních požárů je ovlivněna řadou okolností:</a:t>
            </a:r>
          </a:p>
          <a:p>
            <a:pPr marL="0" indent="0">
              <a:buNone/>
            </a:pPr>
            <a:r>
              <a:rPr lang="cs-CZ" sz="2400" dirty="0"/>
              <a:t>1. </a:t>
            </a:r>
            <a:r>
              <a:rPr lang="cs-CZ" sz="2400" b="1" dirty="0"/>
              <a:t>Rychlé nasazení letadel k hašení </a:t>
            </a:r>
            <a:r>
              <a:rPr lang="cs-CZ" sz="2400" dirty="0"/>
              <a:t>– včasné rozhodnutí o nasazení letecké techniky k </a:t>
            </a:r>
            <a:r>
              <a:rPr lang="cs-CZ" sz="2400" dirty="0" smtClean="0"/>
              <a:t>hašení lesního </a:t>
            </a:r>
            <a:r>
              <a:rPr lang="cs-CZ" sz="2400" dirty="0"/>
              <a:t>požáru může výrazným způsobem minimalizovat rozsah požáru.</a:t>
            </a:r>
          </a:p>
          <a:p>
            <a:pPr marL="0" indent="0">
              <a:buNone/>
            </a:pPr>
            <a:r>
              <a:rPr lang="cs-CZ" sz="2400" dirty="0"/>
              <a:t>2. </a:t>
            </a:r>
            <a:r>
              <a:rPr lang="cs-CZ" sz="2400" b="1" dirty="0"/>
              <a:t>Dostatečné množství sil prostředků </a:t>
            </a:r>
            <a:r>
              <a:rPr lang="cs-CZ" sz="2400" dirty="0"/>
              <a:t>– při rozsáhlých lesních požárech je nutné soustředit</a:t>
            </a:r>
          </a:p>
          <a:p>
            <a:pPr marL="0" indent="0">
              <a:buNone/>
            </a:pPr>
            <a:r>
              <a:rPr lang="cs-CZ" sz="2400" dirty="0"/>
              <a:t>větší množství letecké techniky. Počet letadel je závislý nejen na ploše požáru, ale také na</a:t>
            </a:r>
          </a:p>
          <a:p>
            <a:pPr marL="0" indent="0">
              <a:buNone/>
            </a:pPr>
            <a:r>
              <a:rPr lang="cs-CZ" sz="2400" dirty="0"/>
              <a:t>vzdálenosti ke zdrojům hasební vody, případně k místu pro doplňování </a:t>
            </a:r>
            <a:r>
              <a:rPr lang="cs-CZ" sz="2400" dirty="0" smtClean="0"/>
              <a:t>leteckých pohonných </a:t>
            </a:r>
            <a:r>
              <a:rPr lang="cs-CZ" sz="2400" dirty="0"/>
              <a:t>hmot. Velkou roli pro účinnost leteckého hašení hraje doba mezi jednotlivými</a:t>
            </a:r>
          </a:p>
          <a:p>
            <a:pPr marL="0" indent="0">
              <a:buNone/>
            </a:pPr>
            <a:r>
              <a:rPr lang="cs-CZ" sz="2400" dirty="0"/>
              <a:t>shozy. Doporučuje se při déle trvajících zásazích vybudovat plnicí stanoviště na</a:t>
            </a:r>
          </a:p>
          <a:p>
            <a:pPr marL="0" indent="0">
              <a:buNone/>
            </a:pPr>
            <a:r>
              <a:rPr lang="cs-CZ" sz="2400" dirty="0"/>
              <a:t>doplňování letadel leteckými pohonnými hmotami přímo na VPD. Samotnou likvidaci</a:t>
            </a:r>
          </a:p>
          <a:p>
            <a:pPr marL="0" indent="0">
              <a:buNone/>
            </a:pPr>
            <a:r>
              <a:rPr lang="cs-CZ" sz="2400" dirty="0"/>
              <a:t>požáru provádějí jednotky PO. Také jejich nedostatek na místě požáru může vést</a:t>
            </a:r>
          </a:p>
          <a:p>
            <a:pPr marL="0" indent="0">
              <a:buNone/>
            </a:pPr>
            <a:r>
              <a:rPr lang="cs-CZ" sz="2400" dirty="0"/>
              <a:t>k dalšímu nekontrolovatelnému šíření požáru.</a:t>
            </a:r>
          </a:p>
          <a:p>
            <a:pPr marL="0" indent="0">
              <a:buNone/>
            </a:pPr>
            <a:r>
              <a:rPr lang="cs-CZ" sz="2400" dirty="0"/>
              <a:t>3. </a:t>
            </a:r>
            <a:r>
              <a:rPr lang="cs-CZ" sz="2400" b="1" dirty="0" err="1"/>
              <a:t>Vycvičenost</a:t>
            </a:r>
            <a:r>
              <a:rPr lang="cs-CZ" sz="2400" b="1" dirty="0"/>
              <a:t> letové posádky </a:t>
            </a:r>
            <a:r>
              <a:rPr lang="cs-CZ" sz="2400" dirty="0"/>
              <a:t>– letové posádky jsou při hašení vystaveny nepříznivým</a:t>
            </a:r>
          </a:p>
          <a:p>
            <a:pPr marL="0" indent="0">
              <a:buNone/>
            </a:pPr>
            <a:r>
              <a:rPr lang="cs-CZ" sz="2400" dirty="0"/>
              <a:t>vlivům – únava, stres v rozhodovacím procesu, zplodiny požáru, nepřehlednost místa</a:t>
            </a:r>
          </a:p>
          <a:p>
            <a:pPr marL="0" indent="0">
              <a:buNone/>
            </a:pPr>
            <a:r>
              <a:rPr lang="cs-CZ" sz="2400" dirty="0"/>
              <a:t>zásahu, malý prostor k zásahu aj. Při déletrvajících zásazích je nutné letové posádky střídat</a:t>
            </a:r>
          </a:p>
          <a:p>
            <a:pPr marL="0" indent="0">
              <a:buNone/>
            </a:pPr>
            <a:r>
              <a:rPr lang="cs-CZ" sz="2400" dirty="0"/>
              <a:t>dle příslušných předpisů a doporučuje se pro zefektivnění zásahu letové posádky násobit.</a:t>
            </a:r>
          </a:p>
        </p:txBody>
      </p:sp>
    </p:spTree>
    <p:extLst>
      <p:ext uri="{BB962C8B-B14F-4D97-AF65-F5344CB8AC3E}">
        <p14:creationId xmlns:p14="http://schemas.microsoft.com/office/powerpoint/2010/main" val="3880626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5536" y="908720"/>
            <a:ext cx="6310476" cy="4752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53069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lnSpcReduction="10000"/>
          </a:bodyPr>
          <a:lstStyle/>
          <a:p>
            <a:pPr marL="0" indent="0">
              <a:buNone/>
            </a:pPr>
            <a:r>
              <a:rPr lang="cs-CZ" sz="1800" dirty="0"/>
              <a:t>4. </a:t>
            </a:r>
            <a:r>
              <a:rPr lang="cs-CZ" sz="1800" b="1" dirty="0"/>
              <a:t>Letová dohlednost </a:t>
            </a:r>
            <a:r>
              <a:rPr lang="cs-CZ" sz="1800" dirty="0"/>
              <a:t>– je jedním z nejdůležitějších faktorů ovlivňujících nasazení letecké</a:t>
            </a:r>
          </a:p>
          <a:p>
            <a:pPr marL="0" indent="0">
              <a:buNone/>
            </a:pPr>
            <a:r>
              <a:rPr lang="cs-CZ" sz="1800" dirty="0"/>
              <a:t>techniky k hašení. V případě souvislé oblačnosti, která dosahuje až k terénu, není možné</a:t>
            </a:r>
          </a:p>
          <a:p>
            <a:pPr marL="0" indent="0">
              <a:buNone/>
            </a:pPr>
            <a:r>
              <a:rPr lang="cs-CZ" sz="1800" dirty="0"/>
              <a:t>leteckou techniku k hašení nebo průzkumu rozsahu požáru využít. Znemožnit nasazení</a:t>
            </a:r>
          </a:p>
          <a:p>
            <a:pPr marL="0" indent="0">
              <a:buNone/>
            </a:pPr>
            <a:r>
              <a:rPr lang="cs-CZ" sz="1800" dirty="0"/>
              <a:t>letecké techniky může i kouř z požářiště, kdy zplodiny hoření mohou způsobit i vysazení</a:t>
            </a:r>
          </a:p>
          <a:p>
            <a:pPr marL="0" indent="0">
              <a:buNone/>
            </a:pPr>
            <a:r>
              <a:rPr lang="cs-CZ" sz="1800" dirty="0"/>
              <a:t>motoru (např. požáry v údolích s omezenou výměnou </a:t>
            </a:r>
            <a:r>
              <a:rPr lang="cs-CZ" sz="1800" dirty="0" err="1"/>
              <a:t>vzdušnin</a:t>
            </a:r>
            <a:r>
              <a:rPr lang="cs-CZ" sz="1800" dirty="0"/>
              <a:t> u požáru). Při hašení může</a:t>
            </a:r>
          </a:p>
          <a:p>
            <a:pPr marL="0" indent="0">
              <a:buNone/>
            </a:pPr>
            <a:r>
              <a:rPr lang="cs-CZ" sz="1800" dirty="0"/>
              <a:t>dojít k ovlivnění činnosti pilotů sluncem (nízko postavené slunce, odraz na vodní hladině,</a:t>
            </a:r>
          </a:p>
          <a:p>
            <a:pPr marL="0" indent="0">
              <a:buNone/>
            </a:pPr>
            <a:r>
              <a:rPr lang="cs-CZ" sz="1800" dirty="0"/>
              <a:t>přechod světlo/stín, svítání, soumrak aj.).</a:t>
            </a:r>
          </a:p>
          <a:p>
            <a:pPr marL="0" indent="0">
              <a:buNone/>
            </a:pPr>
            <a:r>
              <a:rPr lang="cs-CZ" sz="1800" dirty="0"/>
              <a:t>5. </a:t>
            </a:r>
            <a:r>
              <a:rPr lang="cs-CZ" sz="1800" b="1" dirty="0"/>
              <a:t>Turbulence </a:t>
            </a:r>
            <a:r>
              <a:rPr lang="cs-CZ" sz="1800" dirty="0"/>
              <a:t>– mohou být způsobeny větrem nebo výměnou </a:t>
            </a:r>
            <a:r>
              <a:rPr lang="cs-CZ" sz="1800" dirty="0" err="1"/>
              <a:t>vzdušnin</a:t>
            </a:r>
            <a:r>
              <a:rPr lang="cs-CZ" sz="1800" dirty="0"/>
              <a:t> nad požářištěm.</a:t>
            </a:r>
          </a:p>
          <a:p>
            <a:pPr marL="0" indent="0">
              <a:buNone/>
            </a:pPr>
            <a:r>
              <a:rPr lang="cs-CZ" sz="1800" dirty="0"/>
              <a:t>Výrazně ovlivňují nasazení a úspěšnost letecké techniky při hašení, a to především</a:t>
            </a:r>
          </a:p>
          <a:p>
            <a:pPr marL="0" indent="0">
              <a:buNone/>
            </a:pPr>
            <a:r>
              <a:rPr lang="cs-CZ" sz="1800" dirty="0"/>
              <a:t>omezením manévrovatelnosti letadla. V případě likvidace lesního požáru za silného větru</a:t>
            </a:r>
          </a:p>
          <a:p>
            <a:pPr marL="0" indent="0">
              <a:buNone/>
            </a:pPr>
            <a:r>
              <a:rPr lang="cs-CZ" sz="1800" dirty="0"/>
              <a:t>leteckou technikou je hasební účinek podstatně nižší.</a:t>
            </a:r>
          </a:p>
          <a:p>
            <a:pPr marL="0" indent="0">
              <a:buNone/>
            </a:pPr>
            <a:r>
              <a:rPr lang="cs-CZ" sz="1800" dirty="0"/>
              <a:t>6. </a:t>
            </a:r>
            <a:r>
              <a:rPr lang="cs-CZ" sz="1800" b="1" dirty="0"/>
              <a:t>Terén požářiště </a:t>
            </a:r>
            <a:r>
              <a:rPr lang="cs-CZ" sz="1800" dirty="0"/>
              <a:t>– svou členitostí může vážně snížit účinnost hašení. V případě kombinace</a:t>
            </a:r>
          </a:p>
          <a:p>
            <a:pPr marL="0" indent="0">
              <a:buNone/>
            </a:pPr>
            <a:r>
              <a:rPr lang="cs-CZ" sz="1800" dirty="0"/>
              <a:t>nepříznivých vlivů může letecké hašení i znemožnit.</a:t>
            </a:r>
          </a:p>
          <a:p>
            <a:pPr marL="0" indent="0">
              <a:buNone/>
            </a:pPr>
            <a:r>
              <a:rPr lang="cs-CZ" sz="1800" dirty="0"/>
              <a:t>7. </a:t>
            </a:r>
            <a:r>
              <a:rPr lang="cs-CZ" sz="1800" b="1" dirty="0"/>
              <a:t>Rychlost letu letadla (shozu) </a:t>
            </a:r>
            <a:r>
              <a:rPr lang="cs-CZ" sz="1800" dirty="0"/>
              <a:t>– ovlivňuje rozptyl a výslednou intenzitu dodávky hasební</a:t>
            </a:r>
          </a:p>
          <a:p>
            <a:pPr marL="0" indent="0">
              <a:buNone/>
            </a:pPr>
            <a:r>
              <a:rPr lang="cs-CZ" sz="1800" dirty="0"/>
              <a:t>látky na plochu požáru.</a:t>
            </a:r>
          </a:p>
          <a:p>
            <a:pPr marL="0" indent="0">
              <a:buNone/>
            </a:pPr>
            <a:r>
              <a:rPr lang="cs-CZ" sz="1800" dirty="0"/>
              <a:t>8. </a:t>
            </a:r>
            <a:r>
              <a:rPr lang="cs-CZ" sz="1800" b="1" dirty="0"/>
              <a:t>Výška letadla (shozu) </a:t>
            </a:r>
            <a:r>
              <a:rPr lang="cs-CZ" sz="1800" dirty="0"/>
              <a:t>– výsledná výška shozu zvolená pilotem je kompromisem mezi</a:t>
            </a:r>
          </a:p>
          <a:p>
            <a:pPr marL="0" indent="0">
              <a:buNone/>
            </a:pPr>
            <a:r>
              <a:rPr lang="cs-CZ" sz="1800" dirty="0"/>
              <a:t>„optimální“ výškou, která zaručuje maximální hasební účinky hasební látky a mezi „bezpečnou“</a:t>
            </a:r>
          </a:p>
          <a:p>
            <a:pPr marL="0" indent="0">
              <a:buNone/>
            </a:pPr>
            <a:r>
              <a:rPr lang="cs-CZ" sz="1800" dirty="0"/>
              <a:t>výškou, která minimalizuje riziko zranění zasahujících hasičů dynamickými účinky shozu.</a:t>
            </a:r>
          </a:p>
          <a:p>
            <a:pPr marL="0" indent="0">
              <a:buNone/>
            </a:pPr>
            <a:r>
              <a:rPr lang="cs-CZ" sz="1800" dirty="0"/>
              <a:t>9. </a:t>
            </a:r>
            <a:r>
              <a:rPr lang="cs-CZ" sz="1800" b="1" dirty="0"/>
              <a:t>Druh porostu zasaženého požárem </a:t>
            </a:r>
            <a:r>
              <a:rPr lang="cs-CZ" sz="1800" dirty="0"/>
              <a:t>– hustota porostu ovlivňuje výslednou intenzitu</a:t>
            </a:r>
          </a:p>
          <a:p>
            <a:pPr marL="0" indent="0">
              <a:buNone/>
            </a:pPr>
            <a:r>
              <a:rPr lang="cs-CZ" sz="1800" dirty="0"/>
              <a:t>dodávky hasební látky na plochu požáru.</a:t>
            </a:r>
          </a:p>
          <a:p>
            <a:pPr marL="0" indent="0">
              <a:buNone/>
            </a:pPr>
            <a:r>
              <a:rPr lang="cs-CZ" sz="1800" dirty="0"/>
              <a:t>10. </a:t>
            </a:r>
            <a:r>
              <a:rPr lang="cs-CZ" sz="1800" b="1" dirty="0"/>
              <a:t>Meteorologické podmínky </a:t>
            </a:r>
            <a:r>
              <a:rPr lang="cs-CZ" sz="1800" dirty="0"/>
              <a:t>– další nebezpečí hrozí při náhlé změně počasí apod.</a:t>
            </a:r>
          </a:p>
        </p:txBody>
      </p:sp>
    </p:spTree>
    <p:extLst>
      <p:ext uri="{BB962C8B-B14F-4D97-AF65-F5344CB8AC3E}">
        <p14:creationId xmlns:p14="http://schemas.microsoft.com/office/powerpoint/2010/main" val="33418574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6512" y="0"/>
            <a:ext cx="9180512" cy="6858000"/>
          </a:xfrm>
        </p:spPr>
        <p:txBody>
          <a:bodyPr>
            <a:normAutofit/>
          </a:bodyPr>
          <a:lstStyle/>
          <a:p>
            <a:pPr marL="0" indent="0" algn="ctr">
              <a:buNone/>
            </a:pPr>
            <a:r>
              <a:rPr lang="cs-CZ" sz="1800" b="1" dirty="0"/>
              <a:t>Řízení zásahu v místě nasazení letecké techniky</a:t>
            </a:r>
          </a:p>
          <a:p>
            <a:pPr marL="0" indent="0">
              <a:buNone/>
            </a:pPr>
            <a:r>
              <a:rPr lang="cs-CZ" sz="1800" dirty="0"/>
              <a:t>Řízení zásahu při použití letecké techniky k hašení požárů probíhá v </a:t>
            </a:r>
            <a:r>
              <a:rPr lang="cs-CZ" sz="1800" dirty="0" smtClean="0"/>
              <a:t>souladu s </a:t>
            </a:r>
            <a:r>
              <a:rPr lang="cs-CZ" sz="1800" dirty="0"/>
              <a:t>taktikou jednotek PO, uvedenou v metodických listech Bojového řádu jednotek PO, </a:t>
            </a:r>
            <a:r>
              <a:rPr lang="cs-CZ" sz="1800" dirty="0" smtClean="0"/>
              <a:t>kapitoly Ř </a:t>
            </a:r>
            <a:r>
              <a:rPr lang="cs-CZ" sz="1800" dirty="0"/>
              <a:t>s následujícími zvláštnostmi.</a:t>
            </a:r>
          </a:p>
          <a:p>
            <a:pPr marL="0" indent="0">
              <a:buNone/>
            </a:pPr>
            <a:r>
              <a:rPr lang="cs-CZ" sz="1800" b="1" dirty="0"/>
              <a:t>Z hlediska činností na místě zásahu spojených se zdoláváním požáru jsou </a:t>
            </a:r>
            <a:r>
              <a:rPr lang="cs-CZ" sz="1800" b="1" dirty="0" smtClean="0"/>
              <a:t>piloti letadel</a:t>
            </a:r>
            <a:r>
              <a:rPr lang="cs-CZ" sz="1800" b="1" dirty="0"/>
              <a:t>, provádějící letecké hašení požáru, podřízeni veliteli zásahu a jsou povinni s ním </a:t>
            </a:r>
            <a:r>
              <a:rPr lang="cs-CZ" sz="1800" b="1" dirty="0" smtClean="0"/>
              <a:t>nebo s </a:t>
            </a:r>
            <a:r>
              <a:rPr lang="cs-CZ" sz="1800" b="1" dirty="0"/>
              <a:t>určenou osobou udržovat spojení</a:t>
            </a:r>
            <a:r>
              <a:rPr lang="cs-CZ" sz="1800" dirty="0"/>
              <a:t>. </a:t>
            </a:r>
            <a:r>
              <a:rPr lang="cs-CZ" sz="1800" b="1" dirty="0">
                <a:solidFill>
                  <a:srgbClr val="FF0000"/>
                </a:solidFill>
              </a:rPr>
              <a:t>Velitel zásahu žádným způsobem nezasahuje do </a:t>
            </a:r>
            <a:r>
              <a:rPr lang="cs-CZ" sz="1800" b="1" dirty="0" smtClean="0">
                <a:solidFill>
                  <a:srgbClr val="FF0000"/>
                </a:solidFill>
              </a:rPr>
              <a:t>samotné letové </a:t>
            </a:r>
            <a:r>
              <a:rPr lang="cs-CZ" sz="1800" b="1" dirty="0">
                <a:solidFill>
                  <a:srgbClr val="FF0000"/>
                </a:solidFill>
              </a:rPr>
              <a:t>činnosti. V případě, že pilot letadla odmítne provést shoz v místě určeném </a:t>
            </a:r>
            <a:r>
              <a:rPr lang="cs-CZ" sz="1800" b="1" dirty="0" smtClean="0">
                <a:solidFill>
                  <a:srgbClr val="FF0000"/>
                </a:solidFill>
              </a:rPr>
              <a:t>velitelem zásahu </a:t>
            </a:r>
            <a:r>
              <a:rPr lang="cs-CZ" sz="1800" b="1" dirty="0">
                <a:solidFill>
                  <a:srgbClr val="FF0000"/>
                </a:solidFill>
              </a:rPr>
              <a:t>z objektivních příčin, které by znamenaly vysoké riziko ohrožení bezpečnosti </a:t>
            </a:r>
            <a:r>
              <a:rPr lang="cs-CZ" sz="1800" b="1" dirty="0" smtClean="0">
                <a:solidFill>
                  <a:srgbClr val="FF0000"/>
                </a:solidFill>
              </a:rPr>
              <a:t>letového provozu</a:t>
            </a:r>
            <a:r>
              <a:rPr lang="cs-CZ" sz="1800" b="1" dirty="0">
                <a:solidFill>
                  <a:srgbClr val="FF0000"/>
                </a:solidFill>
              </a:rPr>
              <a:t>, velitel zásahu musí toto rozhodnutí respektovat. </a:t>
            </a:r>
            <a:r>
              <a:rPr lang="cs-CZ" sz="1800" dirty="0"/>
              <a:t>Konečné rozhodnutí o shozu je </a:t>
            </a:r>
            <a:r>
              <a:rPr lang="cs-CZ" sz="1800" dirty="0" smtClean="0"/>
              <a:t>tedy plně </a:t>
            </a:r>
            <a:r>
              <a:rPr lang="cs-CZ" sz="1800" dirty="0"/>
              <a:t>v pravomoci pilota letadla povolaného k hašení požáru.</a:t>
            </a:r>
          </a:p>
          <a:p>
            <a:pPr marL="0" indent="0">
              <a:buNone/>
            </a:pPr>
            <a:r>
              <a:rPr lang="cs-CZ" sz="1800" b="1" dirty="0">
                <a:solidFill>
                  <a:srgbClr val="FF0000"/>
                </a:solidFill>
              </a:rPr>
              <a:t>Velitel zásahu řídí součinnost mezi leteckou technikou určenou k leteckému </a:t>
            </a:r>
            <a:r>
              <a:rPr lang="cs-CZ" sz="1800" b="1" dirty="0" smtClean="0">
                <a:solidFill>
                  <a:srgbClr val="FF0000"/>
                </a:solidFill>
              </a:rPr>
              <a:t>hašení </a:t>
            </a:r>
            <a:r>
              <a:rPr lang="pl-PL" sz="1800" b="1" dirty="0" smtClean="0">
                <a:solidFill>
                  <a:srgbClr val="FF0000"/>
                </a:solidFill>
              </a:rPr>
              <a:t>a </a:t>
            </a:r>
            <a:r>
              <a:rPr lang="pl-PL" sz="1800" b="1" dirty="0">
                <a:solidFill>
                  <a:srgbClr val="FF0000"/>
                </a:solidFill>
              </a:rPr>
              <a:t>jednotkami PO při hašení.</a:t>
            </a:r>
          </a:p>
          <a:p>
            <a:pPr marL="0" indent="0">
              <a:buNone/>
            </a:pPr>
            <a:r>
              <a:rPr lang="cs-CZ" sz="1800" b="1" dirty="0"/>
              <a:t>Při plnění hasební látky do letecké techniky je velitel plnicího stanoviště povinen </a:t>
            </a:r>
            <a:r>
              <a:rPr lang="cs-CZ" sz="1800" b="1" dirty="0" smtClean="0"/>
              <a:t>brát v </a:t>
            </a:r>
            <a:r>
              <a:rPr lang="cs-CZ" sz="1800" b="1" dirty="0"/>
              <a:t>úvahu pokyny pilota nebo jiného pracovníka leteckého personálu</a:t>
            </a:r>
            <a:r>
              <a:rPr lang="cs-CZ" sz="1800" b="1" dirty="0" smtClean="0"/>
              <a:t>.</a:t>
            </a:r>
          </a:p>
          <a:p>
            <a:pPr marL="0" indent="0">
              <a:buNone/>
            </a:pPr>
            <a:r>
              <a:rPr lang="cs-CZ" sz="1800" dirty="0"/>
              <a:t>Všechna letadla, určená k hašení lesních požárů, by měla být vybavena </a:t>
            </a:r>
            <a:r>
              <a:rPr lang="cs-CZ" sz="1800" dirty="0" smtClean="0"/>
              <a:t>radiostanicí, pracující </a:t>
            </a:r>
            <a:r>
              <a:rPr lang="cs-CZ" sz="1800" dirty="0"/>
              <a:t>na příslušné frekvenci požární ochrany (součinnostní), radiostanicí </a:t>
            </a:r>
            <a:r>
              <a:rPr lang="cs-CZ" sz="1800" dirty="0" smtClean="0"/>
              <a:t>pracující v </a:t>
            </a:r>
            <a:r>
              <a:rPr lang="cs-CZ" sz="1800" dirty="0"/>
              <a:t>leteckém pásmu a navigačním zařízením GPS</a:t>
            </a:r>
            <a:r>
              <a:rPr lang="cs-CZ" sz="1800" dirty="0" smtClean="0"/>
              <a:t>.</a:t>
            </a:r>
          </a:p>
          <a:p>
            <a:pPr marL="0" indent="0">
              <a:buNone/>
            </a:pPr>
            <a:r>
              <a:rPr lang="cs-CZ" sz="1800" dirty="0"/>
              <a:t>Volací znak letounu, předurčeného pro letecké hašení požárů, je „</a:t>
            </a:r>
            <a:r>
              <a:rPr lang="cs-CZ" sz="1800" b="1" dirty="0"/>
              <a:t>Florián XX</a:t>
            </a:r>
            <a:r>
              <a:rPr lang="cs-CZ" sz="1800" dirty="0" smtClean="0"/>
              <a:t>“, přičemž </a:t>
            </a:r>
            <a:r>
              <a:rPr lang="cs-CZ" sz="1800" dirty="0"/>
              <a:t>XX je identifikační číslo domovské stanice LHS</a:t>
            </a:r>
            <a:r>
              <a:rPr lang="cs-CZ" sz="1800" dirty="0" smtClean="0"/>
              <a:t>.</a:t>
            </a:r>
          </a:p>
          <a:p>
            <a:pPr marL="0" indent="0">
              <a:buNone/>
            </a:pPr>
            <a:r>
              <a:rPr lang="cs-CZ" sz="1800" dirty="0"/>
              <a:t>Volací znak </a:t>
            </a:r>
            <a:r>
              <a:rPr lang="cs-CZ" sz="1800" dirty="0" smtClean="0"/>
              <a:t>vrtulníku, předurčeného </a:t>
            </a:r>
            <a:r>
              <a:rPr lang="cs-CZ" sz="1800" dirty="0"/>
              <a:t>pro letecké hašení požárů, je „</a:t>
            </a:r>
            <a:r>
              <a:rPr lang="cs-CZ" sz="1800" b="1" dirty="0"/>
              <a:t>Florián VRTULNÍK XX“</a:t>
            </a:r>
            <a:r>
              <a:rPr lang="cs-CZ" sz="1800" dirty="0"/>
              <a:t>, přičemž XX je </a:t>
            </a:r>
            <a:r>
              <a:rPr lang="cs-CZ" sz="1800" dirty="0" smtClean="0"/>
              <a:t>číslo, určené </a:t>
            </a:r>
            <a:r>
              <a:rPr lang="cs-CZ" sz="1800" dirty="0"/>
              <a:t>velitelem zásahu“.</a:t>
            </a:r>
            <a:endParaRPr lang="cs-CZ" sz="1800" b="1" dirty="0"/>
          </a:p>
        </p:txBody>
      </p:sp>
    </p:spTree>
    <p:extLst>
      <p:ext uri="{BB962C8B-B14F-4D97-AF65-F5344CB8AC3E}">
        <p14:creationId xmlns:p14="http://schemas.microsoft.com/office/powerpoint/2010/main" val="42343837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0" y="0"/>
            <a:ext cx="9144000" cy="6858000"/>
          </a:xfrm>
        </p:spPr>
        <p:txBody>
          <a:bodyPr>
            <a:normAutofit/>
          </a:bodyPr>
          <a:lstStyle/>
          <a:p>
            <a:pPr marL="0" indent="0" algn="ctr">
              <a:buNone/>
            </a:pPr>
            <a:r>
              <a:rPr lang="pl-PL" sz="1800" b="1" dirty="0"/>
              <a:t>Spojení mezi letadly a jednotkami PO při hašení</a:t>
            </a:r>
          </a:p>
          <a:p>
            <a:pPr marL="0" indent="0">
              <a:buNone/>
            </a:pPr>
            <a:r>
              <a:rPr lang="cs-CZ" sz="1800" dirty="0"/>
              <a:t>Spojení mezi letadly, provádějícími hašení a velitelem zásahu, případně </a:t>
            </a:r>
            <a:r>
              <a:rPr lang="cs-CZ" sz="1800" dirty="0" smtClean="0"/>
              <a:t>koordinátorem vzdušného </a:t>
            </a:r>
            <a:r>
              <a:rPr lang="cs-CZ" sz="1800" dirty="0"/>
              <a:t>nasazení, </a:t>
            </a:r>
            <a:r>
              <a:rPr lang="cs-CZ" sz="1800" b="1" dirty="0">
                <a:solidFill>
                  <a:srgbClr val="FF0000"/>
                </a:solidFill>
              </a:rPr>
              <a:t>se provádí na součinnostním kmitočtu „I“</a:t>
            </a:r>
            <a:r>
              <a:rPr lang="cs-CZ" sz="1800" dirty="0"/>
              <a:t> a řídí se Řádem spojové</a:t>
            </a:r>
          </a:p>
          <a:p>
            <a:pPr marL="0" indent="0">
              <a:buNone/>
            </a:pPr>
            <a:r>
              <a:rPr lang="cs-CZ" sz="1800" dirty="0"/>
              <a:t>služby v požární ochraně</a:t>
            </a:r>
            <a:r>
              <a:rPr lang="cs-CZ" sz="1800" dirty="0" smtClean="0"/>
              <a:t>.</a:t>
            </a:r>
          </a:p>
          <a:p>
            <a:pPr marL="0" indent="0">
              <a:buNone/>
            </a:pPr>
            <a:endParaRPr lang="cs-CZ" sz="1800" dirty="0"/>
          </a:p>
          <a:p>
            <a:pPr marL="0" indent="0" algn="ctr">
              <a:buNone/>
            </a:pPr>
            <a:r>
              <a:rPr lang="cs-CZ" sz="1800" b="1" dirty="0"/>
              <a:t>Spojení mezi letadly a jednotkami PO při doplňování hasební látky</a:t>
            </a:r>
          </a:p>
          <a:p>
            <a:pPr marL="0" indent="0">
              <a:buNone/>
            </a:pPr>
            <a:r>
              <a:rPr lang="cs-CZ" sz="1800" dirty="0"/>
              <a:t>Stejný způsob spojení radiostanicí na součinnostním kmitočtu „I“ se použije i </a:t>
            </a:r>
            <a:r>
              <a:rPr lang="cs-CZ" sz="1800" dirty="0" smtClean="0"/>
              <a:t>při doplňování </a:t>
            </a:r>
            <a:r>
              <a:rPr lang="cs-CZ" sz="1800" dirty="0"/>
              <a:t>letadel hasební látkou, kdy je za komunikaci odpovědný velitel plnicího </a:t>
            </a:r>
            <a:r>
              <a:rPr lang="cs-CZ" sz="1800" dirty="0" smtClean="0"/>
              <a:t>stanoviště a </a:t>
            </a:r>
            <a:r>
              <a:rPr lang="cs-CZ" sz="1800" dirty="0"/>
              <a:t>pilot letadla. Pilot hlásí potřebu doplnění hasební látky a vyčká na potvrzení </a:t>
            </a:r>
            <a:r>
              <a:rPr lang="cs-CZ" sz="1800" dirty="0" smtClean="0"/>
              <a:t>velitele plnicího </a:t>
            </a:r>
            <a:r>
              <a:rPr lang="cs-CZ" sz="1800" dirty="0"/>
              <a:t>stanoviště</a:t>
            </a:r>
            <a:r>
              <a:rPr lang="cs-CZ" sz="1800" dirty="0" smtClean="0"/>
              <a:t>.</a:t>
            </a:r>
          </a:p>
          <a:p>
            <a:pPr marL="0" indent="0">
              <a:buNone/>
            </a:pPr>
            <a:endParaRPr lang="cs-CZ" sz="1800" dirty="0"/>
          </a:p>
        </p:txBody>
      </p:sp>
    </p:spTree>
    <p:extLst>
      <p:ext uri="{BB962C8B-B14F-4D97-AF65-F5344CB8AC3E}">
        <p14:creationId xmlns:p14="http://schemas.microsoft.com/office/powerpoint/2010/main" val="12402854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0"/>
            <a:ext cx="8219256" cy="980728"/>
          </a:xfrm>
        </p:spPr>
        <p:txBody>
          <a:bodyPr>
            <a:normAutofit/>
          </a:bodyPr>
          <a:lstStyle/>
          <a:p>
            <a:r>
              <a:rPr lang="cs-CZ" sz="2400" b="1" dirty="0"/>
              <a:t>Pořizování záznamů, poskytování informací z místa zásahu, mlčenlivost </a:t>
            </a:r>
          </a:p>
        </p:txBody>
      </p:sp>
      <p:sp>
        <p:nvSpPr>
          <p:cNvPr id="3" name="Zástupný symbol pro obsah 2"/>
          <p:cNvSpPr>
            <a:spLocks noGrp="1"/>
          </p:cNvSpPr>
          <p:nvPr>
            <p:ph idx="1"/>
          </p:nvPr>
        </p:nvSpPr>
        <p:spPr>
          <a:xfrm>
            <a:off x="467544" y="1412776"/>
            <a:ext cx="8219256" cy="5445224"/>
          </a:xfrm>
        </p:spPr>
        <p:txBody>
          <a:bodyPr>
            <a:normAutofit/>
          </a:bodyPr>
          <a:lstStyle/>
          <a:p>
            <a:pPr marL="0" indent="0" algn="ctr">
              <a:buNone/>
            </a:pPr>
            <a:r>
              <a:rPr lang="cs-CZ" sz="2000" b="1" dirty="0"/>
              <a:t>Pořizování záznamů při zásazích jednotek PO </a:t>
            </a:r>
            <a:endParaRPr lang="cs-CZ" sz="2000" b="1" dirty="0" smtClean="0"/>
          </a:p>
          <a:p>
            <a:pPr marL="0" indent="0">
              <a:buNone/>
            </a:pPr>
            <a:r>
              <a:rPr lang="cs-CZ" sz="2000" b="1" dirty="0"/>
              <a:t>1. Pořizování záznamů a ochrana osobnosti </a:t>
            </a:r>
          </a:p>
          <a:p>
            <a:pPr marL="0" indent="0">
              <a:buNone/>
            </a:pPr>
            <a:r>
              <a:rPr lang="cs-CZ" sz="2000" b="1" dirty="0"/>
              <a:t>Pořizování fotografií a videozáznamů (dále jen „záznamy“) je často spojené s právem na ochranu osobnosti člověka včetně všech jeho přirozených práv. </a:t>
            </a:r>
            <a:endParaRPr lang="cs-CZ" sz="2000" b="1" dirty="0" smtClean="0"/>
          </a:p>
          <a:p>
            <a:pPr marL="0" indent="0">
              <a:buNone/>
            </a:pPr>
            <a:r>
              <a:rPr lang="pl-PL" sz="2000" b="1" dirty="0"/>
              <a:t>Jedním z dílčích osobnostních práv, kterému se poskytuje ochrana, je právo na podobu. </a:t>
            </a:r>
            <a:endParaRPr lang="pl-PL" sz="2000" b="1" dirty="0" smtClean="0"/>
          </a:p>
          <a:p>
            <a:pPr marL="0" indent="0">
              <a:buNone/>
            </a:pPr>
            <a:r>
              <a:rPr lang="cs-CZ" sz="2000" b="1" dirty="0"/>
              <a:t> Podle § 84 občanského zákoníku je možné zachytit jakýmkoliv způsobem podobu člověka tak, aby podle zobrazení bylo možné určit jeho totožnost, jen s jeho svolením. Svolení není třeba, pokud se podobizna nebo zvukový či obrazový záznam pořídí nebo použijí k výkonu nebo ochraně jiných práv nebo právem chráněných zájmů jiných osob (§ 88 odst. 1 občanského zákoníku)2 a svolení není třeba ani v případě, když se podobizna, písemnost osobní povahy nebo zvukový či obrazový záznam pořídí nebo použijí na základě zákona k úřednímu účelu nebo v případě, že někdo veřejně vystoupí v záležitosti veřejného zájmu (§ 88 odst. 2 nového občanského zákoníku). </a:t>
            </a:r>
          </a:p>
        </p:txBody>
      </p:sp>
    </p:spTree>
    <p:extLst>
      <p:ext uri="{BB962C8B-B14F-4D97-AF65-F5344CB8AC3E}">
        <p14:creationId xmlns:p14="http://schemas.microsoft.com/office/powerpoint/2010/main" val="22981209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467544" y="0"/>
            <a:ext cx="8219256" cy="6858000"/>
          </a:xfrm>
        </p:spPr>
        <p:txBody>
          <a:bodyPr>
            <a:normAutofit lnSpcReduction="10000"/>
          </a:bodyPr>
          <a:lstStyle/>
          <a:p>
            <a:pPr marL="0" indent="0">
              <a:buNone/>
            </a:pPr>
            <a:endParaRPr lang="cs-CZ" sz="1600" dirty="0" smtClean="0"/>
          </a:p>
          <a:p>
            <a:pPr marL="0" indent="0">
              <a:buNone/>
            </a:pPr>
            <a:r>
              <a:rPr lang="cs-CZ" sz="1600" b="1" dirty="0"/>
              <a:t>Činnost jednotky požární ochrany </a:t>
            </a:r>
            <a:r>
              <a:rPr lang="cs-CZ" sz="1600" dirty="0"/>
              <a:t>(dále i „jednotka PO“) </a:t>
            </a:r>
            <a:r>
              <a:rPr lang="cs-CZ" sz="1600" b="1" dirty="0"/>
              <a:t>spočívá v plnění základních úkolů </a:t>
            </a:r>
            <a:r>
              <a:rPr lang="cs-CZ" sz="1600" dirty="0"/>
              <a:t>dle § 70 zákona č. 133/1985 Sb., o požární ochraně, ve znění pozdějších předpisů (dále jen „zákon o požární ochraně“), </a:t>
            </a:r>
            <a:r>
              <a:rPr lang="cs-CZ" sz="1600" b="1" dirty="0"/>
              <a:t>zejména v provádění požárního zásahu, záchranných prací při živelních pohromách a jiných mimořádných událostech a v podílu na plnění úkolů ochrany obyvatelstva. </a:t>
            </a:r>
            <a:r>
              <a:rPr lang="cs-CZ" sz="1600" dirty="0"/>
              <a:t>Pro posouzení výjimky, kdy je zásah do zákonem chráněných složek lidské osobnosti dovolen přímo zákonem, </a:t>
            </a:r>
            <a:r>
              <a:rPr lang="cs-CZ" sz="1600" b="1" dirty="0"/>
              <a:t>je nutné rozlišovat, zda je záznam pořízen Hasičským záchranným sborem České republiky</a:t>
            </a:r>
            <a:r>
              <a:rPr lang="cs-CZ" sz="1600" dirty="0"/>
              <a:t> (dále i „HZS ČR“) ve smyslu zákona č. 320/2015 Sb., o Hasičském záchranném sboru České republiky a o změně některých zákonů (zákon o hasičském záchranném sboru), </a:t>
            </a:r>
            <a:r>
              <a:rPr lang="cs-CZ" sz="1600" b="1" dirty="0"/>
              <a:t>nebo jinou jednotkou požární ochrany (jednotka SDH obce, jednotka SDH podniku, jednotka HZS podniku).  </a:t>
            </a:r>
          </a:p>
          <a:p>
            <a:pPr marL="0" indent="0">
              <a:buNone/>
            </a:pPr>
            <a:r>
              <a:rPr lang="cs-CZ" sz="1600" dirty="0"/>
              <a:t> Zákonná ustanovení, která umožňuji příslušníkům HZS ČR pořizovat záznamy včetně podoby osob a  zveřejnovat některé osobní údaje bez jejich svolení jsou dle zákona  o hasičském záchranném sboru následující: </a:t>
            </a:r>
            <a:endParaRPr lang="cs-CZ" sz="1600" dirty="0" smtClean="0"/>
          </a:p>
          <a:p>
            <a:pPr marL="0" indent="0" algn="ctr">
              <a:buNone/>
            </a:pPr>
            <a:endParaRPr lang="cs-CZ" sz="1800" b="1" dirty="0" smtClean="0"/>
          </a:p>
          <a:p>
            <a:pPr marL="0" indent="0" algn="ctr">
              <a:buNone/>
            </a:pPr>
            <a:r>
              <a:rPr lang="cs-CZ" sz="1800" b="1" dirty="0" smtClean="0"/>
              <a:t>Pořizování </a:t>
            </a:r>
            <a:r>
              <a:rPr lang="cs-CZ" sz="1800" b="1" dirty="0"/>
              <a:t>záznamů  </a:t>
            </a:r>
            <a:r>
              <a:rPr lang="cs-CZ" sz="1600" dirty="0" smtClean="0"/>
              <a:t> </a:t>
            </a:r>
            <a:endParaRPr lang="cs-CZ" sz="1600" dirty="0"/>
          </a:p>
          <a:p>
            <a:pPr marL="0" indent="0">
              <a:buNone/>
            </a:pPr>
            <a:r>
              <a:rPr lang="cs-CZ" sz="1600" dirty="0"/>
              <a:t> (1) Hasičský záchranný sbor může pořizovat zvukový, obrazový nebo jiný záznam  a) osob a věcí, které se nacházejí na místech veřejně přístupných, pro účely plnění konkrétního úkolu,  b) zpráv a s nimi spojených provozních a lokalizačních údajů, které se přenášejí prostřednictvím sítí a služeb elektronických komunikací na operačním a informačním středisku, nebo  c) jiného konkrétního úkolu.  </a:t>
            </a:r>
          </a:p>
          <a:p>
            <a:pPr marL="0" indent="0" algn="ctr">
              <a:buNone/>
            </a:pPr>
            <a:endParaRPr lang="cs-CZ" sz="1800" dirty="0" smtClean="0"/>
          </a:p>
          <a:p>
            <a:pPr marL="0" indent="0" algn="ctr">
              <a:buNone/>
            </a:pPr>
            <a:r>
              <a:rPr lang="cs-CZ" sz="1800" dirty="0" smtClean="0"/>
              <a:t> </a:t>
            </a:r>
            <a:r>
              <a:rPr lang="cs-CZ" sz="1800" b="1" dirty="0"/>
              <a:t>Žádost o informace související s mimořádnou událostí nebo krizovou situací  </a:t>
            </a:r>
            <a:endParaRPr lang="cs-CZ" sz="1600" b="1" dirty="0"/>
          </a:p>
          <a:p>
            <a:pPr marL="0" indent="0">
              <a:buNone/>
            </a:pPr>
            <a:r>
              <a:rPr lang="cs-CZ" sz="1600" dirty="0"/>
              <a:t>Hasičský záchranný sbor může v návaznosti na řešení mimořádné události nebo krizové situace žádat informace související s příčinami, průběhem a následky mimořádné události nebo krizové situace. </a:t>
            </a:r>
          </a:p>
        </p:txBody>
      </p:sp>
    </p:spTree>
    <p:extLst>
      <p:ext uri="{BB962C8B-B14F-4D97-AF65-F5344CB8AC3E}">
        <p14:creationId xmlns:p14="http://schemas.microsoft.com/office/powerpoint/2010/main" val="15822604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95536" y="0"/>
            <a:ext cx="8291264" cy="6858000"/>
          </a:xfrm>
        </p:spPr>
        <p:txBody>
          <a:bodyPr>
            <a:normAutofit lnSpcReduction="10000"/>
          </a:bodyPr>
          <a:lstStyle/>
          <a:p>
            <a:pPr marL="0" indent="0">
              <a:buNone/>
            </a:pPr>
            <a:endParaRPr lang="cs-CZ" sz="1600" dirty="0" smtClean="0"/>
          </a:p>
          <a:p>
            <a:pPr marL="0" indent="0" algn="ctr">
              <a:buNone/>
            </a:pPr>
            <a:r>
              <a:rPr lang="cs-CZ" sz="1800" b="1" dirty="0"/>
              <a:t>Osobní </a:t>
            </a:r>
            <a:r>
              <a:rPr lang="cs-CZ" sz="1800" b="1" dirty="0" smtClean="0"/>
              <a:t>údaje</a:t>
            </a:r>
          </a:p>
          <a:p>
            <a:pPr marL="0" indent="0">
              <a:buNone/>
            </a:pPr>
            <a:r>
              <a:rPr lang="cs-CZ" sz="1800" i="1" dirty="0"/>
              <a:t>Hasičský záchranný sbor může při řešení mimořádné události nebo krizové situace zpracovávat citlivé údaje bez souhlasu osoby, jsou-li potřebné pro plnění konkrétního úkolu hasičského záchranného sboru. Zpracovávat bez souhlasu osoby lze i citlivé údaje, které jsou součástí záznamu podle § 30 odst. 1 písm</a:t>
            </a:r>
            <a:r>
              <a:rPr lang="cs-CZ" sz="1800" i="1" dirty="0" smtClean="0"/>
              <a:t>. </a:t>
            </a:r>
            <a:r>
              <a:rPr lang="cs-CZ" sz="1800" i="1" dirty="0"/>
              <a:t>b). </a:t>
            </a:r>
            <a:endParaRPr lang="cs-CZ" sz="1800" i="1" dirty="0" smtClean="0"/>
          </a:p>
          <a:p>
            <a:pPr marL="0" indent="0">
              <a:buNone/>
            </a:pPr>
            <a:endParaRPr lang="cs-CZ" sz="1800" i="1" dirty="0" smtClean="0"/>
          </a:p>
          <a:p>
            <a:pPr marL="0" indent="0">
              <a:buNone/>
            </a:pPr>
            <a:r>
              <a:rPr lang="cs-CZ" sz="1800" i="1" dirty="0" smtClean="0"/>
              <a:t>Osobní </a:t>
            </a:r>
            <a:r>
              <a:rPr lang="cs-CZ" sz="1800" i="1" dirty="0"/>
              <a:t>údaje lze předat nebo zpřístupnit orgánu veřejné moci v rozsahu nezbytném pro výkon působnosti tohoto orgánu</a:t>
            </a:r>
            <a:r>
              <a:rPr lang="cs-CZ" sz="1800" i="1" dirty="0" smtClean="0"/>
              <a:t>.</a:t>
            </a:r>
          </a:p>
          <a:p>
            <a:pPr marL="0" indent="0">
              <a:buNone/>
            </a:pPr>
            <a:endParaRPr lang="cs-CZ" sz="1800" i="1" dirty="0" smtClean="0"/>
          </a:p>
          <a:p>
            <a:pPr marL="0" indent="0">
              <a:buNone/>
            </a:pPr>
            <a:r>
              <a:rPr lang="cs-CZ" sz="1800" i="1" dirty="0" smtClean="0"/>
              <a:t>Hasičský </a:t>
            </a:r>
            <a:r>
              <a:rPr lang="cs-CZ" sz="1800" i="1" dirty="0"/>
              <a:t>záchranný sbor může přiměřeným způsobem zveřejňovat osobní údaje evakuovaných osob a osob umístěných v zařízeních pro nouzové přežití obyvatelstva v rozsahu jméno, popřípadě jména, příjmení, datum narození a adresa místa trvalého pobytu nebo adresa místa hlášeného pobytu na území České republiky, jde-li o cizince. </a:t>
            </a:r>
            <a:endParaRPr lang="cs-CZ" sz="1800" i="1" dirty="0" smtClean="0"/>
          </a:p>
          <a:p>
            <a:pPr marL="0" indent="0">
              <a:buNone/>
            </a:pPr>
            <a:endParaRPr lang="cs-CZ" sz="1800" i="1" dirty="0" smtClean="0">
              <a:solidFill>
                <a:srgbClr val="FF0000"/>
              </a:solidFill>
            </a:endParaRPr>
          </a:p>
          <a:p>
            <a:pPr marL="0" indent="0">
              <a:buNone/>
            </a:pPr>
            <a:r>
              <a:rPr lang="cs-CZ" sz="1800" i="1" dirty="0" smtClean="0">
                <a:solidFill>
                  <a:srgbClr val="FF0000"/>
                </a:solidFill>
              </a:rPr>
              <a:t>Pro </a:t>
            </a:r>
            <a:r>
              <a:rPr lang="cs-CZ" sz="1800" i="1" dirty="0">
                <a:solidFill>
                  <a:srgbClr val="FF0000"/>
                </a:solidFill>
              </a:rPr>
              <a:t>členy (jednotka SDH obce, jednotka SDH podniku) a zaměstnance (jednotka HZS podniku) ostatních jednotek PO zákon o požární ochraně ani žádný jiný zákon obecně žádnou výjimku, ve smyslu pořizování záznamu k úřednímu účelu nestanoví a proto nemohou pořizovat, natož pak zveřejňovat záznamy, z nichž by byla patrná podoba člověka, nebo kterými by zasáhli do osobnostních práv člověka bez jeho souhlasu. </a:t>
            </a:r>
            <a:endParaRPr lang="cs-CZ" sz="1800" i="1" dirty="0" smtClean="0">
              <a:solidFill>
                <a:srgbClr val="FF0000"/>
              </a:solidFill>
            </a:endParaRPr>
          </a:p>
          <a:p>
            <a:pPr marL="0" indent="0">
              <a:buNone/>
            </a:pPr>
            <a:endParaRPr lang="cs-CZ" sz="1800" b="1" i="1" dirty="0" smtClean="0">
              <a:solidFill>
                <a:srgbClr val="FF0000"/>
              </a:solidFill>
            </a:endParaRPr>
          </a:p>
          <a:p>
            <a:pPr marL="0" indent="0">
              <a:buNone/>
            </a:pPr>
            <a:r>
              <a:rPr lang="cs-CZ" sz="1800" b="1" i="1" dirty="0" smtClean="0">
                <a:solidFill>
                  <a:srgbClr val="FF0000"/>
                </a:solidFill>
              </a:rPr>
              <a:t>Záznamy</a:t>
            </a:r>
            <a:r>
              <a:rPr lang="cs-CZ" sz="1800" b="1" i="1" dirty="0">
                <a:solidFill>
                  <a:srgbClr val="FF0000"/>
                </a:solidFill>
              </a:rPr>
              <a:t>, z nichž je patrná podoba člověka, nebo které jinak zasahují do osobnostních práv člověka, nesmí členové a zaměstnanci v jednotkách PO pořizovat bez souhlasu dotčeného člověka. </a:t>
            </a:r>
          </a:p>
        </p:txBody>
      </p:sp>
    </p:spTree>
    <p:extLst>
      <p:ext uri="{BB962C8B-B14F-4D97-AF65-F5344CB8AC3E}">
        <p14:creationId xmlns:p14="http://schemas.microsoft.com/office/powerpoint/2010/main" val="269599710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467544" y="0"/>
            <a:ext cx="8219256" cy="6858000"/>
          </a:xfrm>
        </p:spPr>
        <p:txBody>
          <a:bodyPr>
            <a:normAutofit/>
          </a:bodyPr>
          <a:lstStyle/>
          <a:p>
            <a:pPr marL="0" indent="0">
              <a:buNone/>
            </a:pPr>
            <a:endParaRPr lang="cs-CZ" sz="1600" dirty="0" smtClean="0"/>
          </a:p>
          <a:p>
            <a:pPr marL="0" indent="0" algn="ctr">
              <a:buNone/>
            </a:pPr>
            <a:r>
              <a:rPr lang="cs-CZ" sz="1600" dirty="0"/>
              <a:t> </a:t>
            </a:r>
            <a:r>
              <a:rPr lang="cs-CZ" sz="1800" b="1" dirty="0" smtClean="0"/>
              <a:t>Pořizování </a:t>
            </a:r>
            <a:r>
              <a:rPr lang="cs-CZ" sz="1800" b="1" dirty="0"/>
              <a:t>ostatních záznamů </a:t>
            </a:r>
            <a:endParaRPr lang="cs-CZ" sz="1800" b="1" dirty="0" smtClean="0"/>
          </a:p>
          <a:p>
            <a:pPr marL="0" indent="0">
              <a:buNone/>
            </a:pPr>
            <a:r>
              <a:rPr lang="cs-CZ" sz="1600" b="1" dirty="0"/>
              <a:t>Pořízení záznamu (zvukového či obrazového) členem nebo zaměstnancem jednotky PO lze odůvodnit: </a:t>
            </a:r>
            <a:endParaRPr lang="cs-CZ" sz="1600" b="1" dirty="0" smtClean="0"/>
          </a:p>
          <a:p>
            <a:pPr>
              <a:buFontTx/>
              <a:buChar char="-"/>
            </a:pPr>
            <a:r>
              <a:rPr lang="cs-CZ" sz="1600" b="1" dirty="0" smtClean="0"/>
              <a:t>propagací </a:t>
            </a:r>
            <a:r>
              <a:rPr lang="cs-CZ" sz="1600" b="1" dirty="0"/>
              <a:t>činnosti jednotky PO; tyto a další záznamy členové a zaměstnanci v jednotkách PO mohou pořizovat za podmínky, že jimi nebude zasaženo do osobnostních práv člověka. </a:t>
            </a:r>
            <a:endParaRPr lang="cs-CZ" sz="1600" b="1" dirty="0" smtClean="0"/>
          </a:p>
          <a:p>
            <a:pPr>
              <a:buFontTx/>
              <a:buChar char="-"/>
            </a:pPr>
            <a:r>
              <a:rPr lang="cs-CZ" sz="1600" b="1" dirty="0"/>
              <a:t>příkazem velitele zásahu nebo v případě kdy je příslušník, zaměstnanec nebo člen velitelem zásahu nebo velitelem jednotky, a to ve vazbě na § 71 odst. 1 zákona o požární ochraně, podle kterého jsou příslušníci, zaměstnanci a členové při činnosti v jednotce PO podřízeni svým velitelům a veliteli zásahu. </a:t>
            </a:r>
            <a:endParaRPr lang="cs-CZ" sz="1600" b="1" dirty="0" smtClean="0"/>
          </a:p>
          <a:p>
            <a:pPr>
              <a:buFontTx/>
              <a:buChar char="-"/>
            </a:pPr>
            <a:r>
              <a:rPr lang="cs-CZ" sz="1600" b="1" dirty="0"/>
              <a:t>doplňujícími údaji ke zprávě o zásahu, popř. dílčí zprávě o zásahu v její grafické části: </a:t>
            </a:r>
            <a:endParaRPr lang="cs-CZ" sz="1600" b="1" dirty="0" smtClean="0"/>
          </a:p>
          <a:p>
            <a:pPr marL="0" indent="0">
              <a:buNone/>
            </a:pPr>
            <a:r>
              <a:rPr lang="cs-CZ" sz="1600" b="1" dirty="0"/>
              <a:t>	</a:t>
            </a:r>
            <a:r>
              <a:rPr lang="cs-CZ" sz="1600" b="1" dirty="0" smtClean="0"/>
              <a:t> </a:t>
            </a:r>
            <a:r>
              <a:rPr lang="cs-CZ" sz="1600" b="1" dirty="0"/>
              <a:t>pro účely plnění konkrétního úkolu při havarijním kácení stromů (Bojový řád </a:t>
            </a:r>
            <a:r>
              <a:rPr lang="cs-CZ" sz="1600" b="1" dirty="0" smtClean="0"/>
              <a:t>	jednotek </a:t>
            </a:r>
            <a:r>
              <a:rPr lang="cs-CZ" sz="1600" b="1" dirty="0"/>
              <a:t>PO, ML č. 7/T); tady lze argumentovat nutností fotodokumentace ze </a:t>
            </a:r>
            <a:r>
              <a:rPr lang="cs-CZ" sz="1600" b="1" dirty="0" smtClean="0"/>
              <a:t>	zásahové </a:t>
            </a:r>
            <a:r>
              <a:rPr lang="cs-CZ" sz="1600" b="1" dirty="0"/>
              <a:t>činnosti, včetně stavu po ukončení zásahu ve vztahu k prokázání </a:t>
            </a:r>
            <a:r>
              <a:rPr lang="cs-CZ" sz="1600" b="1" dirty="0" smtClean="0"/>
              <a:t>	odůvodněnosti </a:t>
            </a:r>
            <a:r>
              <a:rPr lang="cs-CZ" sz="1600" b="1" dirty="0"/>
              <a:t>kácení </a:t>
            </a:r>
            <a:endParaRPr lang="cs-CZ" sz="1600" b="1" dirty="0" smtClean="0"/>
          </a:p>
          <a:p>
            <a:pPr marL="0" indent="0">
              <a:buNone/>
            </a:pPr>
            <a:r>
              <a:rPr lang="cs-CZ" sz="1600" b="1" dirty="0" smtClean="0"/>
              <a:t>	záznamy </a:t>
            </a:r>
            <a:r>
              <a:rPr lang="cs-CZ" sz="1600" b="1" dirty="0"/>
              <a:t>u dopravních nehod jednotek HZS ČR a jednotek SDH obcí, které jsou </a:t>
            </a:r>
            <a:r>
              <a:rPr lang="cs-CZ" sz="1600" b="1" dirty="0" smtClean="0"/>
              <a:t>	spojeny </a:t>
            </a:r>
            <a:r>
              <a:rPr lang="cs-CZ" sz="1600" b="1" dirty="0"/>
              <a:t>s právem zřizovatelů těchto jednotek na úhradu nákladů za provedený </a:t>
            </a:r>
            <a:r>
              <a:rPr lang="cs-CZ" sz="1600" b="1" dirty="0" smtClean="0"/>
              <a:t>	zásah3</a:t>
            </a:r>
            <a:r>
              <a:rPr lang="cs-CZ" sz="1600" b="1" dirty="0"/>
              <a:t>. Důkazním prostředkem, který prokazuje požadované skutečnosti je zpráva </a:t>
            </a:r>
            <a:r>
              <a:rPr lang="cs-CZ" sz="1600" b="1" dirty="0" smtClean="0"/>
              <a:t>	nebo </a:t>
            </a:r>
            <a:r>
              <a:rPr lang="cs-CZ" sz="1600" b="1" dirty="0"/>
              <a:t>dílčí zpráva o zásahu včetně fotodokumentace místa dopravní nehody. V </a:t>
            </a:r>
            <a:r>
              <a:rPr lang="cs-CZ" sz="1600" b="1" dirty="0" smtClean="0"/>
              <a:t>	případě</a:t>
            </a:r>
            <a:r>
              <a:rPr lang="cs-CZ" sz="1600" b="1" dirty="0"/>
              <a:t>, kdy zasahuje jednotka SDH obce i jednotka HZS kraje současně, může </a:t>
            </a:r>
            <a:r>
              <a:rPr lang="cs-CZ" sz="1600" b="1" dirty="0" smtClean="0"/>
              <a:t>	fotodokumentaci </a:t>
            </a:r>
            <a:r>
              <a:rPr lang="cs-CZ" sz="1600" b="1" dirty="0"/>
              <a:t>pořídit pouze HZS kraje. Pokud zasahuje jednotka SDH obce </a:t>
            </a:r>
            <a:r>
              <a:rPr lang="cs-CZ" sz="1600" b="1" dirty="0" smtClean="0"/>
              <a:t>	samostatně </a:t>
            </a:r>
            <a:r>
              <a:rPr lang="cs-CZ" sz="1600" b="1" dirty="0"/>
              <a:t>pořizuje fotodokumentaci velitel zásahu nebo jím pověřený člen. </a:t>
            </a:r>
            <a:r>
              <a:rPr lang="cs-CZ" sz="1600" b="1" dirty="0" smtClean="0"/>
              <a:t>	Doporučuje </a:t>
            </a:r>
            <a:r>
              <a:rPr lang="cs-CZ" sz="1600" b="1" dirty="0"/>
              <a:t>se však pořizovat takové záznamy, z nichž nebude patrná podoba osoby</a:t>
            </a:r>
            <a:r>
              <a:rPr lang="cs-CZ" sz="1600" b="1" dirty="0" smtClean="0"/>
              <a:t>,</a:t>
            </a:r>
          </a:p>
          <a:p>
            <a:pPr marL="0" indent="0">
              <a:buNone/>
            </a:pPr>
            <a:r>
              <a:rPr lang="cs-CZ" sz="1600" b="1" dirty="0" smtClean="0"/>
              <a:t>	Záznamy </a:t>
            </a:r>
            <a:r>
              <a:rPr lang="cs-CZ" sz="1600" b="1" dirty="0"/>
              <a:t>je možné poskytnout pouze příslušné pojišťovně </a:t>
            </a:r>
            <a:endParaRPr lang="cs-CZ" sz="1600" b="1" dirty="0" smtClean="0"/>
          </a:p>
          <a:p>
            <a:pPr marL="0" indent="0">
              <a:buNone/>
            </a:pPr>
            <a:endParaRPr lang="cs-CZ" sz="1600" b="1" dirty="0"/>
          </a:p>
        </p:txBody>
      </p:sp>
    </p:spTree>
    <p:extLst>
      <p:ext uri="{BB962C8B-B14F-4D97-AF65-F5344CB8AC3E}">
        <p14:creationId xmlns:p14="http://schemas.microsoft.com/office/powerpoint/2010/main" val="41168131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467544" y="0"/>
            <a:ext cx="8219256" cy="6858000"/>
          </a:xfrm>
        </p:spPr>
        <p:txBody>
          <a:bodyPr>
            <a:normAutofit lnSpcReduction="10000"/>
          </a:bodyPr>
          <a:lstStyle/>
          <a:p>
            <a:pPr marL="0" indent="0">
              <a:buNone/>
            </a:pPr>
            <a:endParaRPr lang="cs-CZ" sz="1600" dirty="0" smtClean="0"/>
          </a:p>
          <a:p>
            <a:pPr marL="0" indent="0" algn="ctr">
              <a:buNone/>
            </a:pPr>
            <a:r>
              <a:rPr lang="cs-CZ" sz="1800" b="1" dirty="0"/>
              <a:t>Zveřejňování záznamů ze zásahů a povinnost mlčenlivosti </a:t>
            </a:r>
            <a:endParaRPr lang="cs-CZ" sz="1800" b="1" dirty="0" smtClean="0"/>
          </a:p>
          <a:p>
            <a:pPr marL="0" indent="0">
              <a:buNone/>
            </a:pPr>
            <a:r>
              <a:rPr lang="cs-CZ" sz="1600" b="1" dirty="0"/>
              <a:t>Pořizování záznamů souvisí s problematikou zveřejňování informací. Záznamy jsou nositelem informace. Záznamy pořízené na místě zásahu, v případě jejich zveřejnění bez ohledu na to, zda jejich pořízení bylo či nebylo v souladu s právním řádem, mohou negativně zasáhnout do postupu orgánů činných v trestním řízení, poškodit obchodní zájmy, práva na ochranu osobnosti apod. Toto hledisko nemůže být při činnosti jednotek PO opomenuto.  </a:t>
            </a:r>
            <a:endParaRPr lang="cs-CZ" sz="1600" b="1" dirty="0" smtClean="0"/>
          </a:p>
          <a:p>
            <a:pPr marL="0" indent="0">
              <a:buNone/>
            </a:pPr>
            <a:r>
              <a:rPr lang="cs-CZ" sz="1600" b="1" dirty="0" smtClean="0"/>
              <a:t>S </a:t>
            </a:r>
            <a:r>
              <a:rPr lang="cs-CZ" sz="1600" b="1" dirty="0"/>
              <a:t>ohledem na zákaz zveřejňování informací, které v obecném zájmu nebo v zájmu zúčastněných osob (právnických i fyzických) mají zůstat utajeny před nepovolanými osobami je osobám pověřeným plněním úkolů na úseku požární ochrany (zejm. osoby zařazené do jednotky PO, příslušníci vykonávající státní požární dozor) je v § 89 zákona o požární ochraně dána povinnost mlčenlivosti: </a:t>
            </a:r>
          </a:p>
          <a:p>
            <a:pPr marL="0" indent="0">
              <a:buNone/>
            </a:pPr>
            <a:r>
              <a:rPr lang="cs-CZ" sz="1600" b="1" dirty="0"/>
              <a:t> </a:t>
            </a:r>
          </a:p>
          <a:p>
            <a:pPr>
              <a:buAutoNum type="arabicParenR"/>
            </a:pPr>
            <a:r>
              <a:rPr lang="cs-CZ" sz="1600" i="1" dirty="0" smtClean="0"/>
              <a:t>Osoby </a:t>
            </a:r>
            <a:r>
              <a:rPr lang="cs-CZ" sz="1600" i="1" dirty="0"/>
              <a:t>pověřené plněním úkolů na úseku požární ochrany jsou povinny zachovávat mlčenlivost o skutečnostech, které v obecném zájmu nebo v zájmu zúčastněných osob mají zůstat utajeny před nepovolanými osobami. Povinnost mlčenlivosti trvá  i po skončení pracovního poměru nebo po splnění úkolu  5. </a:t>
            </a:r>
            <a:endParaRPr lang="cs-CZ" sz="1600" i="1" dirty="0" smtClean="0"/>
          </a:p>
          <a:p>
            <a:pPr>
              <a:buAutoNum type="arabicParenR"/>
            </a:pPr>
            <a:r>
              <a:rPr lang="cs-CZ" sz="1600" i="1" dirty="0" smtClean="0"/>
              <a:t>2</a:t>
            </a:r>
            <a:r>
              <a:rPr lang="cs-CZ" sz="1600" i="1" dirty="0"/>
              <a:t>) O zproštění mlčenlivosti a jeho rozsahu rozhoduje ředitel hasičského záchranného sboru kraje 6</a:t>
            </a:r>
            <a:r>
              <a:rPr lang="cs-CZ" sz="1600" b="1" dirty="0"/>
              <a:t>. </a:t>
            </a:r>
          </a:p>
          <a:p>
            <a:pPr marL="0" indent="0">
              <a:buNone/>
            </a:pPr>
            <a:r>
              <a:rPr lang="cs-CZ" sz="1600" b="1" dirty="0"/>
              <a:t> </a:t>
            </a:r>
          </a:p>
          <a:p>
            <a:pPr marL="0" indent="0">
              <a:buNone/>
            </a:pPr>
            <a:r>
              <a:rPr lang="cs-CZ" sz="1600" b="1" dirty="0">
                <a:solidFill>
                  <a:srgbClr val="FF0000"/>
                </a:solidFill>
              </a:rPr>
              <a:t>Mlčenlivost zde není chápána jako pouze ne/šíření mluveného slova, ale i veřejné šíření informací, jejímiž nositeli jsou i fotografické nebo jiné záznamy. </a:t>
            </a:r>
            <a:endParaRPr lang="cs-CZ" sz="1600" b="1" dirty="0" smtClean="0">
              <a:solidFill>
                <a:srgbClr val="FF0000"/>
              </a:solidFill>
            </a:endParaRPr>
          </a:p>
          <a:p>
            <a:pPr marL="0" indent="0">
              <a:buNone/>
            </a:pPr>
            <a:r>
              <a:rPr lang="cs-CZ" sz="1600" b="1" dirty="0">
                <a:solidFill>
                  <a:srgbClr val="FF0000"/>
                </a:solidFill>
              </a:rPr>
              <a:t>Povinnost mlčenlivosti je rozšířena § 48 zákona o hasičském záchranném sboru obecně na každého, kdo byl hasičským záchranným sborem požádán o pomoc, tzn. včetně těch, kdo poskytují např. osobní pomoc na základě výzvy příslušníka HZS ČR u zásahu. O zproštění této mlčenlivosti a jeho rozsahu rozhoduje generální ředitel HZS ČR nebo jím pověřená osoba. </a:t>
            </a:r>
          </a:p>
        </p:txBody>
      </p:sp>
    </p:spTree>
    <p:extLst>
      <p:ext uri="{BB962C8B-B14F-4D97-AF65-F5344CB8AC3E}">
        <p14:creationId xmlns:p14="http://schemas.microsoft.com/office/powerpoint/2010/main" val="25863244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467544" y="0"/>
            <a:ext cx="8219256" cy="6858000"/>
          </a:xfrm>
        </p:spPr>
        <p:txBody>
          <a:bodyPr>
            <a:normAutofit fontScale="92500" lnSpcReduction="10000"/>
          </a:bodyPr>
          <a:lstStyle/>
          <a:p>
            <a:pPr marL="0" indent="0">
              <a:buNone/>
            </a:pPr>
            <a:endParaRPr lang="cs-CZ" sz="1600" dirty="0" smtClean="0"/>
          </a:p>
          <a:p>
            <a:pPr marL="0" indent="0" algn="ctr">
              <a:buNone/>
            </a:pPr>
            <a:r>
              <a:rPr lang="cs-CZ" sz="1800" b="1" dirty="0"/>
              <a:t>Práce se sdělovacími prostředky </a:t>
            </a:r>
            <a:r>
              <a:rPr lang="cs-CZ" sz="1800" b="1" dirty="0" smtClean="0"/>
              <a:t>při </a:t>
            </a:r>
            <a:r>
              <a:rPr lang="cs-CZ" sz="1800" b="1" dirty="0"/>
              <a:t>zásahu </a:t>
            </a:r>
            <a:endParaRPr lang="cs-CZ" sz="1800" b="1" dirty="0" smtClean="0"/>
          </a:p>
          <a:p>
            <a:pPr marL="0" indent="0">
              <a:buNone/>
            </a:pPr>
            <a:r>
              <a:rPr lang="cs-CZ" sz="1600" b="1" dirty="0"/>
              <a:t> Obsahem poskytovaných informací je především informovat o prováděných opatřeních na místě zásahu:  </a:t>
            </a:r>
            <a:endParaRPr lang="cs-CZ" sz="1600" b="1" dirty="0" smtClean="0"/>
          </a:p>
          <a:p>
            <a:pPr marL="0" indent="0">
              <a:buNone/>
            </a:pPr>
            <a:r>
              <a:rPr lang="cs-CZ" sz="1600" b="1" dirty="0" smtClean="0"/>
              <a:t> Ředitel </a:t>
            </a:r>
            <a:r>
              <a:rPr lang="cs-CZ" sz="1600" b="1" dirty="0"/>
              <a:t>HZS kraje, ředitel územního odboru a velitel zásahu organizují ve vzájemné shodě poskytování informací zástupcům sdělovacích prostředků buď přímo osobně nebo prostřednictvím pověřené osoby pro styk se sdělovacími prostředky </a:t>
            </a:r>
            <a:endParaRPr lang="cs-CZ" sz="1600" b="1" dirty="0" smtClean="0"/>
          </a:p>
          <a:p>
            <a:pPr marL="0" indent="0">
              <a:buNone/>
            </a:pPr>
            <a:r>
              <a:rPr lang="cs-CZ" sz="1600" b="1" dirty="0"/>
              <a:t>Ředitel HZS kraje, ředitel územního odboru a velitel zásahu musí včas zabránit možnosti vzniku situace, kdy zástupcům sdělovacích prostředků chybí potřebné informace. Doporučují se, zejména následující postupy a činnosti: </a:t>
            </a:r>
            <a:endParaRPr lang="cs-CZ" sz="1600" b="1" dirty="0" smtClean="0"/>
          </a:p>
          <a:p>
            <a:pPr>
              <a:buAutoNum type="alphaLcParenR"/>
            </a:pPr>
            <a:r>
              <a:rPr lang="cs-CZ" sz="1600" b="1" dirty="0" smtClean="0"/>
              <a:t>nečekat </a:t>
            </a:r>
            <a:r>
              <a:rPr lang="cs-CZ" sz="1600" b="1" dirty="0"/>
              <a:t>na vznik výše uvedené situace, reagovat včas, být aktivní vůči sdělovacím prostředkům, </a:t>
            </a:r>
            <a:endParaRPr lang="cs-CZ" sz="1600" b="1" dirty="0" smtClean="0"/>
          </a:p>
          <a:p>
            <a:pPr>
              <a:buAutoNum type="alphaLcParenR"/>
            </a:pPr>
            <a:r>
              <a:rPr lang="cs-CZ" sz="1600" b="1" dirty="0" smtClean="0"/>
              <a:t>vymezit </a:t>
            </a:r>
            <a:r>
              <a:rPr lang="cs-CZ" sz="1600" b="1" dirty="0"/>
              <a:t>stanoviště pro informování sdělovacích prostředků,  </a:t>
            </a:r>
            <a:endParaRPr lang="cs-CZ" sz="1600" b="1" dirty="0" smtClean="0"/>
          </a:p>
          <a:p>
            <a:pPr>
              <a:buAutoNum type="alphaLcParenR"/>
            </a:pPr>
            <a:r>
              <a:rPr lang="cs-CZ" sz="1600" b="1" dirty="0" smtClean="0"/>
              <a:t>vyžadovat </a:t>
            </a:r>
            <a:r>
              <a:rPr lang="cs-CZ" sz="1600" b="1" dirty="0"/>
              <a:t>zřetelné označení zástupců sdělovacích prostředků na místě zásahu, </a:t>
            </a:r>
            <a:endParaRPr lang="cs-CZ" sz="1600" b="1" dirty="0" smtClean="0"/>
          </a:p>
          <a:p>
            <a:pPr>
              <a:buAutoNum type="alphaLcParenR"/>
            </a:pPr>
            <a:r>
              <a:rPr lang="cs-CZ" sz="1600" b="1" dirty="0" smtClean="0"/>
              <a:t>být </a:t>
            </a:r>
            <a:r>
              <a:rPr lang="cs-CZ" sz="1600" b="1" dirty="0"/>
              <a:t>připraven na předání objektivních a ověřených informací, </a:t>
            </a:r>
            <a:endParaRPr lang="cs-CZ" sz="1600" b="1" dirty="0" smtClean="0"/>
          </a:p>
          <a:p>
            <a:pPr>
              <a:buAutoNum type="alphaLcParenR"/>
            </a:pPr>
            <a:r>
              <a:rPr lang="cs-CZ" sz="1600" b="1" dirty="0" smtClean="0"/>
              <a:t>nepředávat </a:t>
            </a:r>
            <a:r>
              <a:rPr lang="cs-CZ" sz="1600" b="1" dirty="0"/>
              <a:t>informace týkající se osobních nebo průmyslových údajů </a:t>
            </a:r>
            <a:r>
              <a:rPr lang="cs-CZ" sz="1600" b="1" dirty="0" smtClean="0"/>
              <a:t>postižených,</a:t>
            </a:r>
          </a:p>
          <a:p>
            <a:pPr>
              <a:buAutoNum type="alphaLcParenR"/>
            </a:pPr>
            <a:r>
              <a:rPr lang="cs-CZ" sz="1600" b="1" dirty="0" smtClean="0"/>
              <a:t>využívat </a:t>
            </a:r>
            <a:r>
              <a:rPr lang="cs-CZ" sz="1600" b="1" dirty="0"/>
              <a:t>především osobního styku se zástupci sdělovacích prostředků, tzn. nepředávat významné informace zprostředkovaně (zabrání se tak nepřesnostem a zkreslení), </a:t>
            </a:r>
            <a:endParaRPr lang="cs-CZ" sz="1600" b="1" dirty="0" smtClean="0"/>
          </a:p>
          <a:p>
            <a:pPr>
              <a:buAutoNum type="alphaLcParenR"/>
            </a:pPr>
            <a:r>
              <a:rPr lang="cs-CZ" sz="1600" b="1" dirty="0" smtClean="0"/>
              <a:t>stanovit </a:t>
            </a:r>
            <a:r>
              <a:rPr lang="cs-CZ" sz="1600" b="1" dirty="0"/>
              <a:t>místo a čas kontaktu se zástupci sdělovacích prostředků a včas tuto informaci zveřejnit </a:t>
            </a:r>
            <a:r>
              <a:rPr lang="cs-CZ" sz="1600" b="1" dirty="0" smtClean="0"/>
              <a:t>í </a:t>
            </a:r>
            <a:r>
              <a:rPr lang="cs-CZ" sz="1600" b="1" dirty="0"/>
              <a:t>a každé další informace stanovit čas a místo pro podání další informace, </a:t>
            </a:r>
            <a:endParaRPr lang="cs-CZ" sz="1600" b="1" dirty="0" smtClean="0"/>
          </a:p>
          <a:p>
            <a:pPr>
              <a:buAutoNum type="alphaLcParenR"/>
            </a:pPr>
            <a:r>
              <a:rPr lang="cs-CZ" sz="1600" b="1" dirty="0" smtClean="0"/>
              <a:t>při </a:t>
            </a:r>
            <a:r>
              <a:rPr lang="cs-CZ" sz="1600" b="1" dirty="0"/>
              <a:t>dlouhotrvajícím zásahu stanovit systém předávání pravidelných informací včetně určení osoby nebo orgánu, který informace bude poskytovat, </a:t>
            </a:r>
            <a:endParaRPr lang="cs-CZ" sz="1600" b="1" dirty="0" smtClean="0"/>
          </a:p>
          <a:p>
            <a:pPr>
              <a:buAutoNum type="alphaLcParenR"/>
            </a:pPr>
            <a:r>
              <a:rPr lang="cs-CZ" sz="1600" b="1" dirty="0" smtClean="0"/>
              <a:t>pokud </a:t>
            </a:r>
            <a:r>
              <a:rPr lang="cs-CZ" sz="1600" b="1" dirty="0"/>
              <a:t>to situace dovolí, umožnit prohlídku objektu nebo místa události, případně umožnit společnou obhlídku, např. pomocí hromadného dopravního prostředku, v doprovodu a za předchozího souhlasu majitele, uživatele nebo správce objektu, </a:t>
            </a:r>
            <a:endParaRPr lang="cs-CZ" sz="1600" b="1" dirty="0" smtClean="0"/>
          </a:p>
          <a:p>
            <a:pPr>
              <a:buAutoNum type="alphaLcParenR"/>
            </a:pPr>
            <a:r>
              <a:rPr lang="cs-CZ" sz="1600" b="1" dirty="0" smtClean="0"/>
              <a:t>předávané </a:t>
            </a:r>
            <a:r>
              <a:rPr lang="cs-CZ" sz="1600" b="1" dirty="0"/>
              <a:t>informace lze doplnit dle možnosti o videozáznam, fotografii (kromě záběrů podoby osob, obětí nebo zraněných) nebo situační nákresy za předchozího souhlasu majitele, uživatele nebo správce objektu, </a:t>
            </a:r>
            <a:endParaRPr lang="cs-CZ" sz="1600" b="1" dirty="0" smtClean="0"/>
          </a:p>
          <a:p>
            <a:pPr>
              <a:buAutoNum type="alphaLcParenR"/>
            </a:pPr>
            <a:r>
              <a:rPr lang="cs-CZ" sz="1600" b="1" dirty="0" smtClean="0"/>
              <a:t>posoudit</a:t>
            </a:r>
            <a:r>
              <a:rPr lang="cs-CZ" sz="1600" b="1" dirty="0"/>
              <a:t>, zda je vhodné předávat informace přímo v místě události nebo v jiném prostředí či objektu. </a:t>
            </a:r>
          </a:p>
        </p:txBody>
      </p:sp>
    </p:spTree>
    <p:extLst>
      <p:ext uri="{BB962C8B-B14F-4D97-AF65-F5344CB8AC3E}">
        <p14:creationId xmlns:p14="http://schemas.microsoft.com/office/powerpoint/2010/main" val="14644962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 </a:t>
            </a:r>
            <a:endParaRPr lang="cs-CZ" dirty="0"/>
          </a:p>
        </p:txBody>
      </p:sp>
      <p:sp>
        <p:nvSpPr>
          <p:cNvPr id="3" name="Zástupný symbol pro obsah 2"/>
          <p:cNvSpPr>
            <a:spLocks noGrp="1"/>
          </p:cNvSpPr>
          <p:nvPr>
            <p:ph idx="1"/>
          </p:nvPr>
        </p:nvSpPr>
        <p:spPr>
          <a:xfrm>
            <a:off x="395536" y="0"/>
            <a:ext cx="8291264" cy="6858000"/>
          </a:xfrm>
        </p:spPr>
        <p:txBody>
          <a:bodyPr>
            <a:normAutofit/>
          </a:bodyPr>
          <a:lstStyle/>
          <a:p>
            <a:endParaRPr lang="cs-CZ" sz="1600" dirty="0" smtClean="0"/>
          </a:p>
          <a:p>
            <a:pPr marL="0" indent="0">
              <a:buNone/>
            </a:pPr>
            <a:r>
              <a:rPr lang="cs-CZ" sz="1600" dirty="0"/>
              <a:t>V případě nedodržení těchto postupů hrozí ztížení činnosti veliteli zásahu nebo štábu ze strany zástupců sdělovacích prostředků z důvodu chybějících informací.   </a:t>
            </a:r>
            <a:endParaRPr lang="cs-CZ" sz="1600" dirty="0" smtClean="0"/>
          </a:p>
          <a:p>
            <a:pPr marL="0" indent="0">
              <a:buNone/>
            </a:pPr>
            <a:r>
              <a:rPr lang="cs-CZ" sz="1600" dirty="0" smtClean="0"/>
              <a:t>Pokud </a:t>
            </a:r>
            <a:r>
              <a:rPr lang="cs-CZ" sz="1600" dirty="0"/>
              <a:t>jde o důležité a závažné informace, zejména s ohledem na varování obyvatelstva, lze požadovat zveřejnění přesného znění zprávy. </a:t>
            </a:r>
            <a:endParaRPr lang="cs-CZ" sz="1600" dirty="0" smtClean="0"/>
          </a:p>
          <a:p>
            <a:pPr marL="0" indent="0">
              <a:buNone/>
            </a:pPr>
            <a:endParaRPr lang="cs-CZ" sz="1600" dirty="0" smtClean="0"/>
          </a:p>
          <a:p>
            <a:pPr marL="0" indent="0">
              <a:buNone/>
            </a:pPr>
            <a:r>
              <a:rPr lang="cs-CZ" sz="1600" i="1" dirty="0" smtClean="0">
                <a:solidFill>
                  <a:srgbClr val="FF0000"/>
                </a:solidFill>
              </a:rPr>
              <a:t>Každý</a:t>
            </a:r>
            <a:r>
              <a:rPr lang="cs-CZ" sz="1600" i="1" dirty="0">
                <a:solidFill>
                  <a:srgbClr val="FF0000"/>
                </a:solidFill>
              </a:rPr>
              <a:t>, kdo provozuje hromadné informační prostředky, včetně televizního a rozhlasového vysílání, je povinen bez náhrady nákladů na základě žádosti operačního a informačního střediska integrovaného záchranného systému neprodleně a bez úpravy obsahu a smyslu uveřejnit tísňové informace potřebné pro záchranné a likvidační práce 7. </a:t>
            </a:r>
            <a:endParaRPr lang="cs-CZ" sz="1600" i="1" dirty="0" smtClean="0">
              <a:solidFill>
                <a:srgbClr val="FF0000"/>
              </a:solidFill>
            </a:endParaRPr>
          </a:p>
          <a:p>
            <a:pPr marL="0" indent="0">
              <a:buNone/>
            </a:pPr>
            <a:endParaRPr lang="cs-CZ" sz="1600" i="1" dirty="0">
              <a:solidFill>
                <a:srgbClr val="FF0000"/>
              </a:solidFill>
            </a:endParaRPr>
          </a:p>
          <a:p>
            <a:pPr marL="0" indent="0">
              <a:buNone/>
            </a:pPr>
            <a:r>
              <a:rPr lang="cs-CZ" sz="1600" i="1" dirty="0"/>
              <a:t>Velitel zásahu nebo pověřená osoba jsou povinni odmítnout poskytnutí informací nebo přístupu k nim obsahují-li skutečnosti: </a:t>
            </a:r>
            <a:endParaRPr lang="cs-CZ" sz="1600" i="1" dirty="0" smtClean="0"/>
          </a:p>
          <a:p>
            <a:pPr>
              <a:buAutoNum type="alphaLcParenR"/>
            </a:pPr>
            <a:r>
              <a:rPr lang="cs-CZ" sz="1600" i="1" dirty="0" smtClean="0"/>
              <a:t>tvořící </a:t>
            </a:r>
            <a:r>
              <a:rPr lang="cs-CZ" sz="1600" i="1" dirty="0"/>
              <a:t>předmět utajovaných informací dle zákona č. 412/2005 Sb</a:t>
            </a:r>
            <a:r>
              <a:rPr lang="cs-CZ" sz="1600" i="1" dirty="0" smtClean="0"/>
              <a:t>.,</a:t>
            </a:r>
          </a:p>
          <a:p>
            <a:pPr>
              <a:buAutoNum type="alphaLcParenR"/>
            </a:pPr>
            <a:r>
              <a:rPr lang="cs-CZ" sz="1600" i="1" dirty="0" smtClean="0"/>
              <a:t>jejichž </a:t>
            </a:r>
            <a:r>
              <a:rPr lang="cs-CZ" sz="1600" i="1" dirty="0"/>
              <a:t>zveřejnění by prokazatelně mohlo poškodit zájmy státu nebo společnosti nebo postiženého, </a:t>
            </a:r>
            <a:endParaRPr lang="cs-CZ" sz="1600" i="1" dirty="0" smtClean="0"/>
          </a:p>
          <a:p>
            <a:pPr>
              <a:buAutoNum type="alphaLcParenR"/>
            </a:pPr>
            <a:r>
              <a:rPr lang="cs-CZ" sz="1600" i="1" dirty="0" smtClean="0"/>
              <a:t>jejichž </a:t>
            </a:r>
            <a:r>
              <a:rPr lang="cs-CZ" sz="1600" i="1" dirty="0"/>
              <a:t>zveřejnění je v rozporu se zásadami ochrany práv občanů a dobrými mravy. </a:t>
            </a:r>
          </a:p>
        </p:txBody>
      </p:sp>
    </p:spTree>
    <p:extLst>
      <p:ext uri="{BB962C8B-B14F-4D97-AF65-F5344CB8AC3E}">
        <p14:creationId xmlns:p14="http://schemas.microsoft.com/office/powerpoint/2010/main" val="2057536517"/>
      </p:ext>
    </p:extLst>
  </p:cSld>
  <p:clrMapOvr>
    <a:masterClrMapping/>
  </p:clrMapOvr>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766</TotalTime>
  <Words>20057</Words>
  <Application>Microsoft Office PowerPoint</Application>
  <PresentationFormat>Předvádění na obrazovce (4:3)</PresentationFormat>
  <Paragraphs>1967</Paragraphs>
  <Slides>137</Slides>
  <Notes>3</Notes>
  <HiddenSlides>0</HiddenSlides>
  <MMClips>0</MMClips>
  <ScaleCrop>false</ScaleCrop>
  <HeadingPairs>
    <vt:vector size="4" baseType="variant">
      <vt:variant>
        <vt:lpstr>Motiv</vt:lpstr>
      </vt:variant>
      <vt:variant>
        <vt:i4>1</vt:i4>
      </vt:variant>
      <vt:variant>
        <vt:lpstr>Nadpisy snímků</vt:lpstr>
      </vt:variant>
      <vt:variant>
        <vt:i4>137</vt:i4>
      </vt:variant>
    </vt:vector>
  </HeadingPairs>
  <TitlesOfParts>
    <vt:vector size="138" baseType="lpstr">
      <vt:lpstr>Motiv systému Office</vt:lpstr>
      <vt:lpstr>VÝCVIKOVÝ  ROK</vt:lpstr>
      <vt:lpstr> Oznámení náměstka generálního ředitele Hasičského záchranného sboru České republiky pro IZS a operační řízení Na základě Pokynu generálního ředitele HZS ČR č. 57/2013, kterým se stanoví základní zaměření pravidelné odborné přípravy jednotek požární ochrany a příslušníků v jednotkách Hasičského záchranného sboru ČR, vyhlašuji:</vt:lpstr>
      <vt:lpstr> </vt:lpstr>
      <vt:lpstr> </vt:lpstr>
      <vt:lpstr>Úkoly hasiče na místě zásahu</vt:lpstr>
      <vt:lpstr>Signály pro dopravu vody</vt:lpstr>
      <vt:lpstr>Prezentace aplikace PowerPoint</vt:lpstr>
      <vt:lpstr>Prezentace aplikace PowerPoint</vt:lpstr>
      <vt:lpstr>Prezentace aplikace PowerPoint</vt:lpstr>
      <vt:lpstr>Prezentace aplikace PowerPoint</vt:lpstr>
      <vt:lpstr> </vt:lpstr>
      <vt:lpstr> </vt:lpstr>
      <vt:lpstr> </vt:lpstr>
      <vt:lpstr> </vt:lpstr>
      <vt:lpstr> </vt:lpstr>
      <vt:lpstr> </vt:lpstr>
      <vt:lpstr> </vt:lpstr>
      <vt:lpstr> </vt:lpstr>
      <vt:lpstr> </vt:lpstr>
      <vt:lpstr> </vt:lpstr>
      <vt:lpstr> </vt:lpstr>
      <vt:lpstr> </vt:lpstr>
      <vt:lpstr>Sebejištění Pracovní polohování</vt:lpstr>
      <vt:lpstr> </vt:lpstr>
      <vt:lpstr> </vt:lpstr>
      <vt:lpstr>Sebezáchrana slaněním – nouzové způsoby slanění</vt:lpstr>
      <vt:lpstr> </vt:lpstr>
      <vt:lpstr> </vt:lpstr>
      <vt:lpstr>  Automobily s palivem CNG, LPG   </vt:lpstr>
      <vt:lpstr> </vt:lpstr>
      <vt:lpstr>Úkoly a postup činnosti </vt:lpstr>
      <vt:lpstr>Očekávané zvláštnosti </vt:lpstr>
      <vt:lpstr>Automobily s hybridním pohonem</vt:lpstr>
      <vt:lpstr> </vt:lpstr>
      <vt:lpstr> </vt:lpstr>
      <vt:lpstr> </vt:lpstr>
      <vt:lpstr>Požáry fotovoltaických elektráren</vt:lpstr>
      <vt:lpstr>      </vt:lpstr>
      <vt:lpstr> </vt:lpstr>
      <vt:lpstr> </vt:lpstr>
      <vt:lpstr> </vt:lpstr>
      <vt:lpstr>  Plynárenská zařízení  Plynovody a regulační stanice   </vt:lpstr>
      <vt:lpstr> </vt:lpstr>
      <vt:lpstr> </vt:lpstr>
      <vt:lpstr> </vt:lpstr>
      <vt:lpstr> </vt:lpstr>
      <vt:lpstr> </vt:lpstr>
      <vt:lpstr>Dopravní vedení s rozdělovačem před budovou a útočný proud do poschodí</vt:lpstr>
      <vt:lpstr> </vt:lpstr>
      <vt:lpstr> </vt:lpstr>
      <vt:lpstr>Prezentace aplikace PowerPoint</vt:lpstr>
      <vt:lpstr> </vt:lpstr>
      <vt:lpstr>Výstup na žebřík a vytvoření prvního proudu  </vt:lpstr>
      <vt:lpstr> </vt:lpstr>
      <vt:lpstr>Prezentace aplikace PowerPoint</vt:lpstr>
      <vt:lpstr>Prezentace aplikace PowerPoint</vt:lpstr>
      <vt:lpstr> </vt:lpstr>
      <vt:lpstr>Přívodní vedení – čerpací stanoviště</vt:lpstr>
      <vt:lpstr> </vt:lpstr>
      <vt:lpstr> </vt:lpstr>
      <vt:lpstr> </vt:lpstr>
      <vt:lpstr>Body záchrany</vt:lpstr>
      <vt:lpstr> </vt:lpstr>
      <vt:lpstr> </vt:lpstr>
      <vt:lpstr> </vt:lpstr>
      <vt:lpstr> </vt:lpstr>
      <vt:lpstr> </vt:lpstr>
      <vt:lpstr>Odškodňování úrazu při zásahu</vt:lpstr>
      <vt:lpstr> </vt:lpstr>
      <vt:lpstr> </vt:lpstr>
      <vt:lpstr>Odškodňování úrazu při zásahu</vt:lpstr>
      <vt:lpstr> </vt:lpstr>
      <vt:lpstr> </vt:lpstr>
      <vt:lpstr> </vt:lpstr>
      <vt:lpstr> </vt:lpstr>
      <vt:lpstr>  Lesní požáry   </vt:lpstr>
      <vt:lpstr> </vt:lpstr>
      <vt:lpstr> </vt:lpstr>
      <vt:lpstr>Využití letecké techniky k leteckému hašení požárů lesních a travnatých porostů</vt:lpstr>
      <vt:lpstr> </vt:lpstr>
      <vt:lpstr> </vt:lpstr>
      <vt:lpstr> </vt:lpstr>
      <vt:lpstr> </vt:lpstr>
      <vt:lpstr> </vt:lpstr>
      <vt:lpstr> </vt:lpstr>
      <vt:lpstr> </vt:lpstr>
      <vt:lpstr> </vt:lpstr>
      <vt:lpstr> </vt:lpstr>
      <vt:lpstr> </vt:lpstr>
      <vt:lpstr> </vt:lpstr>
      <vt:lpstr> </vt:lpstr>
      <vt:lpstr> </vt:lpstr>
      <vt:lpstr>Pořizování záznamů, poskytování informací z místa zásahu, mlčenlivost </vt:lpstr>
      <vt:lpstr> </vt:lpstr>
      <vt:lpstr> </vt:lpstr>
      <vt:lpstr> </vt:lpstr>
      <vt:lpstr> </vt:lpstr>
      <vt:lpstr> </vt:lpstr>
      <vt:lpstr> </vt:lpstr>
      <vt:lpstr> </vt:lpstr>
      <vt:lpstr>Třídy nebezpečnosti látek podle ADR/RID</vt:lpstr>
      <vt:lpstr>Výstražné značky odpovídající třídám nebezpečnosti   podle ADR/RID</vt:lpstr>
      <vt:lpstr>Prezentace aplikace PowerPoint</vt:lpstr>
      <vt:lpstr>Prezentace aplikace PowerPoint</vt:lpstr>
      <vt:lpstr>Prezentace aplikace PowerPoint</vt:lpstr>
      <vt:lpstr>    Příklady : </vt:lpstr>
      <vt:lpstr>Označování nebezpečných výrobků </vt:lpstr>
      <vt:lpstr> </vt:lpstr>
      <vt:lpstr> </vt:lpstr>
      <vt:lpstr> </vt:lpstr>
      <vt:lpstr> </vt:lpstr>
      <vt:lpstr> </vt:lpstr>
      <vt:lpstr>Nové barevné značení tlakových lahví.</vt:lpstr>
      <vt:lpstr> </vt:lpstr>
      <vt:lpstr> </vt:lpstr>
      <vt:lpstr> </vt:lpstr>
      <vt:lpstr> </vt:lpstr>
      <vt:lpstr> </vt:lpstr>
      <vt:lpstr>  Nebezpečí fyzického vyčerpání   </vt:lpstr>
      <vt:lpstr> </vt:lpstr>
      <vt:lpstr>  Nebezpečí intoxikace   </vt:lpstr>
      <vt:lpstr> </vt:lpstr>
      <vt:lpstr> </vt:lpstr>
      <vt:lpstr>  Nebezpečí opaření   </vt:lpstr>
      <vt:lpstr> </vt:lpstr>
      <vt:lpstr>  Nebezpečí poleptání   </vt:lpstr>
      <vt:lpstr> </vt:lpstr>
      <vt:lpstr>  Nebezpečí popálení   </vt:lpstr>
      <vt:lpstr> </vt:lpstr>
      <vt:lpstr> </vt:lpstr>
      <vt:lpstr> </vt:lpstr>
      <vt:lpstr> </vt:lpstr>
      <vt:lpstr> </vt:lpstr>
      <vt:lpstr> </vt:lpstr>
      <vt:lpstr> </vt:lpstr>
      <vt:lpstr> </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jiris</dc:creator>
  <cp:lastModifiedBy>jiris</cp:lastModifiedBy>
  <cp:revision>49</cp:revision>
  <dcterms:created xsi:type="dcterms:W3CDTF">2018-12-11T15:43:03Z</dcterms:created>
  <dcterms:modified xsi:type="dcterms:W3CDTF">2018-12-15T14:45:32Z</dcterms:modified>
</cp:coreProperties>
</file>