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2" r:id="rId27"/>
    <p:sldId id="281" r:id="rId28"/>
    <p:sldId id="283" r:id="rId29"/>
    <p:sldId id="285" r:id="rId3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rantišek Hrubý" initials="FH" lastIdx="2" clrIdx="0">
    <p:extLst>
      <p:ext uri="{19B8F6BF-5375-455C-9EA6-DF929625EA0E}">
        <p15:presenceInfo xmlns:p15="http://schemas.microsoft.com/office/powerpoint/2012/main" userId="dcae7ceca4ce5f26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commentAuthors" Target="commentAuthor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12-19T19:34:06.986" idx="2">
    <p:pos x="10" y="10"/>
    <p:text/>
    <p:extLst>
      <p:ext uri="{C676402C-5697-4E1C-873F-D02D1690AC5C}">
        <p15:threadingInfo xmlns:p15="http://schemas.microsoft.com/office/powerpoint/2012/main" timeZoneBias="-6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0E441-0E92-4132-96E1-61C235EE3416}" type="datetimeFigureOut">
              <a:rPr lang="cs-CZ" smtClean="0"/>
              <a:t>20. 3. 2020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13458-310A-4303-8A53-D25C5F47787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921998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0E441-0E92-4132-96E1-61C235EE3416}" type="datetimeFigureOut">
              <a:rPr lang="cs-CZ" smtClean="0"/>
              <a:t>20. 3. 2020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13458-310A-4303-8A53-D25C5F47787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117657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0E441-0E92-4132-96E1-61C235EE3416}" type="datetimeFigureOut">
              <a:rPr lang="cs-CZ" smtClean="0"/>
              <a:t>20. 3. 2020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13458-310A-4303-8A53-D25C5F47787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421364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0E441-0E92-4132-96E1-61C235EE3416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/>
              <a:t>20. 3. 2020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13458-310A-4303-8A53-D25C5F47787B}" type="slidenum">
              <a:rPr lang="cs-CZ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19240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0E441-0E92-4132-96E1-61C235EE3416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/>
              <a:t>20. 3. 2020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13458-310A-4303-8A53-D25C5F47787B}" type="slidenum">
              <a:rPr lang="cs-CZ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08049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0E441-0E92-4132-96E1-61C235EE3416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/>
              <a:t>20. 3. 2020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13458-310A-4303-8A53-D25C5F47787B}" type="slidenum">
              <a:rPr lang="cs-CZ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49378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0E441-0E92-4132-96E1-61C235EE3416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/>
              <a:t>20. 3. 2020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13458-310A-4303-8A53-D25C5F47787B}" type="slidenum">
              <a:rPr lang="cs-CZ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40702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0E441-0E92-4132-96E1-61C235EE3416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/>
              <a:t>20. 3. 2020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13458-310A-4303-8A53-D25C5F47787B}" type="slidenum">
              <a:rPr lang="cs-CZ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46873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0E441-0E92-4132-96E1-61C235EE3416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/>
              <a:t>20. 3. 2020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13458-310A-4303-8A53-D25C5F47787B}" type="slidenum">
              <a:rPr lang="cs-CZ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46628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0E441-0E92-4132-96E1-61C235EE3416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/>
              <a:t>20. 3. 2020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13458-310A-4303-8A53-D25C5F47787B}" type="slidenum">
              <a:rPr lang="cs-CZ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74425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0E441-0E92-4132-96E1-61C235EE3416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/>
              <a:t>20. 3. 2020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13458-310A-4303-8A53-D25C5F47787B}" type="slidenum">
              <a:rPr lang="cs-CZ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64773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0E441-0E92-4132-96E1-61C235EE3416}" type="datetimeFigureOut">
              <a:rPr lang="cs-CZ" smtClean="0"/>
              <a:t>20. 3. 2020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13458-310A-4303-8A53-D25C5F47787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1710685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0E441-0E92-4132-96E1-61C235EE3416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/>
              <a:t>20. 3. 2020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13458-310A-4303-8A53-D25C5F47787B}" type="slidenum">
              <a:rPr lang="cs-CZ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13955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0E441-0E92-4132-96E1-61C235EE3416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/>
              <a:t>20. 3. 2020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13458-310A-4303-8A53-D25C5F47787B}" type="slidenum">
              <a:rPr lang="cs-CZ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37226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0E441-0E92-4132-96E1-61C235EE3416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/>
              <a:t>20. 3. 2020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13458-310A-4303-8A53-D25C5F47787B}" type="slidenum">
              <a:rPr lang="cs-CZ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19350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0E441-0E92-4132-96E1-61C235EE3416}" type="datetimeFigureOut">
              <a:rPr lang="cs-CZ" smtClean="0"/>
              <a:t>20. 3. 2020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13458-310A-4303-8A53-D25C5F47787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893041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0E441-0E92-4132-96E1-61C235EE3416}" type="datetimeFigureOut">
              <a:rPr lang="cs-CZ" smtClean="0"/>
              <a:t>20. 3. 2020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13458-310A-4303-8A53-D25C5F47787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759727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0E441-0E92-4132-96E1-61C235EE3416}" type="datetimeFigureOut">
              <a:rPr lang="cs-CZ" smtClean="0"/>
              <a:t>20. 3. 2020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13458-310A-4303-8A53-D25C5F47787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734309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0E441-0E92-4132-96E1-61C235EE3416}" type="datetimeFigureOut">
              <a:rPr lang="cs-CZ" smtClean="0"/>
              <a:t>20. 3. 2020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13458-310A-4303-8A53-D25C5F47787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975629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0E441-0E92-4132-96E1-61C235EE3416}" type="datetimeFigureOut">
              <a:rPr lang="cs-CZ" smtClean="0"/>
              <a:t>20. 3. 2020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13458-310A-4303-8A53-D25C5F47787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752549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0E441-0E92-4132-96E1-61C235EE3416}" type="datetimeFigureOut">
              <a:rPr lang="cs-CZ" smtClean="0"/>
              <a:t>20. 3. 2020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13458-310A-4303-8A53-D25C5F47787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296170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0E441-0E92-4132-96E1-61C235EE3416}" type="datetimeFigureOut">
              <a:rPr lang="cs-CZ" smtClean="0"/>
              <a:t>20. 3. 2020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13458-310A-4303-8A53-D25C5F47787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173789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20E441-0E92-4132-96E1-61C235EE3416}" type="datetimeFigureOut">
              <a:rPr lang="cs-CZ" smtClean="0"/>
              <a:t>20. 3. 2020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713458-310A-4303-8A53-D25C5F47787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15629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20E441-0E92-4132-96E1-61C235EE3416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/>
              <a:t>20. 3. 2020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713458-310A-4303-8A53-D25C5F47787B}" type="slidenum">
              <a:rPr lang="cs-CZ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4633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comments" Target="../comments/comment1.xml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13" Type="http://schemas.openxmlformats.org/officeDocument/2006/relationships/slide" Target="slide14.xml"/><Relationship Id="rId18" Type="http://schemas.openxmlformats.org/officeDocument/2006/relationships/slide" Target="slide19.xml"/><Relationship Id="rId26" Type="http://schemas.openxmlformats.org/officeDocument/2006/relationships/slide" Target="slide27.xml"/><Relationship Id="rId3" Type="http://schemas.openxmlformats.org/officeDocument/2006/relationships/slide" Target="slide4.xml"/><Relationship Id="rId21" Type="http://schemas.openxmlformats.org/officeDocument/2006/relationships/slide" Target="slide22.xml"/><Relationship Id="rId7" Type="http://schemas.openxmlformats.org/officeDocument/2006/relationships/slide" Target="slide8.xml"/><Relationship Id="rId12" Type="http://schemas.openxmlformats.org/officeDocument/2006/relationships/slide" Target="slide13.xml"/><Relationship Id="rId17" Type="http://schemas.openxmlformats.org/officeDocument/2006/relationships/slide" Target="slide18.xml"/><Relationship Id="rId25" Type="http://schemas.openxmlformats.org/officeDocument/2006/relationships/slide" Target="slide26.xml"/><Relationship Id="rId2" Type="http://schemas.openxmlformats.org/officeDocument/2006/relationships/slide" Target="slide3.xml"/><Relationship Id="rId16" Type="http://schemas.openxmlformats.org/officeDocument/2006/relationships/slide" Target="slide17.xml"/><Relationship Id="rId20" Type="http://schemas.openxmlformats.org/officeDocument/2006/relationships/slide" Target="slide21.xml"/><Relationship Id="rId1" Type="http://schemas.openxmlformats.org/officeDocument/2006/relationships/slideLayout" Target="../slideLayouts/slideLayout7.xml"/><Relationship Id="rId6" Type="http://schemas.openxmlformats.org/officeDocument/2006/relationships/slide" Target="slide7.xml"/><Relationship Id="rId11" Type="http://schemas.openxmlformats.org/officeDocument/2006/relationships/slide" Target="slide12.xml"/><Relationship Id="rId24" Type="http://schemas.openxmlformats.org/officeDocument/2006/relationships/slide" Target="slide25.xml"/><Relationship Id="rId5" Type="http://schemas.openxmlformats.org/officeDocument/2006/relationships/slide" Target="slide6.xml"/><Relationship Id="rId15" Type="http://schemas.openxmlformats.org/officeDocument/2006/relationships/slide" Target="slide16.xml"/><Relationship Id="rId23" Type="http://schemas.openxmlformats.org/officeDocument/2006/relationships/slide" Target="slide24.xml"/><Relationship Id="rId10" Type="http://schemas.openxmlformats.org/officeDocument/2006/relationships/slide" Target="slide11.xml"/><Relationship Id="rId19" Type="http://schemas.openxmlformats.org/officeDocument/2006/relationships/slide" Target="slide20.xml"/><Relationship Id="rId4" Type="http://schemas.openxmlformats.org/officeDocument/2006/relationships/slide" Target="slide5.xml"/><Relationship Id="rId9" Type="http://schemas.openxmlformats.org/officeDocument/2006/relationships/slide" Target="slide10.xml"/><Relationship Id="rId14" Type="http://schemas.openxmlformats.org/officeDocument/2006/relationships/slide" Target="slide15.xml"/><Relationship Id="rId22" Type="http://schemas.openxmlformats.org/officeDocument/2006/relationships/slide" Target="slide2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051720" y="2420888"/>
            <a:ext cx="4824535" cy="1584176"/>
          </a:xfrm>
          <a:prstGeom prst="rect">
            <a:avLst/>
          </a:prstGeom>
          <a:gradFill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cs-CZ"/>
            </a:defPPr>
            <a:lvl1pPr algn="ctr">
              <a:defRPr sz="2800" b="1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cs-CZ" sz="6600" dirty="0"/>
              <a:t>RISKUJ</a:t>
            </a:r>
          </a:p>
        </p:txBody>
      </p:sp>
    </p:spTree>
    <p:extLst>
      <p:ext uri="{BB962C8B-B14F-4D97-AF65-F5344CB8AC3E}">
        <p14:creationId xmlns:p14="http://schemas.microsoft.com/office/powerpoint/2010/main" val="1479758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979712" y="1269159"/>
            <a:ext cx="5249770" cy="523220"/>
          </a:xfrm>
          <a:prstGeom prst="rect">
            <a:avLst/>
          </a:prstGeom>
          <a:gradFill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cs-CZ"/>
            </a:defPPr>
            <a:lvl1pPr algn="ctr">
              <a:defRPr sz="2800" b="1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cs-CZ" dirty="0"/>
              <a:t>TECHNICKÉ PROSTŘEDKY za 300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1403648" y="2492896"/>
            <a:ext cx="590465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/>
              <a:t>Vyjmenuj všech 10 hlavních technických prostředků, které se vyskytují na soutěžích.</a:t>
            </a:r>
          </a:p>
        </p:txBody>
      </p:sp>
      <p:sp>
        <p:nvSpPr>
          <p:cNvPr id="5" name="Tlačítko akce: Zpět nebo Předchozí 4">
            <a:hlinkClick r:id="rId2" action="ppaction://hlinksldjump" highlightClick="1"/>
          </p:cNvPr>
          <p:cNvSpPr/>
          <p:nvPr/>
        </p:nvSpPr>
        <p:spPr>
          <a:xfrm>
            <a:off x="7956376" y="6165304"/>
            <a:ext cx="720080" cy="576064"/>
          </a:xfrm>
          <a:prstGeom prst="actionButtonBackPrevious">
            <a:avLst/>
          </a:prstGeom>
          <a:gradFill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800" b="1"/>
          </a:p>
        </p:txBody>
      </p:sp>
    </p:spTree>
    <p:extLst>
      <p:ext uri="{BB962C8B-B14F-4D97-AF65-F5344CB8AC3E}">
        <p14:creationId xmlns:p14="http://schemas.microsoft.com/office/powerpoint/2010/main" val="3362828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979712" y="1269159"/>
            <a:ext cx="5249770" cy="523220"/>
          </a:xfrm>
          <a:prstGeom prst="rect">
            <a:avLst/>
          </a:prstGeom>
          <a:gradFill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cs-CZ"/>
            </a:defPPr>
            <a:lvl1pPr algn="ctr">
              <a:defRPr sz="2800" b="1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cs-CZ" dirty="0"/>
              <a:t>TECHNICKÉ PROSTŘEDKY za 400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1296359" y="2204864"/>
            <a:ext cx="64792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2800" b="1" dirty="0"/>
              <a:t>Spoj daný technický prostředek s názvem.</a:t>
            </a:r>
          </a:p>
        </p:txBody>
      </p:sp>
      <p:sp>
        <p:nvSpPr>
          <p:cNvPr id="5" name="Tlačítko akce: Zpět nebo Předchozí 4">
            <a:hlinkClick r:id="rId2" action="ppaction://hlinksldjump" highlightClick="1"/>
          </p:cNvPr>
          <p:cNvSpPr/>
          <p:nvPr/>
        </p:nvSpPr>
        <p:spPr>
          <a:xfrm>
            <a:off x="7956376" y="6165304"/>
            <a:ext cx="720080" cy="576064"/>
          </a:xfrm>
          <a:prstGeom prst="actionButtonBackPrevious">
            <a:avLst/>
          </a:prstGeom>
          <a:gradFill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800" b="1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B7201FAC-EC95-4856-A4B5-C8B74E6118AE}"/>
              </a:ext>
            </a:extLst>
          </p:cNvPr>
          <p:cNvSpPr txBox="1"/>
          <p:nvPr/>
        </p:nvSpPr>
        <p:spPr>
          <a:xfrm>
            <a:off x="5508103" y="3212976"/>
            <a:ext cx="27123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a) Izolační dýchací přístroj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C1E6F926-D42E-4BFE-9437-0E2C4D8F6927}"/>
              </a:ext>
            </a:extLst>
          </p:cNvPr>
          <p:cNvSpPr txBox="1"/>
          <p:nvPr/>
        </p:nvSpPr>
        <p:spPr>
          <a:xfrm>
            <a:off x="5357945" y="3887108"/>
            <a:ext cx="273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b) Přenosný hasící přístroj 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791AE93F-050E-41EC-B28C-1CBD23E28FCD}"/>
              </a:ext>
            </a:extLst>
          </p:cNvPr>
          <p:cNvSpPr txBox="1"/>
          <p:nvPr/>
        </p:nvSpPr>
        <p:spPr>
          <a:xfrm>
            <a:off x="5508104" y="5193191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d) Clonová proudnice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CFC7A2F5-3FB4-447B-A7D2-231E0C1C5AB9}"/>
              </a:ext>
            </a:extLst>
          </p:cNvPr>
          <p:cNvSpPr txBox="1"/>
          <p:nvPr/>
        </p:nvSpPr>
        <p:spPr>
          <a:xfrm>
            <a:off x="5841798" y="4576793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c) </a:t>
            </a:r>
            <a:r>
              <a:rPr lang="cs-CZ" dirty="0" err="1"/>
              <a:t>Přiměšovač</a:t>
            </a:r>
            <a:endParaRPr lang="cs-CZ" dirty="0"/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E9D5862A-AB57-4198-8043-570FB9F4E01F}"/>
              </a:ext>
            </a:extLst>
          </p:cNvPr>
          <p:cNvSpPr txBox="1"/>
          <p:nvPr/>
        </p:nvSpPr>
        <p:spPr>
          <a:xfrm>
            <a:off x="4716017" y="5949280"/>
            <a:ext cx="309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e) Proudnice na těžkou pěnu</a:t>
            </a:r>
          </a:p>
        </p:txBody>
      </p:sp>
      <p:pic>
        <p:nvPicPr>
          <p:cNvPr id="12" name="obrázek 146" descr="http://www.hoc-teplice.cz/vse-pro-hasice/php/obrazky2.php?id=Proudnice%20C52%20penotvorna%20P3.jpg&amp;x=hoc">
            <a:extLst>
              <a:ext uri="{FF2B5EF4-FFF2-40B4-BE49-F238E27FC236}">
                <a16:creationId xmlns:a16="http://schemas.microsoft.com/office/drawing/2014/main" id="{45659FD8-F266-4D6C-9275-8A7F9966A26C}"/>
              </a:ext>
            </a:extLst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3583" y="2607254"/>
            <a:ext cx="840105" cy="163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>
              <a:rot lat="0" lon="0" rev="5400000"/>
            </a:camera>
            <a:lightRig rig="threePt" dir="t"/>
          </a:scene3d>
          <a:sp3d z="50800"/>
        </p:spPr>
      </p:pic>
      <p:pic>
        <p:nvPicPr>
          <p:cNvPr id="13" name="obrázek 155" descr="http://files.sdhkrasneves.webnode.cz/system_preview_detail_200000170-c1c89c2c26/dejchacak2.jpg">
            <a:extLst>
              <a:ext uri="{FF2B5EF4-FFF2-40B4-BE49-F238E27FC236}">
                <a16:creationId xmlns:a16="http://schemas.microsoft.com/office/drawing/2014/main" id="{ED553E49-5E63-4F97-849C-11D68A0A7039}"/>
              </a:ext>
            </a:extLst>
          </p:cNvPr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51445" y="3446101"/>
            <a:ext cx="1107182" cy="1315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obrázek 206" descr="http://www.sdhmokropsy.cz/gal/117/php5.jpg">
            <a:extLst>
              <a:ext uri="{FF2B5EF4-FFF2-40B4-BE49-F238E27FC236}">
                <a16:creationId xmlns:a16="http://schemas.microsoft.com/office/drawing/2014/main" id="{D5AA06AB-E511-4B6F-ABFD-DCDAA4D36C77}"/>
              </a:ext>
            </a:extLst>
          </p:cNvPr>
          <p:cNvPicPr/>
          <p:nvPr/>
        </p:nvPicPr>
        <p:blipFill>
          <a:blip r:embed="rId5" cstate="print"/>
          <a:srcRect l="14169" t="5479" r="18766" b="8219"/>
          <a:stretch>
            <a:fillRect/>
          </a:stretch>
        </p:blipFill>
        <p:spPr bwMode="auto">
          <a:xfrm>
            <a:off x="876189" y="4071774"/>
            <a:ext cx="952500" cy="168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Obrázek 16">
            <a:extLst>
              <a:ext uri="{FF2B5EF4-FFF2-40B4-BE49-F238E27FC236}">
                <a16:creationId xmlns:a16="http://schemas.microsoft.com/office/drawing/2014/main" id="{494A86E7-90F7-400F-B189-E71BC07E75FC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5038" t="31791" r="43047" b="56111"/>
          <a:stretch/>
        </p:blipFill>
        <p:spPr>
          <a:xfrm>
            <a:off x="2600660" y="4857530"/>
            <a:ext cx="2003937" cy="621946"/>
          </a:xfrm>
          <a:prstGeom prst="rect">
            <a:avLst/>
          </a:prstGeom>
        </p:spPr>
      </p:pic>
      <p:pic>
        <p:nvPicPr>
          <p:cNvPr id="2050" name="Picture 2" descr="VÃ½sledek obrÃ¡zku pro pÅimÄÅ¡ovaÄ">
            <a:extLst>
              <a:ext uri="{FF2B5EF4-FFF2-40B4-BE49-F238E27FC236}">
                <a16:creationId xmlns:a16="http://schemas.microsoft.com/office/drawing/2014/main" id="{7A1CC60B-944A-4E13-8641-BACC27D907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030" y="5664787"/>
            <a:ext cx="1591530" cy="1001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5B1C83FF-4672-4B6E-8E11-F83C14A772AA}"/>
              </a:ext>
            </a:extLst>
          </p:cNvPr>
          <p:cNvSpPr txBox="1"/>
          <p:nvPr/>
        </p:nvSpPr>
        <p:spPr>
          <a:xfrm>
            <a:off x="1525389" y="5979374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5</a:t>
            </a:r>
          </a:p>
        </p:txBody>
      </p: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DA7BF041-B837-48AF-A758-8A41BDD87ABA}"/>
              </a:ext>
            </a:extLst>
          </p:cNvPr>
          <p:cNvSpPr txBox="1"/>
          <p:nvPr/>
        </p:nvSpPr>
        <p:spPr>
          <a:xfrm>
            <a:off x="606003" y="4823859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2</a:t>
            </a:r>
          </a:p>
        </p:txBody>
      </p:sp>
      <p:sp>
        <p:nvSpPr>
          <p:cNvPr id="19" name="TextovéPole 18">
            <a:extLst>
              <a:ext uri="{FF2B5EF4-FFF2-40B4-BE49-F238E27FC236}">
                <a16:creationId xmlns:a16="http://schemas.microsoft.com/office/drawing/2014/main" id="{D6990FF4-AE84-48E6-9855-8D759D3EE425}"/>
              </a:ext>
            </a:extLst>
          </p:cNvPr>
          <p:cNvSpPr txBox="1"/>
          <p:nvPr/>
        </p:nvSpPr>
        <p:spPr>
          <a:xfrm>
            <a:off x="2203244" y="4914736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4</a:t>
            </a:r>
          </a:p>
        </p:txBody>
      </p:sp>
      <p:sp>
        <p:nvSpPr>
          <p:cNvPr id="20" name="TextovéPole 19">
            <a:extLst>
              <a:ext uri="{FF2B5EF4-FFF2-40B4-BE49-F238E27FC236}">
                <a16:creationId xmlns:a16="http://schemas.microsoft.com/office/drawing/2014/main" id="{2734C9F4-9D2E-4DA8-AEA9-1C49648C9CCF}"/>
              </a:ext>
            </a:extLst>
          </p:cNvPr>
          <p:cNvSpPr txBox="1"/>
          <p:nvPr/>
        </p:nvSpPr>
        <p:spPr>
          <a:xfrm>
            <a:off x="230907" y="3212976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1</a:t>
            </a:r>
          </a:p>
        </p:txBody>
      </p:sp>
      <p:sp>
        <p:nvSpPr>
          <p:cNvPr id="21" name="TextovéPole 20">
            <a:extLst>
              <a:ext uri="{FF2B5EF4-FFF2-40B4-BE49-F238E27FC236}">
                <a16:creationId xmlns:a16="http://schemas.microsoft.com/office/drawing/2014/main" id="{0DE06CE7-932F-43C2-AD8B-131044B72C69}"/>
              </a:ext>
            </a:extLst>
          </p:cNvPr>
          <p:cNvSpPr txBox="1"/>
          <p:nvPr/>
        </p:nvSpPr>
        <p:spPr>
          <a:xfrm>
            <a:off x="2264040" y="3833376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765817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979712" y="1269159"/>
            <a:ext cx="5249770" cy="523220"/>
          </a:xfrm>
          <a:prstGeom prst="rect">
            <a:avLst/>
          </a:prstGeom>
          <a:gradFill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cs-CZ"/>
            </a:defPPr>
            <a:lvl1pPr algn="ctr">
              <a:defRPr sz="2800" b="1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cs-CZ" dirty="0"/>
              <a:t>TECHNICKÉ PROSTŘEDKY za 500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1265613" y="2132856"/>
            <a:ext cx="65407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2800" b="1" dirty="0"/>
              <a:t>Pojmenuj následující technické prostředky.</a:t>
            </a:r>
          </a:p>
        </p:txBody>
      </p:sp>
      <p:sp>
        <p:nvSpPr>
          <p:cNvPr id="5" name="Tlačítko akce: Zpět nebo Předchozí 4">
            <a:hlinkClick r:id="rId2" action="ppaction://hlinksldjump" highlightClick="1"/>
          </p:cNvPr>
          <p:cNvSpPr/>
          <p:nvPr/>
        </p:nvSpPr>
        <p:spPr>
          <a:xfrm>
            <a:off x="7956376" y="6165304"/>
            <a:ext cx="720080" cy="576064"/>
          </a:xfrm>
          <a:prstGeom prst="actionButtonBackPrevious">
            <a:avLst/>
          </a:prstGeom>
          <a:gradFill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800" b="1"/>
          </a:p>
        </p:txBody>
      </p:sp>
      <p:pic>
        <p:nvPicPr>
          <p:cNvPr id="1026" name="Picture 2" descr="VÃ½sledek obrÃ¡zku pro ejektor stojatÃ½">
            <a:extLst>
              <a:ext uri="{FF2B5EF4-FFF2-40B4-BE49-F238E27FC236}">
                <a16:creationId xmlns:a16="http://schemas.microsoft.com/office/drawing/2014/main" id="{9C7F9213-03B3-4B2A-991E-CBE620F400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371" y="2822255"/>
            <a:ext cx="1999469" cy="1999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VÃ½sledek obrÃ¡zku pro hydrantovÃ½ klÃ­Ä">
            <a:extLst>
              <a:ext uri="{FF2B5EF4-FFF2-40B4-BE49-F238E27FC236}">
                <a16:creationId xmlns:a16="http://schemas.microsoft.com/office/drawing/2014/main" id="{36D593D2-604C-4A53-BC5C-D08CFAAD6C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662114"/>
            <a:ext cx="2592288" cy="2495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VÃ½sledek obrÃ¡zku pro kombinovanÃ¡ proudnice">
            <a:extLst>
              <a:ext uri="{FF2B5EF4-FFF2-40B4-BE49-F238E27FC236}">
                <a16:creationId xmlns:a16="http://schemas.microsoft.com/office/drawing/2014/main" id="{BD9BE0CF-B604-4A42-B02D-68DF33CB06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4656" y="3132178"/>
            <a:ext cx="1799184" cy="1689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VÃ½sledek obrÃ¡zku pro vazÃ¡k na hadice">
            <a:extLst>
              <a:ext uri="{FF2B5EF4-FFF2-40B4-BE49-F238E27FC236}">
                <a16:creationId xmlns:a16="http://schemas.microsoft.com/office/drawing/2014/main" id="{76D6FC9A-1B72-4B62-8B75-721CE2B81D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4707" y="4958913"/>
            <a:ext cx="2592288" cy="1623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447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979712" y="1269159"/>
            <a:ext cx="5249770" cy="523220"/>
          </a:xfrm>
          <a:prstGeom prst="rect">
            <a:avLst/>
          </a:prstGeom>
          <a:gradFill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cs-CZ"/>
            </a:defPPr>
            <a:lvl1pPr algn="ctr">
              <a:defRPr sz="2800" b="1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cs-CZ" dirty="0"/>
              <a:t>ZDRAVOVĚDA za 100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564436" y="3001888"/>
            <a:ext cx="80958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2800" b="1" dirty="0"/>
              <a:t>Zavaž ve skupině nohu předveď transport zraněného.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3000953" y="5260558"/>
            <a:ext cx="3155223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cs-CZ" sz="2800" dirty="0"/>
              <a:t>Muchomůrka zelená</a:t>
            </a:r>
          </a:p>
        </p:txBody>
      </p:sp>
      <p:sp>
        <p:nvSpPr>
          <p:cNvPr id="5" name="Tlačítko akce: Zpět nebo Předchozí 4">
            <a:hlinkClick r:id="rId2" action="ppaction://hlinksldjump" highlightClick="1"/>
          </p:cNvPr>
          <p:cNvSpPr/>
          <p:nvPr/>
        </p:nvSpPr>
        <p:spPr>
          <a:xfrm>
            <a:off x="7956376" y="6165304"/>
            <a:ext cx="720080" cy="576064"/>
          </a:xfrm>
          <a:prstGeom prst="actionButtonBackPrevious">
            <a:avLst/>
          </a:prstGeom>
          <a:gradFill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800" b="1"/>
          </a:p>
        </p:txBody>
      </p:sp>
      <p:sp>
        <p:nvSpPr>
          <p:cNvPr id="6" name="Obdélník 5"/>
          <p:cNvSpPr/>
          <p:nvPr/>
        </p:nvSpPr>
        <p:spPr>
          <a:xfrm>
            <a:off x="1835696" y="5116542"/>
            <a:ext cx="5544616" cy="6887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60778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979712" y="1269159"/>
            <a:ext cx="5249770" cy="523220"/>
          </a:xfrm>
          <a:prstGeom prst="rect">
            <a:avLst/>
          </a:prstGeom>
          <a:gradFill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cs-CZ"/>
            </a:defPPr>
            <a:lvl1pPr algn="ctr">
              <a:defRPr sz="2800" b="1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cs-CZ" dirty="0"/>
              <a:t>POŽÁRNÍ OCHRANA  za 200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1699122" y="2200760"/>
            <a:ext cx="58109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2800" b="1" dirty="0"/>
              <a:t>Jaký PHP je vhodný a jaký nevhodný? 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3868015" y="4941168"/>
            <a:ext cx="1371337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cs-CZ" sz="2800" dirty="0"/>
              <a:t>Nezmar.</a:t>
            </a:r>
          </a:p>
        </p:txBody>
      </p:sp>
      <p:sp>
        <p:nvSpPr>
          <p:cNvPr id="5" name="Tlačítko akce: Zpět nebo Předchozí 4">
            <a:hlinkClick r:id="rId2" action="ppaction://hlinksldjump" highlightClick="1"/>
          </p:cNvPr>
          <p:cNvSpPr/>
          <p:nvPr/>
        </p:nvSpPr>
        <p:spPr>
          <a:xfrm>
            <a:off x="7956376" y="6165304"/>
            <a:ext cx="720080" cy="576064"/>
          </a:xfrm>
          <a:prstGeom prst="actionButtonBackPrevious">
            <a:avLst/>
          </a:prstGeom>
          <a:gradFill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800" b="1"/>
          </a:p>
        </p:txBody>
      </p:sp>
      <p:sp>
        <p:nvSpPr>
          <p:cNvPr id="6" name="Obdélník 5"/>
          <p:cNvSpPr/>
          <p:nvPr/>
        </p:nvSpPr>
        <p:spPr>
          <a:xfrm>
            <a:off x="1835696" y="4563125"/>
            <a:ext cx="5544616" cy="10261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7" name="obrázek 1">
            <a:extLst>
              <a:ext uri="{FF2B5EF4-FFF2-40B4-BE49-F238E27FC236}">
                <a16:creationId xmlns:a16="http://schemas.microsoft.com/office/drawing/2014/main" id="{7C7DBB4A-BF66-4F90-9D3C-2D0E8D633D07}"/>
              </a:ext>
            </a:extLst>
          </p:cNvPr>
          <p:cNvPicPr/>
          <p:nvPr/>
        </p:nvPicPr>
        <p:blipFill>
          <a:blip r:embed="rId3" cstate="print"/>
          <a:srcRect l="9307" t="18451" r="35952" b="15864"/>
          <a:stretch>
            <a:fillRect/>
          </a:stretch>
        </p:blipFill>
        <p:spPr bwMode="auto">
          <a:xfrm>
            <a:off x="1314396" y="2976602"/>
            <a:ext cx="2584847" cy="1672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obrázek 10">
            <a:extLst>
              <a:ext uri="{FF2B5EF4-FFF2-40B4-BE49-F238E27FC236}">
                <a16:creationId xmlns:a16="http://schemas.microsoft.com/office/drawing/2014/main" id="{1EAC220D-F447-41F9-9BA9-798522A712D1}"/>
              </a:ext>
            </a:extLst>
          </p:cNvPr>
          <p:cNvPicPr/>
          <p:nvPr/>
        </p:nvPicPr>
        <p:blipFill>
          <a:blip r:embed="rId4" cstate="print"/>
          <a:srcRect l="8876" t="18657" r="35040" b="14925"/>
          <a:stretch>
            <a:fillRect/>
          </a:stretch>
        </p:blipFill>
        <p:spPr bwMode="auto">
          <a:xfrm>
            <a:off x="4860032" y="3861049"/>
            <a:ext cx="2359926" cy="1672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54655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979712" y="1269159"/>
            <a:ext cx="5249770" cy="523220"/>
          </a:xfrm>
          <a:prstGeom prst="rect">
            <a:avLst/>
          </a:prstGeom>
          <a:gradFill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cs-CZ"/>
            </a:defPPr>
            <a:lvl1pPr algn="ctr">
              <a:defRPr sz="2800" b="1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cs-CZ" dirty="0"/>
              <a:t>ZDRAVOVĚDA  za 300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438104" y="2966055"/>
            <a:ext cx="82678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2800" b="1" dirty="0"/>
              <a:t>Zavaž ve skupině ruku a předveď transport zraněného.</a:t>
            </a:r>
          </a:p>
        </p:txBody>
      </p:sp>
      <p:sp>
        <p:nvSpPr>
          <p:cNvPr id="5" name="Tlačítko akce: Zpět nebo Předchozí 4">
            <a:hlinkClick r:id="rId2" action="ppaction://hlinksldjump" highlightClick="1"/>
          </p:cNvPr>
          <p:cNvSpPr/>
          <p:nvPr/>
        </p:nvSpPr>
        <p:spPr>
          <a:xfrm>
            <a:off x="7956376" y="6165304"/>
            <a:ext cx="720080" cy="576064"/>
          </a:xfrm>
          <a:prstGeom prst="actionButtonBackPrevious">
            <a:avLst/>
          </a:prstGeom>
          <a:gradFill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800" b="1"/>
          </a:p>
        </p:txBody>
      </p:sp>
    </p:spTree>
    <p:extLst>
      <p:ext uri="{BB962C8B-B14F-4D97-AF65-F5344CB8AC3E}">
        <p14:creationId xmlns:p14="http://schemas.microsoft.com/office/powerpoint/2010/main" val="1826154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979712" y="1269159"/>
            <a:ext cx="5249770" cy="523220"/>
          </a:xfrm>
          <a:prstGeom prst="rect">
            <a:avLst/>
          </a:prstGeom>
          <a:gradFill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cs-CZ"/>
            </a:defPPr>
            <a:lvl1pPr algn="ctr">
              <a:defRPr sz="2800" b="1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cs-CZ" dirty="0"/>
              <a:t>ZDRAVOVĚDA  za 400</a:t>
            </a:r>
          </a:p>
        </p:txBody>
      </p:sp>
      <p:sp>
        <p:nvSpPr>
          <p:cNvPr id="5" name="Tlačítko akce: Zpět nebo Předchozí 4">
            <a:hlinkClick r:id="rId2" action="ppaction://hlinksldjump" highlightClick="1"/>
          </p:cNvPr>
          <p:cNvSpPr/>
          <p:nvPr/>
        </p:nvSpPr>
        <p:spPr>
          <a:xfrm>
            <a:off x="7956376" y="6165304"/>
            <a:ext cx="720080" cy="576064"/>
          </a:xfrm>
          <a:prstGeom prst="actionButtonBackPrevious">
            <a:avLst/>
          </a:prstGeom>
          <a:gradFill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800" b="1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E3F79F73-1BFF-4949-982F-47874BD4F60F}"/>
              </a:ext>
            </a:extLst>
          </p:cNvPr>
          <p:cNvSpPr txBox="1"/>
          <p:nvPr/>
        </p:nvSpPr>
        <p:spPr>
          <a:xfrm>
            <a:off x="1699122" y="2200760"/>
            <a:ext cx="58109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2800" b="1" dirty="0"/>
              <a:t>Jaký PHP je vhodný a jaký nevhodný? </a:t>
            </a:r>
          </a:p>
        </p:txBody>
      </p:sp>
      <p:pic>
        <p:nvPicPr>
          <p:cNvPr id="9" name="obrázek 7">
            <a:extLst>
              <a:ext uri="{FF2B5EF4-FFF2-40B4-BE49-F238E27FC236}">
                <a16:creationId xmlns:a16="http://schemas.microsoft.com/office/drawing/2014/main" id="{9D96DD16-E7F7-48CF-AAFF-A13B460D8DEB}"/>
              </a:ext>
            </a:extLst>
          </p:cNvPr>
          <p:cNvPicPr/>
          <p:nvPr/>
        </p:nvPicPr>
        <p:blipFill>
          <a:blip r:embed="rId3" cstate="print"/>
          <a:srcRect l="8876" t="18657" r="36295" b="14925"/>
          <a:stretch>
            <a:fillRect/>
          </a:stretch>
        </p:blipFill>
        <p:spPr bwMode="auto">
          <a:xfrm>
            <a:off x="3519487" y="2713990"/>
            <a:ext cx="2492673" cy="1651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obrázek 4">
            <a:extLst>
              <a:ext uri="{FF2B5EF4-FFF2-40B4-BE49-F238E27FC236}">
                <a16:creationId xmlns:a16="http://schemas.microsoft.com/office/drawing/2014/main" id="{34C7C828-9AFC-40A3-A06E-FFB2AF285995}"/>
              </a:ext>
            </a:extLst>
          </p:cNvPr>
          <p:cNvPicPr/>
          <p:nvPr/>
        </p:nvPicPr>
        <p:blipFill>
          <a:blip r:embed="rId4" cstate="print"/>
          <a:srcRect l="8457" t="17714" r="35534" b="14383"/>
          <a:stretch>
            <a:fillRect/>
          </a:stretch>
        </p:blipFill>
        <p:spPr bwMode="auto">
          <a:xfrm>
            <a:off x="1080215" y="4365105"/>
            <a:ext cx="2424425" cy="1604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obrázek 13">
            <a:extLst>
              <a:ext uri="{FF2B5EF4-FFF2-40B4-BE49-F238E27FC236}">
                <a16:creationId xmlns:a16="http://schemas.microsoft.com/office/drawing/2014/main" id="{EA796340-A175-45F4-9E68-FC402607CE75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87" t="20149" r="35588" b="13433"/>
          <a:stretch>
            <a:fillRect/>
          </a:stretch>
        </p:blipFill>
        <p:spPr bwMode="auto">
          <a:xfrm>
            <a:off x="4578163" y="4576632"/>
            <a:ext cx="2424425" cy="1775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55808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979712" y="1269159"/>
            <a:ext cx="5249770" cy="523220"/>
          </a:xfrm>
          <a:prstGeom prst="rect">
            <a:avLst/>
          </a:prstGeom>
          <a:gradFill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cs-CZ"/>
            </a:defPPr>
            <a:lvl1pPr algn="ctr">
              <a:defRPr sz="2800" b="1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cs-CZ" dirty="0"/>
              <a:t>ZDRAVOVĚDA  za 500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1691680" y="2736502"/>
            <a:ext cx="576064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/>
              <a:t>Předveď rozhovor s operátorem, pokud by si našel ležet člověka na ulici. </a:t>
            </a:r>
          </a:p>
        </p:txBody>
      </p:sp>
      <p:sp>
        <p:nvSpPr>
          <p:cNvPr id="5" name="Tlačítko akce: Zpět nebo Předchozí 4">
            <a:hlinkClick r:id="rId2" action="ppaction://hlinksldjump" highlightClick="1"/>
          </p:cNvPr>
          <p:cNvSpPr/>
          <p:nvPr/>
        </p:nvSpPr>
        <p:spPr>
          <a:xfrm>
            <a:off x="7956376" y="6165304"/>
            <a:ext cx="720080" cy="576064"/>
          </a:xfrm>
          <a:prstGeom prst="actionButtonBackPrevious">
            <a:avLst/>
          </a:prstGeom>
          <a:gradFill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800" b="1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59C39725-8BF1-4B04-8DD3-EC3FA5705EAC}"/>
              </a:ext>
            </a:extLst>
          </p:cNvPr>
          <p:cNvSpPr txBox="1"/>
          <p:nvPr/>
        </p:nvSpPr>
        <p:spPr>
          <a:xfrm>
            <a:off x="1698898" y="4771890"/>
            <a:ext cx="5760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/>
              <a:t>Vedoucí ti pomohou.</a:t>
            </a:r>
          </a:p>
        </p:txBody>
      </p:sp>
    </p:spTree>
    <p:extLst>
      <p:ext uri="{BB962C8B-B14F-4D97-AF65-F5344CB8AC3E}">
        <p14:creationId xmlns:p14="http://schemas.microsoft.com/office/powerpoint/2010/main" val="3605212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979712" y="1269159"/>
            <a:ext cx="5249770" cy="523220"/>
          </a:xfrm>
          <a:prstGeom prst="rect">
            <a:avLst/>
          </a:prstGeom>
          <a:gradFill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cs-CZ"/>
            </a:defPPr>
            <a:lvl1pPr algn="ctr">
              <a:defRPr sz="2800" b="1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cs-CZ" dirty="0"/>
              <a:t>UZLOVÁNÍ za 100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1531800" y="2170422"/>
            <a:ext cx="61455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2800" b="1" dirty="0"/>
              <a:t>Řekni popořadě názvy uzlů, které </a:t>
            </a:r>
            <a:r>
              <a:rPr lang="cs-CZ" sz="2800" b="1" dirty="0" err="1"/>
              <a:t>vydíš</a:t>
            </a:r>
            <a:r>
              <a:rPr lang="cs-CZ" sz="2800" b="1" dirty="0"/>
              <a:t>. </a:t>
            </a:r>
          </a:p>
        </p:txBody>
      </p:sp>
      <p:sp>
        <p:nvSpPr>
          <p:cNvPr id="5" name="Tlačítko akce: Zpět nebo Předchozí 4">
            <a:hlinkClick r:id="rId2" action="ppaction://hlinksldjump" highlightClick="1"/>
          </p:cNvPr>
          <p:cNvSpPr/>
          <p:nvPr/>
        </p:nvSpPr>
        <p:spPr>
          <a:xfrm>
            <a:off x="7956376" y="6165304"/>
            <a:ext cx="720080" cy="576064"/>
          </a:xfrm>
          <a:prstGeom prst="actionButtonBackPrevious">
            <a:avLst/>
          </a:prstGeom>
          <a:gradFill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800" b="1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0A60FE1A-A759-4FF5-B96C-F4A34DE24E48}"/>
              </a:ext>
            </a:extLst>
          </p:cNvPr>
          <p:cNvSpPr txBox="1"/>
          <p:nvPr/>
        </p:nvSpPr>
        <p:spPr>
          <a:xfrm>
            <a:off x="2541154" y="5202778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2800" b="1" dirty="0"/>
              <a:t>4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BE58025B-67ED-4D95-90A3-93D22954B799}"/>
              </a:ext>
            </a:extLst>
          </p:cNvPr>
          <p:cNvSpPr txBox="1"/>
          <p:nvPr/>
        </p:nvSpPr>
        <p:spPr>
          <a:xfrm>
            <a:off x="1531800" y="3285140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2800" b="1" dirty="0"/>
              <a:t>1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EC0BE839-C1E2-40A9-8E48-01B6064ABAA6}"/>
              </a:ext>
            </a:extLst>
          </p:cNvPr>
          <p:cNvSpPr txBox="1"/>
          <p:nvPr/>
        </p:nvSpPr>
        <p:spPr>
          <a:xfrm>
            <a:off x="4204592" y="3209292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2800" b="1" dirty="0"/>
              <a:t>2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AFE0B62C-9099-4CBF-B830-82950A9FC929}"/>
              </a:ext>
            </a:extLst>
          </p:cNvPr>
          <p:cNvSpPr txBox="1"/>
          <p:nvPr/>
        </p:nvSpPr>
        <p:spPr>
          <a:xfrm>
            <a:off x="5091418" y="5157192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2800" b="1" dirty="0"/>
              <a:t>5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EDFFF642-16F3-4F79-A785-42A108662D02}"/>
              </a:ext>
            </a:extLst>
          </p:cNvPr>
          <p:cNvSpPr txBox="1"/>
          <p:nvPr/>
        </p:nvSpPr>
        <p:spPr>
          <a:xfrm>
            <a:off x="6156176" y="3265820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2800" b="1" dirty="0"/>
              <a:t>3</a:t>
            </a:r>
          </a:p>
        </p:txBody>
      </p:sp>
      <p:pic>
        <p:nvPicPr>
          <p:cNvPr id="13" name="obrázek 4" descr="C:\Users\František\AppData\Local\Microsoft\Windows\INetCache\Content.Word\Uzle.png">
            <a:extLst>
              <a:ext uri="{FF2B5EF4-FFF2-40B4-BE49-F238E27FC236}">
                <a16:creationId xmlns:a16="http://schemas.microsoft.com/office/drawing/2014/main" id="{06E1F600-4F7C-43C0-9B4C-10E38BFC6D69}"/>
              </a:ext>
            </a:extLst>
          </p:cNvPr>
          <p:cNvPicPr/>
          <p:nvPr/>
        </p:nvPicPr>
        <p:blipFill>
          <a:blip r:embed="rId3"/>
          <a:srcRect l="21108" t="58521" r="35637" b="23978"/>
          <a:stretch>
            <a:fillRect/>
          </a:stretch>
        </p:blipFill>
        <p:spPr bwMode="auto">
          <a:xfrm>
            <a:off x="1800315" y="3251801"/>
            <a:ext cx="2503170" cy="504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obrázek 5" descr="C:\Users\František\AppData\Local\Microsoft\Windows\INetCache\Content.Word\Uzle.png">
            <a:extLst>
              <a:ext uri="{FF2B5EF4-FFF2-40B4-BE49-F238E27FC236}">
                <a16:creationId xmlns:a16="http://schemas.microsoft.com/office/drawing/2014/main" id="{A85C7EF7-5D7B-4142-A0BB-2BF3A7010C21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216" t="4918" b="21013"/>
          <a:stretch>
            <a:fillRect/>
          </a:stretch>
        </p:blipFill>
        <p:spPr bwMode="auto">
          <a:xfrm rot="5400000">
            <a:off x="5906481" y="4459899"/>
            <a:ext cx="1468120" cy="1901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obrázek 9" descr="C:\Users\František\AppData\Local\Microsoft\Windows\INetCache\Content.Word\Uzle.png">
            <a:extLst>
              <a:ext uri="{FF2B5EF4-FFF2-40B4-BE49-F238E27FC236}">
                <a16:creationId xmlns:a16="http://schemas.microsoft.com/office/drawing/2014/main" id="{2636E1D2-ACA8-41F1-9CAC-25F8AD96B194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084" b="45917"/>
          <a:stretch>
            <a:fillRect/>
          </a:stretch>
        </p:blipFill>
        <p:spPr bwMode="auto">
          <a:xfrm>
            <a:off x="6684798" y="2648585"/>
            <a:ext cx="1261110" cy="1560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obrázek 3" descr="C:\Users\František\AppData\Local\Microsoft\Windows\INetCache\Content.Word\Uzle.png">
            <a:extLst>
              <a:ext uri="{FF2B5EF4-FFF2-40B4-BE49-F238E27FC236}">
                <a16:creationId xmlns:a16="http://schemas.microsoft.com/office/drawing/2014/main" id="{A9ACD3E0-41E0-40E8-B11C-134E5ACEB34D}"/>
              </a:ext>
            </a:extLst>
          </p:cNvPr>
          <p:cNvPicPr/>
          <p:nvPr/>
        </p:nvPicPr>
        <p:blipFill>
          <a:blip r:embed="rId3"/>
          <a:srcRect l="50513" r="28668" b="56218"/>
          <a:stretch>
            <a:fillRect/>
          </a:stretch>
        </p:blipFill>
        <p:spPr bwMode="auto">
          <a:xfrm>
            <a:off x="4572000" y="2872993"/>
            <a:ext cx="1194435" cy="1261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obrázek 2" descr="C:\Users\František\AppData\Local\Microsoft\Windows\INetCache\Content.Word\Uzle.png">
            <a:extLst>
              <a:ext uri="{FF2B5EF4-FFF2-40B4-BE49-F238E27FC236}">
                <a16:creationId xmlns:a16="http://schemas.microsoft.com/office/drawing/2014/main" id="{43192D97-6E31-4653-9150-DC899D77D333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37" t="11494" r="49487" b="58404"/>
          <a:stretch>
            <a:fillRect/>
          </a:stretch>
        </p:blipFill>
        <p:spPr bwMode="auto">
          <a:xfrm>
            <a:off x="2957374" y="4815218"/>
            <a:ext cx="1604645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66422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979712" y="1269159"/>
            <a:ext cx="5249770" cy="523220"/>
          </a:xfrm>
          <a:prstGeom prst="rect">
            <a:avLst/>
          </a:prstGeom>
          <a:gradFill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cs-CZ"/>
            </a:defPPr>
            <a:lvl1pPr algn="ctr">
              <a:defRPr sz="2800" b="1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cs-CZ" dirty="0"/>
              <a:t>UZLOVÁNÍ  za 200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1492288" y="3001888"/>
            <a:ext cx="62401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2800" b="1" dirty="0"/>
              <a:t>Uvaž lodní uzel na podstavec a na hadici.</a:t>
            </a:r>
          </a:p>
        </p:txBody>
      </p:sp>
      <p:sp>
        <p:nvSpPr>
          <p:cNvPr id="5" name="Tlačítko akce: Zpět nebo Předchozí 4">
            <a:hlinkClick r:id="rId2" action="ppaction://hlinksldjump" highlightClick="1"/>
          </p:cNvPr>
          <p:cNvSpPr/>
          <p:nvPr/>
        </p:nvSpPr>
        <p:spPr>
          <a:xfrm>
            <a:off x="7956376" y="6165304"/>
            <a:ext cx="720080" cy="576064"/>
          </a:xfrm>
          <a:prstGeom prst="actionButtonBackPrevious">
            <a:avLst/>
          </a:prstGeom>
          <a:gradFill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800" b="1"/>
          </a:p>
        </p:txBody>
      </p:sp>
    </p:spTree>
    <p:extLst>
      <p:ext uri="{BB962C8B-B14F-4D97-AF65-F5344CB8AC3E}">
        <p14:creationId xmlns:p14="http://schemas.microsoft.com/office/powerpoint/2010/main" val="4059479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ul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7267600"/>
              </p:ext>
            </p:extLst>
          </p:nvPr>
        </p:nvGraphicFramePr>
        <p:xfrm>
          <a:off x="251520" y="620688"/>
          <a:ext cx="8640960" cy="56577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81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008000">
                <a:tc>
                  <a:txBody>
                    <a:bodyPr/>
                    <a:lstStyle/>
                    <a:p>
                      <a:pPr algn="ctr"/>
                      <a:r>
                        <a:rPr lang="cs-CZ" sz="2200" dirty="0"/>
                        <a:t>Topografie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dirty="0"/>
                        <a:t>Technické prostředky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dirty="0"/>
                        <a:t>Zdravověda + požární ochrana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dirty="0"/>
                        <a:t>Uzlování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dirty="0"/>
                        <a:t>Prevence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2102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12102"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12102"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12102"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12102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" name="Obdélník 2">
            <a:hlinkClick r:id="rId2" action="ppaction://hlinksldjump"/>
          </p:cNvPr>
          <p:cNvSpPr/>
          <p:nvPr/>
        </p:nvSpPr>
        <p:spPr>
          <a:xfrm>
            <a:off x="239057" y="1700808"/>
            <a:ext cx="1692000" cy="864096"/>
          </a:xfrm>
          <a:prstGeom prst="rect">
            <a:avLst/>
          </a:prstGeom>
          <a:gradFill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/>
              <a:t>100</a:t>
            </a:r>
          </a:p>
        </p:txBody>
      </p:sp>
      <p:sp>
        <p:nvSpPr>
          <p:cNvPr id="4" name="Obdélník 3">
            <a:hlinkClick r:id="rId3" action="ppaction://hlinksldjump"/>
          </p:cNvPr>
          <p:cNvSpPr/>
          <p:nvPr/>
        </p:nvSpPr>
        <p:spPr>
          <a:xfrm>
            <a:off x="239057" y="2618910"/>
            <a:ext cx="1692000" cy="864096"/>
          </a:xfrm>
          <a:prstGeom prst="rect">
            <a:avLst/>
          </a:prstGeom>
          <a:gradFill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/>
              <a:t>200</a:t>
            </a:r>
          </a:p>
        </p:txBody>
      </p:sp>
      <p:sp>
        <p:nvSpPr>
          <p:cNvPr id="5" name="Obdélník 4">
            <a:hlinkClick r:id="rId4" action="ppaction://hlinksldjump"/>
          </p:cNvPr>
          <p:cNvSpPr/>
          <p:nvPr/>
        </p:nvSpPr>
        <p:spPr>
          <a:xfrm>
            <a:off x="239057" y="3537012"/>
            <a:ext cx="1692000" cy="864096"/>
          </a:xfrm>
          <a:prstGeom prst="rect">
            <a:avLst/>
          </a:prstGeom>
          <a:gradFill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/>
              <a:t>300</a:t>
            </a:r>
          </a:p>
        </p:txBody>
      </p:sp>
      <p:sp>
        <p:nvSpPr>
          <p:cNvPr id="6" name="Obdélník 5">
            <a:hlinkClick r:id="rId5" action="ppaction://hlinksldjump"/>
          </p:cNvPr>
          <p:cNvSpPr/>
          <p:nvPr/>
        </p:nvSpPr>
        <p:spPr>
          <a:xfrm>
            <a:off x="239057" y="4455114"/>
            <a:ext cx="1692000" cy="864096"/>
          </a:xfrm>
          <a:prstGeom prst="rect">
            <a:avLst/>
          </a:prstGeom>
          <a:gradFill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/>
              <a:t>400</a:t>
            </a:r>
          </a:p>
        </p:txBody>
      </p:sp>
      <p:sp>
        <p:nvSpPr>
          <p:cNvPr id="7" name="Obdélník 6">
            <a:hlinkClick r:id="rId6" action="ppaction://hlinksldjump"/>
          </p:cNvPr>
          <p:cNvSpPr/>
          <p:nvPr/>
        </p:nvSpPr>
        <p:spPr>
          <a:xfrm>
            <a:off x="239057" y="5373216"/>
            <a:ext cx="1692000" cy="864096"/>
          </a:xfrm>
          <a:prstGeom prst="rect">
            <a:avLst/>
          </a:prstGeom>
          <a:gradFill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/>
              <a:t>500</a:t>
            </a:r>
          </a:p>
        </p:txBody>
      </p:sp>
      <p:sp>
        <p:nvSpPr>
          <p:cNvPr id="13" name="Obdélník 12">
            <a:hlinkClick r:id="rId7" action="ppaction://hlinksldjump"/>
          </p:cNvPr>
          <p:cNvSpPr/>
          <p:nvPr/>
        </p:nvSpPr>
        <p:spPr>
          <a:xfrm>
            <a:off x="1979712" y="1700808"/>
            <a:ext cx="1692000" cy="864096"/>
          </a:xfrm>
          <a:prstGeom prst="rect">
            <a:avLst/>
          </a:prstGeom>
          <a:gradFill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/>
              <a:t>100</a:t>
            </a:r>
          </a:p>
        </p:txBody>
      </p:sp>
      <p:sp>
        <p:nvSpPr>
          <p:cNvPr id="14" name="Obdélník 13">
            <a:hlinkClick r:id="rId8" action="ppaction://hlinksldjump"/>
          </p:cNvPr>
          <p:cNvSpPr/>
          <p:nvPr/>
        </p:nvSpPr>
        <p:spPr>
          <a:xfrm>
            <a:off x="1979712" y="2618910"/>
            <a:ext cx="1692000" cy="864096"/>
          </a:xfrm>
          <a:prstGeom prst="rect">
            <a:avLst/>
          </a:prstGeom>
          <a:gradFill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/>
              <a:t>200</a:t>
            </a:r>
          </a:p>
        </p:txBody>
      </p:sp>
      <p:sp>
        <p:nvSpPr>
          <p:cNvPr id="15" name="Obdélník 14">
            <a:hlinkClick r:id="rId9" action="ppaction://hlinksldjump"/>
          </p:cNvPr>
          <p:cNvSpPr/>
          <p:nvPr/>
        </p:nvSpPr>
        <p:spPr>
          <a:xfrm>
            <a:off x="1979712" y="3537012"/>
            <a:ext cx="1692000" cy="864096"/>
          </a:xfrm>
          <a:prstGeom prst="rect">
            <a:avLst/>
          </a:prstGeom>
          <a:gradFill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/>
              <a:t>300</a:t>
            </a:r>
          </a:p>
        </p:txBody>
      </p:sp>
      <p:sp>
        <p:nvSpPr>
          <p:cNvPr id="16" name="Obdélník 15">
            <a:hlinkClick r:id="rId10" action="ppaction://hlinksldjump"/>
          </p:cNvPr>
          <p:cNvSpPr/>
          <p:nvPr/>
        </p:nvSpPr>
        <p:spPr>
          <a:xfrm>
            <a:off x="1979712" y="4455114"/>
            <a:ext cx="1692000" cy="864096"/>
          </a:xfrm>
          <a:prstGeom prst="rect">
            <a:avLst/>
          </a:prstGeom>
          <a:gradFill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/>
              <a:t>400</a:t>
            </a:r>
          </a:p>
        </p:txBody>
      </p:sp>
      <p:sp>
        <p:nvSpPr>
          <p:cNvPr id="17" name="Obdélník 16">
            <a:hlinkClick r:id="rId11" action="ppaction://hlinksldjump"/>
          </p:cNvPr>
          <p:cNvSpPr/>
          <p:nvPr/>
        </p:nvSpPr>
        <p:spPr>
          <a:xfrm>
            <a:off x="1979712" y="5373216"/>
            <a:ext cx="1692000" cy="864096"/>
          </a:xfrm>
          <a:prstGeom prst="rect">
            <a:avLst/>
          </a:prstGeom>
          <a:gradFill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/>
              <a:t>500</a:t>
            </a:r>
          </a:p>
        </p:txBody>
      </p:sp>
      <p:sp>
        <p:nvSpPr>
          <p:cNvPr id="18" name="Obdélník 17">
            <a:hlinkClick r:id="rId12" action="ppaction://hlinksldjump"/>
          </p:cNvPr>
          <p:cNvSpPr/>
          <p:nvPr/>
        </p:nvSpPr>
        <p:spPr>
          <a:xfrm>
            <a:off x="3707904" y="1700808"/>
            <a:ext cx="1692000" cy="864096"/>
          </a:xfrm>
          <a:prstGeom prst="rect">
            <a:avLst/>
          </a:prstGeom>
          <a:gradFill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/>
              <a:t>100</a:t>
            </a:r>
          </a:p>
        </p:txBody>
      </p:sp>
      <p:sp>
        <p:nvSpPr>
          <p:cNvPr id="19" name="Obdélník 18">
            <a:hlinkClick r:id="rId13" action="ppaction://hlinksldjump"/>
          </p:cNvPr>
          <p:cNvSpPr/>
          <p:nvPr/>
        </p:nvSpPr>
        <p:spPr>
          <a:xfrm>
            <a:off x="3707904" y="2618910"/>
            <a:ext cx="1692000" cy="864096"/>
          </a:xfrm>
          <a:prstGeom prst="rect">
            <a:avLst/>
          </a:prstGeom>
          <a:gradFill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/>
              <a:t>200</a:t>
            </a:r>
          </a:p>
        </p:txBody>
      </p:sp>
      <p:sp>
        <p:nvSpPr>
          <p:cNvPr id="20" name="Obdélník 19">
            <a:hlinkClick r:id="rId14" action="ppaction://hlinksldjump"/>
          </p:cNvPr>
          <p:cNvSpPr/>
          <p:nvPr/>
        </p:nvSpPr>
        <p:spPr>
          <a:xfrm>
            <a:off x="3707904" y="3537012"/>
            <a:ext cx="1692000" cy="864096"/>
          </a:xfrm>
          <a:prstGeom prst="rect">
            <a:avLst/>
          </a:prstGeom>
          <a:gradFill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/>
              <a:t>300</a:t>
            </a:r>
          </a:p>
        </p:txBody>
      </p:sp>
      <p:sp>
        <p:nvSpPr>
          <p:cNvPr id="21" name="Obdélník 20">
            <a:hlinkClick r:id="rId15" action="ppaction://hlinksldjump"/>
          </p:cNvPr>
          <p:cNvSpPr/>
          <p:nvPr/>
        </p:nvSpPr>
        <p:spPr>
          <a:xfrm>
            <a:off x="3707904" y="4455114"/>
            <a:ext cx="1692000" cy="864096"/>
          </a:xfrm>
          <a:prstGeom prst="rect">
            <a:avLst/>
          </a:prstGeom>
          <a:gradFill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/>
              <a:t>400</a:t>
            </a:r>
          </a:p>
        </p:txBody>
      </p:sp>
      <p:sp>
        <p:nvSpPr>
          <p:cNvPr id="22" name="Obdélník 21">
            <a:hlinkClick r:id="rId16" action="ppaction://hlinksldjump"/>
          </p:cNvPr>
          <p:cNvSpPr/>
          <p:nvPr/>
        </p:nvSpPr>
        <p:spPr>
          <a:xfrm>
            <a:off x="3707904" y="5373216"/>
            <a:ext cx="1692000" cy="864096"/>
          </a:xfrm>
          <a:prstGeom prst="rect">
            <a:avLst/>
          </a:prstGeom>
          <a:gradFill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/>
              <a:t>500</a:t>
            </a:r>
          </a:p>
        </p:txBody>
      </p:sp>
      <p:sp>
        <p:nvSpPr>
          <p:cNvPr id="23" name="Obdélník 22">
            <a:hlinkClick r:id="rId17" action="ppaction://hlinksldjump"/>
          </p:cNvPr>
          <p:cNvSpPr/>
          <p:nvPr/>
        </p:nvSpPr>
        <p:spPr>
          <a:xfrm>
            <a:off x="5436096" y="1700808"/>
            <a:ext cx="1692000" cy="864096"/>
          </a:xfrm>
          <a:prstGeom prst="rect">
            <a:avLst/>
          </a:prstGeom>
          <a:gradFill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/>
              <a:t>100</a:t>
            </a:r>
          </a:p>
        </p:txBody>
      </p:sp>
      <p:sp>
        <p:nvSpPr>
          <p:cNvPr id="24" name="Obdélník 23">
            <a:hlinkClick r:id="rId18" action="ppaction://hlinksldjump"/>
          </p:cNvPr>
          <p:cNvSpPr/>
          <p:nvPr/>
        </p:nvSpPr>
        <p:spPr>
          <a:xfrm>
            <a:off x="5436096" y="2618910"/>
            <a:ext cx="1692000" cy="864096"/>
          </a:xfrm>
          <a:prstGeom prst="rect">
            <a:avLst/>
          </a:prstGeom>
          <a:gradFill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/>
              <a:t>200</a:t>
            </a:r>
          </a:p>
        </p:txBody>
      </p:sp>
      <p:sp>
        <p:nvSpPr>
          <p:cNvPr id="25" name="Obdélník 24">
            <a:hlinkClick r:id="rId19" action="ppaction://hlinksldjump"/>
          </p:cNvPr>
          <p:cNvSpPr/>
          <p:nvPr/>
        </p:nvSpPr>
        <p:spPr>
          <a:xfrm>
            <a:off x="5436096" y="3537012"/>
            <a:ext cx="1692000" cy="864096"/>
          </a:xfrm>
          <a:prstGeom prst="rect">
            <a:avLst/>
          </a:prstGeom>
          <a:gradFill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/>
              <a:t>300</a:t>
            </a:r>
          </a:p>
        </p:txBody>
      </p:sp>
      <p:sp>
        <p:nvSpPr>
          <p:cNvPr id="26" name="Obdélník 25">
            <a:hlinkClick r:id="rId20" action="ppaction://hlinksldjump"/>
          </p:cNvPr>
          <p:cNvSpPr/>
          <p:nvPr/>
        </p:nvSpPr>
        <p:spPr>
          <a:xfrm>
            <a:off x="5436096" y="4455114"/>
            <a:ext cx="1692000" cy="864096"/>
          </a:xfrm>
          <a:prstGeom prst="rect">
            <a:avLst/>
          </a:prstGeom>
          <a:gradFill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/>
              <a:t>400</a:t>
            </a:r>
          </a:p>
        </p:txBody>
      </p:sp>
      <p:sp>
        <p:nvSpPr>
          <p:cNvPr id="27" name="Obdélník 26">
            <a:hlinkClick r:id="rId21" action="ppaction://hlinksldjump"/>
          </p:cNvPr>
          <p:cNvSpPr/>
          <p:nvPr/>
        </p:nvSpPr>
        <p:spPr>
          <a:xfrm>
            <a:off x="5436096" y="5373216"/>
            <a:ext cx="1692000" cy="864096"/>
          </a:xfrm>
          <a:prstGeom prst="rect">
            <a:avLst/>
          </a:prstGeom>
          <a:gradFill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/>
              <a:t>500</a:t>
            </a:r>
          </a:p>
        </p:txBody>
      </p:sp>
      <p:sp>
        <p:nvSpPr>
          <p:cNvPr id="28" name="Obdélník 27">
            <a:hlinkClick r:id="rId22" action="ppaction://hlinksldjump"/>
          </p:cNvPr>
          <p:cNvSpPr/>
          <p:nvPr/>
        </p:nvSpPr>
        <p:spPr>
          <a:xfrm>
            <a:off x="7164288" y="1700808"/>
            <a:ext cx="1692000" cy="864096"/>
          </a:xfrm>
          <a:prstGeom prst="rect">
            <a:avLst/>
          </a:prstGeom>
          <a:gradFill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/>
              <a:t>100</a:t>
            </a:r>
          </a:p>
        </p:txBody>
      </p:sp>
      <p:sp>
        <p:nvSpPr>
          <p:cNvPr id="29" name="Obdélník 28">
            <a:hlinkClick r:id="rId23" action="ppaction://hlinksldjump"/>
          </p:cNvPr>
          <p:cNvSpPr/>
          <p:nvPr/>
        </p:nvSpPr>
        <p:spPr>
          <a:xfrm>
            <a:off x="7164288" y="2618910"/>
            <a:ext cx="1692000" cy="864096"/>
          </a:xfrm>
          <a:prstGeom prst="rect">
            <a:avLst/>
          </a:prstGeom>
          <a:gradFill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/>
              <a:t>200</a:t>
            </a:r>
          </a:p>
        </p:txBody>
      </p:sp>
      <p:sp>
        <p:nvSpPr>
          <p:cNvPr id="30" name="Obdélník 29">
            <a:hlinkClick r:id="rId24" action="ppaction://hlinksldjump"/>
          </p:cNvPr>
          <p:cNvSpPr/>
          <p:nvPr/>
        </p:nvSpPr>
        <p:spPr>
          <a:xfrm>
            <a:off x="7164288" y="3537012"/>
            <a:ext cx="1692000" cy="864096"/>
          </a:xfrm>
          <a:prstGeom prst="rect">
            <a:avLst/>
          </a:prstGeom>
          <a:gradFill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/>
              <a:t>300</a:t>
            </a:r>
          </a:p>
        </p:txBody>
      </p:sp>
      <p:sp>
        <p:nvSpPr>
          <p:cNvPr id="31" name="Obdélník 30">
            <a:hlinkClick r:id="rId25" action="ppaction://hlinksldjump"/>
          </p:cNvPr>
          <p:cNvSpPr/>
          <p:nvPr/>
        </p:nvSpPr>
        <p:spPr>
          <a:xfrm>
            <a:off x="7164288" y="4455114"/>
            <a:ext cx="1692000" cy="864096"/>
          </a:xfrm>
          <a:prstGeom prst="rect">
            <a:avLst/>
          </a:prstGeom>
          <a:gradFill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/>
              <a:t>400</a:t>
            </a:r>
          </a:p>
        </p:txBody>
      </p:sp>
      <p:sp>
        <p:nvSpPr>
          <p:cNvPr id="32" name="Obdélník 31">
            <a:hlinkClick r:id="rId26" action="ppaction://hlinksldjump"/>
          </p:cNvPr>
          <p:cNvSpPr/>
          <p:nvPr/>
        </p:nvSpPr>
        <p:spPr>
          <a:xfrm>
            <a:off x="7164288" y="5373216"/>
            <a:ext cx="1692000" cy="864096"/>
          </a:xfrm>
          <a:prstGeom prst="rect">
            <a:avLst/>
          </a:prstGeom>
          <a:gradFill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/>
              <a:t>500</a:t>
            </a:r>
          </a:p>
        </p:txBody>
      </p:sp>
    </p:spTree>
    <p:extLst>
      <p:ext uri="{BB962C8B-B14F-4D97-AF65-F5344CB8AC3E}">
        <p14:creationId xmlns:p14="http://schemas.microsoft.com/office/powerpoint/2010/main" val="511195832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xit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xit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xit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xit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5" dur="2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2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xit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2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xit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9" dur="2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2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xit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6" dur="2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2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xit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3" dur="2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2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xit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0" dur="2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2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xit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7" dur="2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2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xit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4" dur="2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2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" presetClass="exit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1" dur="2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2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" presetClass="exit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8" dur="2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2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" presetClass="exit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5" dur="2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2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xit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2" dur="2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2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>
                      <p:stCondLst>
                        <p:cond delay="0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" presetClass="exit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9" dur="2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2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>
                      <p:stCondLst>
                        <p:cond delay="0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" presetClass="exit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6" dur="2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" dur="2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49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0" fill="hold">
                      <p:stCondLst>
                        <p:cond delay="0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" presetClass="exit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3" dur="2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2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5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7" fill="hold">
                      <p:stCondLst>
                        <p:cond delay="0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" presetClass="exit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0" dur="2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1" dur="2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63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4" fill="hold">
                      <p:stCondLst>
                        <p:cond delay="0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2" presetClass="exit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7" dur="2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8" dur="2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" presetClass="exit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4" dur="2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5" dur="2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979712" y="1269159"/>
            <a:ext cx="5249770" cy="523220"/>
          </a:xfrm>
          <a:prstGeom prst="rect">
            <a:avLst/>
          </a:prstGeom>
          <a:gradFill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cs-CZ"/>
            </a:defPPr>
            <a:lvl1pPr algn="ctr">
              <a:defRPr sz="2800" b="1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cs-CZ" dirty="0"/>
              <a:t>UZLOVÁNÍ  za 300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1300003" y="3001888"/>
            <a:ext cx="66247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2800" b="1" dirty="0"/>
              <a:t>Uvaž tesařský uzel na podstavci a na hadici.</a:t>
            </a:r>
          </a:p>
        </p:txBody>
      </p:sp>
      <p:sp>
        <p:nvSpPr>
          <p:cNvPr id="5" name="Tlačítko akce: Zpět nebo Předchozí 4">
            <a:hlinkClick r:id="rId2" action="ppaction://hlinksldjump" highlightClick="1"/>
          </p:cNvPr>
          <p:cNvSpPr/>
          <p:nvPr/>
        </p:nvSpPr>
        <p:spPr>
          <a:xfrm>
            <a:off x="7956376" y="6165304"/>
            <a:ext cx="720080" cy="576064"/>
          </a:xfrm>
          <a:prstGeom prst="actionButtonBackPrevious">
            <a:avLst/>
          </a:prstGeom>
          <a:gradFill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800" b="1"/>
          </a:p>
        </p:txBody>
      </p:sp>
    </p:spTree>
    <p:extLst>
      <p:ext uri="{BB962C8B-B14F-4D97-AF65-F5344CB8AC3E}">
        <p14:creationId xmlns:p14="http://schemas.microsoft.com/office/powerpoint/2010/main" val="2761067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979712" y="1269159"/>
            <a:ext cx="5249770" cy="523220"/>
          </a:xfrm>
          <a:prstGeom prst="rect">
            <a:avLst/>
          </a:prstGeom>
          <a:gradFill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cs-CZ"/>
            </a:defPPr>
            <a:lvl1pPr algn="ctr">
              <a:defRPr sz="2800" b="1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cs-CZ" dirty="0"/>
              <a:t>UZLOVÁNÍ  za 400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545998" y="2852936"/>
            <a:ext cx="81328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2800" b="1" dirty="0"/>
              <a:t>Uvaž všechny uzle, které znáte. (pracuje celá skupina)</a:t>
            </a:r>
          </a:p>
        </p:txBody>
      </p:sp>
      <p:sp>
        <p:nvSpPr>
          <p:cNvPr id="5" name="Tlačítko akce: Zpět nebo Předchozí 4">
            <a:hlinkClick r:id="rId2" action="ppaction://hlinksldjump" highlightClick="1"/>
          </p:cNvPr>
          <p:cNvSpPr/>
          <p:nvPr/>
        </p:nvSpPr>
        <p:spPr>
          <a:xfrm>
            <a:off x="7956376" y="6165304"/>
            <a:ext cx="720080" cy="576064"/>
          </a:xfrm>
          <a:prstGeom prst="actionButtonBackPrevious">
            <a:avLst/>
          </a:prstGeom>
          <a:gradFill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800" b="1"/>
          </a:p>
        </p:txBody>
      </p:sp>
    </p:spTree>
    <p:extLst>
      <p:ext uri="{BB962C8B-B14F-4D97-AF65-F5344CB8AC3E}">
        <p14:creationId xmlns:p14="http://schemas.microsoft.com/office/powerpoint/2010/main" val="2023769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979712" y="1269159"/>
            <a:ext cx="5249770" cy="523220"/>
          </a:xfrm>
          <a:prstGeom prst="rect">
            <a:avLst/>
          </a:prstGeom>
          <a:gradFill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cs-CZ"/>
            </a:defPPr>
            <a:lvl1pPr algn="ctr">
              <a:defRPr sz="2800" b="1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cs-CZ" dirty="0"/>
              <a:t>UZLOVÁNÍ  za 500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742359" y="3001888"/>
            <a:ext cx="77400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2800" b="1" dirty="0"/>
              <a:t>Každý ze skupiny si vytáhne jeden uzel a ten uváže.</a:t>
            </a:r>
          </a:p>
        </p:txBody>
      </p:sp>
      <p:sp>
        <p:nvSpPr>
          <p:cNvPr id="5" name="Tlačítko akce: Zpět nebo Předchozí 4">
            <a:hlinkClick r:id="rId2" action="ppaction://hlinksldjump" highlightClick="1"/>
          </p:cNvPr>
          <p:cNvSpPr/>
          <p:nvPr/>
        </p:nvSpPr>
        <p:spPr>
          <a:xfrm>
            <a:off x="7956376" y="6165304"/>
            <a:ext cx="720080" cy="576064"/>
          </a:xfrm>
          <a:prstGeom prst="actionButtonBackPrevious">
            <a:avLst/>
          </a:prstGeom>
          <a:gradFill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800" b="1"/>
          </a:p>
        </p:txBody>
      </p:sp>
    </p:spTree>
    <p:extLst>
      <p:ext uri="{BB962C8B-B14F-4D97-AF65-F5344CB8AC3E}">
        <p14:creationId xmlns:p14="http://schemas.microsoft.com/office/powerpoint/2010/main" val="136066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979712" y="1269159"/>
            <a:ext cx="5249770" cy="523220"/>
          </a:xfrm>
          <a:prstGeom prst="rect">
            <a:avLst/>
          </a:prstGeom>
          <a:gradFill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cs-CZ"/>
            </a:defPPr>
            <a:lvl1pPr algn="ctr">
              <a:defRPr sz="2800" b="1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cs-CZ" dirty="0"/>
              <a:t>PREVENCE za 100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1399245" y="3001888"/>
            <a:ext cx="64263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2800" b="1" dirty="0"/>
              <a:t>Jaká telefonní čísla tísňového volání znáš?</a:t>
            </a:r>
          </a:p>
        </p:txBody>
      </p:sp>
      <p:sp>
        <p:nvSpPr>
          <p:cNvPr id="5" name="Tlačítko akce: Zpět nebo Předchozí 4">
            <a:hlinkClick r:id="rId2" action="ppaction://hlinksldjump" highlightClick="1"/>
          </p:cNvPr>
          <p:cNvSpPr/>
          <p:nvPr/>
        </p:nvSpPr>
        <p:spPr>
          <a:xfrm>
            <a:off x="7956376" y="6165304"/>
            <a:ext cx="720080" cy="576064"/>
          </a:xfrm>
          <a:prstGeom prst="actionButtonBackPrevious">
            <a:avLst/>
          </a:prstGeom>
          <a:gradFill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800" b="1"/>
          </a:p>
        </p:txBody>
      </p:sp>
    </p:spTree>
    <p:extLst>
      <p:ext uri="{BB962C8B-B14F-4D97-AF65-F5344CB8AC3E}">
        <p14:creationId xmlns:p14="http://schemas.microsoft.com/office/powerpoint/2010/main" val="1562901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979712" y="1269159"/>
            <a:ext cx="5249770" cy="523220"/>
          </a:xfrm>
          <a:prstGeom prst="rect">
            <a:avLst/>
          </a:prstGeom>
          <a:gradFill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cs-CZ"/>
            </a:defPPr>
            <a:lvl1pPr algn="ctr">
              <a:defRPr sz="2800" b="1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cs-CZ" dirty="0"/>
              <a:t>PREVENCE 200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611560" y="2771925"/>
            <a:ext cx="757298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/>
              <a:t>Jaké tři podmínky jsou nezbytné pro vznik jakéhokoliv hoření? (trojúhelník)</a:t>
            </a:r>
          </a:p>
        </p:txBody>
      </p:sp>
      <p:sp>
        <p:nvSpPr>
          <p:cNvPr id="5" name="Tlačítko akce: Zpět nebo Předchozí 4">
            <a:hlinkClick r:id="rId2" action="ppaction://hlinksldjump" highlightClick="1"/>
          </p:cNvPr>
          <p:cNvSpPr/>
          <p:nvPr/>
        </p:nvSpPr>
        <p:spPr>
          <a:xfrm>
            <a:off x="7956376" y="6165304"/>
            <a:ext cx="720080" cy="576064"/>
          </a:xfrm>
          <a:prstGeom prst="actionButtonBackPrevious">
            <a:avLst/>
          </a:prstGeom>
          <a:gradFill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800" b="1"/>
          </a:p>
        </p:txBody>
      </p:sp>
    </p:spTree>
    <p:extLst>
      <p:ext uri="{BB962C8B-B14F-4D97-AF65-F5344CB8AC3E}">
        <p14:creationId xmlns:p14="http://schemas.microsoft.com/office/powerpoint/2010/main" val="80140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979712" y="1269159"/>
            <a:ext cx="5249770" cy="523220"/>
          </a:xfrm>
          <a:prstGeom prst="rect">
            <a:avLst/>
          </a:prstGeom>
          <a:gradFill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cs-CZ"/>
            </a:defPPr>
            <a:lvl1pPr algn="ctr">
              <a:defRPr sz="2800" b="1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cs-CZ" dirty="0"/>
              <a:t>PREVENCE 300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3201756" y="3001888"/>
            <a:ext cx="28212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2800" b="1" dirty="0"/>
              <a:t>Co je to sopouch?</a:t>
            </a:r>
          </a:p>
        </p:txBody>
      </p:sp>
      <p:sp>
        <p:nvSpPr>
          <p:cNvPr id="5" name="Tlačítko akce: Zpět nebo Předchozí 4">
            <a:hlinkClick r:id="rId2" action="ppaction://hlinksldjump" highlightClick="1"/>
          </p:cNvPr>
          <p:cNvSpPr/>
          <p:nvPr/>
        </p:nvSpPr>
        <p:spPr>
          <a:xfrm>
            <a:off x="7956376" y="6165304"/>
            <a:ext cx="720080" cy="576064"/>
          </a:xfrm>
          <a:prstGeom prst="actionButtonBackPrevious">
            <a:avLst/>
          </a:prstGeom>
          <a:gradFill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800" b="1"/>
          </a:p>
        </p:txBody>
      </p:sp>
    </p:spTree>
    <p:extLst>
      <p:ext uri="{BB962C8B-B14F-4D97-AF65-F5344CB8AC3E}">
        <p14:creationId xmlns:p14="http://schemas.microsoft.com/office/powerpoint/2010/main" val="80140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979712" y="1269159"/>
            <a:ext cx="5249770" cy="523220"/>
          </a:xfrm>
          <a:prstGeom prst="rect">
            <a:avLst/>
          </a:prstGeom>
          <a:gradFill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cs-CZ"/>
            </a:defPPr>
            <a:lvl1pPr algn="ctr">
              <a:defRPr sz="2800" b="1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cs-CZ" dirty="0"/>
              <a:t>PREVENCE 400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1338239" y="2887958"/>
            <a:ext cx="646752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/>
              <a:t>Vysvětli co to znamená mimořádná událost a uveď příklady.</a:t>
            </a:r>
          </a:p>
        </p:txBody>
      </p:sp>
      <p:sp>
        <p:nvSpPr>
          <p:cNvPr id="5" name="Tlačítko akce: Zpět nebo Předchozí 4">
            <a:hlinkClick r:id="rId2" action="ppaction://hlinksldjump" highlightClick="1"/>
          </p:cNvPr>
          <p:cNvSpPr/>
          <p:nvPr/>
        </p:nvSpPr>
        <p:spPr>
          <a:xfrm>
            <a:off x="7956376" y="6165304"/>
            <a:ext cx="720080" cy="576064"/>
          </a:xfrm>
          <a:prstGeom prst="actionButtonBackPrevious">
            <a:avLst/>
          </a:prstGeom>
          <a:gradFill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800" b="1"/>
          </a:p>
        </p:txBody>
      </p:sp>
    </p:spTree>
    <p:extLst>
      <p:ext uri="{BB962C8B-B14F-4D97-AF65-F5344CB8AC3E}">
        <p14:creationId xmlns:p14="http://schemas.microsoft.com/office/powerpoint/2010/main" val="80140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979712" y="1269159"/>
            <a:ext cx="5249770" cy="523220"/>
          </a:xfrm>
          <a:prstGeom prst="rect">
            <a:avLst/>
          </a:prstGeom>
          <a:gradFill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cs-CZ"/>
            </a:defPPr>
            <a:lvl1pPr algn="ctr">
              <a:defRPr sz="2800" b="1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cs-CZ" dirty="0"/>
              <a:t>PREVENCE 500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1402906" y="3001888"/>
            <a:ext cx="64190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2800" b="1" dirty="0"/>
              <a:t>Co je to IZS a jaké hlavní složky sem patří?</a:t>
            </a:r>
          </a:p>
        </p:txBody>
      </p:sp>
      <p:sp>
        <p:nvSpPr>
          <p:cNvPr id="5" name="Tlačítko akce: Zpět nebo Předchozí 4">
            <a:hlinkClick r:id="rId2" action="ppaction://hlinksldjump" highlightClick="1"/>
          </p:cNvPr>
          <p:cNvSpPr/>
          <p:nvPr/>
        </p:nvSpPr>
        <p:spPr>
          <a:xfrm>
            <a:off x="7956376" y="6165304"/>
            <a:ext cx="720080" cy="576064"/>
          </a:xfrm>
          <a:prstGeom prst="actionButtonBackPrevious">
            <a:avLst/>
          </a:prstGeom>
          <a:gradFill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800" b="1"/>
          </a:p>
        </p:txBody>
      </p:sp>
    </p:spTree>
    <p:extLst>
      <p:ext uri="{BB962C8B-B14F-4D97-AF65-F5344CB8AC3E}">
        <p14:creationId xmlns:p14="http://schemas.microsoft.com/office/powerpoint/2010/main" val="968250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763689" y="1700808"/>
            <a:ext cx="5760640" cy="3312368"/>
          </a:xfrm>
          <a:prstGeom prst="rect">
            <a:avLst/>
          </a:prstGeom>
          <a:gradFill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cs-CZ"/>
            </a:defPPr>
            <a:lvl1pPr algn="ctr">
              <a:defRPr sz="2800" b="1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cs-CZ" sz="6600" dirty="0">
                <a:solidFill>
                  <a:prstClr val="white"/>
                </a:solidFill>
              </a:rPr>
              <a:t>DĚKUJI ZA SPOLUPRÁCI </a:t>
            </a:r>
            <a:br>
              <a:rPr lang="cs-CZ" sz="6600" dirty="0">
                <a:solidFill>
                  <a:prstClr val="white"/>
                </a:solidFill>
              </a:rPr>
            </a:br>
            <a:r>
              <a:rPr lang="cs-CZ" sz="6600" dirty="0">
                <a:solidFill>
                  <a:prstClr val="white"/>
                </a:solidFill>
                <a:sym typeface="Wingdings" pitchFamily="2" charset="2"/>
              </a:rPr>
              <a:t></a:t>
            </a:r>
            <a:endParaRPr lang="cs-CZ" sz="66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0480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548077" y="1269159"/>
            <a:ext cx="4040147" cy="523220"/>
          </a:xfrm>
          <a:prstGeom prst="rect">
            <a:avLst/>
          </a:prstGeom>
          <a:gradFill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cs-CZ"/>
            </a:defPPr>
            <a:lvl1pPr algn="ctr">
              <a:defRPr sz="2800" b="1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cs-CZ" dirty="0"/>
              <a:t>TOPOGRAFIE za 100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375737" y="1988840"/>
            <a:ext cx="84625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/>
              <a:t>Řekni název všech vyobrazených topografických značek.</a:t>
            </a:r>
          </a:p>
        </p:txBody>
      </p:sp>
      <p:sp>
        <p:nvSpPr>
          <p:cNvPr id="5" name="Tlačítko akce: Zpět nebo Předchozí 4">
            <a:hlinkClick r:id="rId2" action="ppaction://hlinksldjump" highlightClick="1"/>
          </p:cNvPr>
          <p:cNvSpPr/>
          <p:nvPr/>
        </p:nvSpPr>
        <p:spPr>
          <a:xfrm>
            <a:off x="7956376" y="6165304"/>
            <a:ext cx="720080" cy="576064"/>
          </a:xfrm>
          <a:prstGeom prst="actionButtonBackPrevious">
            <a:avLst/>
          </a:prstGeom>
          <a:gradFill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800" b="1"/>
          </a:p>
        </p:txBody>
      </p:sp>
      <p:pic>
        <p:nvPicPr>
          <p:cNvPr id="7" name="obrázek 4">
            <a:extLst>
              <a:ext uri="{FF2B5EF4-FFF2-40B4-BE49-F238E27FC236}">
                <a16:creationId xmlns:a16="http://schemas.microsoft.com/office/drawing/2014/main" id="{6FB7A157-8EFC-4635-8EA8-92600CE65153}"/>
              </a:ext>
            </a:extLst>
          </p:cNvPr>
          <p:cNvPicPr/>
          <p:nvPr/>
        </p:nvPicPr>
        <p:blipFill rotWithShape="1">
          <a:blip r:embed="rId3"/>
          <a:srcRect l="9603" t="49692" r="74503" b="29890"/>
          <a:stretch/>
        </p:blipFill>
        <p:spPr bwMode="auto">
          <a:xfrm>
            <a:off x="1079292" y="2924943"/>
            <a:ext cx="1668810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obrázek 4">
            <a:extLst>
              <a:ext uri="{FF2B5EF4-FFF2-40B4-BE49-F238E27FC236}">
                <a16:creationId xmlns:a16="http://schemas.microsoft.com/office/drawing/2014/main" id="{1234C7A3-AE34-40AB-BB62-86F80D241C6C}"/>
              </a:ext>
            </a:extLst>
          </p:cNvPr>
          <p:cNvPicPr/>
          <p:nvPr/>
        </p:nvPicPr>
        <p:blipFill rotWithShape="1">
          <a:blip r:embed="rId3"/>
          <a:srcRect l="63402" t="21222" r="27241" b="59348"/>
          <a:stretch/>
        </p:blipFill>
        <p:spPr bwMode="auto">
          <a:xfrm>
            <a:off x="2897486" y="2944512"/>
            <a:ext cx="1314474" cy="1401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obrázek 7">
            <a:extLst>
              <a:ext uri="{FF2B5EF4-FFF2-40B4-BE49-F238E27FC236}">
                <a16:creationId xmlns:a16="http://schemas.microsoft.com/office/drawing/2014/main" id="{FBAC81DF-18E5-420D-9FA6-5B565C807249}"/>
              </a:ext>
            </a:extLst>
          </p:cNvPr>
          <p:cNvPicPr/>
          <p:nvPr/>
        </p:nvPicPr>
        <p:blipFill rotWithShape="1">
          <a:blip r:embed="rId4"/>
          <a:srcRect l="13897" t="22168" r="77022" b="63114"/>
          <a:stretch/>
        </p:blipFill>
        <p:spPr bwMode="auto">
          <a:xfrm>
            <a:off x="5931054" y="2919112"/>
            <a:ext cx="1521266" cy="1401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obrázek 4">
            <a:extLst>
              <a:ext uri="{FF2B5EF4-FFF2-40B4-BE49-F238E27FC236}">
                <a16:creationId xmlns:a16="http://schemas.microsoft.com/office/drawing/2014/main" id="{4AB84849-4591-4073-AFDC-AF18C417C399}"/>
              </a:ext>
            </a:extLst>
          </p:cNvPr>
          <p:cNvPicPr/>
          <p:nvPr/>
        </p:nvPicPr>
        <p:blipFill rotWithShape="1">
          <a:blip r:embed="rId3"/>
          <a:srcRect l="26185" t="50921" r="59277" b="33419"/>
          <a:stretch/>
        </p:blipFill>
        <p:spPr bwMode="auto">
          <a:xfrm>
            <a:off x="4117607" y="2944511"/>
            <a:ext cx="1668810" cy="1075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obrázek 4">
            <a:extLst>
              <a:ext uri="{FF2B5EF4-FFF2-40B4-BE49-F238E27FC236}">
                <a16:creationId xmlns:a16="http://schemas.microsoft.com/office/drawing/2014/main" id="{689A79BA-069D-4DC3-9AEE-B8963E7F6944}"/>
              </a:ext>
            </a:extLst>
          </p:cNvPr>
          <p:cNvPicPr/>
          <p:nvPr/>
        </p:nvPicPr>
        <p:blipFill rotWithShape="1">
          <a:blip r:embed="rId3"/>
          <a:srcRect l="43615" t="24606" r="42830" b="65698"/>
          <a:stretch/>
        </p:blipFill>
        <p:spPr bwMode="auto">
          <a:xfrm>
            <a:off x="1464182" y="4345941"/>
            <a:ext cx="2167790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obrázek 1">
            <a:extLst>
              <a:ext uri="{FF2B5EF4-FFF2-40B4-BE49-F238E27FC236}">
                <a16:creationId xmlns:a16="http://schemas.microsoft.com/office/drawing/2014/main" id="{3DEC81DA-78CF-498A-A384-E15416544CED}"/>
              </a:ext>
            </a:extLst>
          </p:cNvPr>
          <p:cNvPicPr/>
          <p:nvPr/>
        </p:nvPicPr>
        <p:blipFill rotWithShape="1">
          <a:blip r:embed="rId5"/>
          <a:srcRect l="79178" t="53428" r="11416" b="29859"/>
          <a:stretch/>
        </p:blipFill>
        <p:spPr bwMode="auto">
          <a:xfrm>
            <a:off x="4117607" y="4345941"/>
            <a:ext cx="1364228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50330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548077" y="1269159"/>
            <a:ext cx="4040147" cy="523220"/>
          </a:xfrm>
          <a:prstGeom prst="rect">
            <a:avLst/>
          </a:prstGeom>
          <a:gradFill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cs-CZ"/>
            </a:defPPr>
            <a:lvl1pPr algn="ctr">
              <a:defRPr sz="2800" b="1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cs-CZ" dirty="0"/>
              <a:t>TOPOGRAFIE za 200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1593087" y="3228854"/>
            <a:ext cx="61148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/>
              <a:t>Zorientuj mapu pomocí buzoly na sever.</a:t>
            </a:r>
          </a:p>
        </p:txBody>
      </p:sp>
      <p:sp>
        <p:nvSpPr>
          <p:cNvPr id="5" name="Tlačítko akce: Zpět nebo Předchozí 4">
            <a:hlinkClick r:id="rId2" action="ppaction://hlinksldjump" highlightClick="1"/>
          </p:cNvPr>
          <p:cNvSpPr/>
          <p:nvPr/>
        </p:nvSpPr>
        <p:spPr>
          <a:xfrm>
            <a:off x="7956376" y="6165304"/>
            <a:ext cx="720080" cy="576064"/>
          </a:xfrm>
          <a:prstGeom prst="actionButtonBackPrevious">
            <a:avLst/>
          </a:prstGeom>
          <a:gradFill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800" b="1"/>
          </a:p>
        </p:txBody>
      </p:sp>
    </p:spTree>
    <p:extLst>
      <p:ext uri="{BB962C8B-B14F-4D97-AF65-F5344CB8AC3E}">
        <p14:creationId xmlns:p14="http://schemas.microsoft.com/office/powerpoint/2010/main" val="3813546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555776" y="1269159"/>
            <a:ext cx="4040147" cy="523220"/>
          </a:xfrm>
          <a:prstGeom prst="rect">
            <a:avLst/>
          </a:prstGeom>
          <a:gradFill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cs-CZ"/>
            </a:defPPr>
            <a:lvl1pPr algn="ctr">
              <a:defRPr sz="2800" b="1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cs-CZ" dirty="0"/>
              <a:t>TOPOGRAFIE za 300</a:t>
            </a:r>
          </a:p>
        </p:txBody>
      </p:sp>
      <p:sp>
        <p:nvSpPr>
          <p:cNvPr id="5" name="Tlačítko akce: Zpět nebo Předchozí 4">
            <a:hlinkClick r:id="rId2" action="ppaction://hlinksldjump" highlightClick="1"/>
          </p:cNvPr>
          <p:cNvSpPr/>
          <p:nvPr/>
        </p:nvSpPr>
        <p:spPr>
          <a:xfrm>
            <a:off x="7956376" y="6165304"/>
            <a:ext cx="720080" cy="576064"/>
          </a:xfrm>
          <a:prstGeom prst="actionButtonBackPrevious">
            <a:avLst/>
          </a:prstGeom>
          <a:gradFill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800" b="1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797868C2-04F5-43AE-8C05-E3E0DEF0A270}"/>
              </a:ext>
            </a:extLst>
          </p:cNvPr>
          <p:cNvSpPr txBox="1"/>
          <p:nvPr/>
        </p:nvSpPr>
        <p:spPr>
          <a:xfrm>
            <a:off x="1491060" y="3167390"/>
            <a:ext cx="60898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2800" b="1" dirty="0"/>
              <a:t>Najdi na mapě 5 topografických značek.</a:t>
            </a:r>
          </a:p>
        </p:txBody>
      </p:sp>
    </p:spTree>
    <p:extLst>
      <p:ext uri="{BB962C8B-B14F-4D97-AF65-F5344CB8AC3E}">
        <p14:creationId xmlns:p14="http://schemas.microsoft.com/office/powerpoint/2010/main" val="2071818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555776" y="1269159"/>
            <a:ext cx="4040147" cy="523220"/>
          </a:xfrm>
          <a:prstGeom prst="rect">
            <a:avLst/>
          </a:prstGeom>
          <a:gradFill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cs-CZ"/>
            </a:defPPr>
            <a:lvl1pPr algn="ctr">
              <a:defRPr sz="2800" b="1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cs-CZ" dirty="0"/>
              <a:t>TOPOGRAFIE za 400</a:t>
            </a:r>
          </a:p>
        </p:txBody>
      </p:sp>
      <p:sp>
        <p:nvSpPr>
          <p:cNvPr id="5" name="Tlačítko akce: Zpět nebo Předchozí 4">
            <a:hlinkClick r:id="rId2" action="ppaction://hlinksldjump" highlightClick="1"/>
          </p:cNvPr>
          <p:cNvSpPr/>
          <p:nvPr/>
        </p:nvSpPr>
        <p:spPr>
          <a:xfrm>
            <a:off x="7956376" y="6165304"/>
            <a:ext cx="720080" cy="576064"/>
          </a:xfrm>
          <a:prstGeom prst="actionButtonBackPrevious">
            <a:avLst/>
          </a:prstGeom>
          <a:gradFill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800" b="1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E58C499A-A139-4A02-BAB4-3E81713565B1}"/>
              </a:ext>
            </a:extLst>
          </p:cNvPr>
          <p:cNvSpPr txBox="1"/>
          <p:nvPr/>
        </p:nvSpPr>
        <p:spPr>
          <a:xfrm>
            <a:off x="3007237" y="3001888"/>
            <a:ext cx="2784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/>
              <a:t>Urči daný azimut.</a:t>
            </a:r>
          </a:p>
        </p:txBody>
      </p:sp>
    </p:spTree>
    <p:extLst>
      <p:ext uri="{BB962C8B-B14F-4D97-AF65-F5344CB8AC3E}">
        <p14:creationId xmlns:p14="http://schemas.microsoft.com/office/powerpoint/2010/main" val="1071624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555776" y="1269159"/>
            <a:ext cx="4040147" cy="523220"/>
          </a:xfrm>
          <a:prstGeom prst="rect">
            <a:avLst/>
          </a:prstGeom>
          <a:gradFill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cs-CZ"/>
            </a:defPPr>
            <a:lvl1pPr algn="ctr">
              <a:defRPr sz="2800" b="1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cs-CZ" dirty="0"/>
              <a:t>TOPOGRAFIE za 500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950880" y="1936395"/>
            <a:ext cx="72422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2800" b="1" dirty="0"/>
              <a:t>Nakresli o jakou topografickou značku se jedná.</a:t>
            </a:r>
          </a:p>
        </p:txBody>
      </p:sp>
      <p:sp>
        <p:nvSpPr>
          <p:cNvPr id="5" name="Tlačítko akce: Zpět nebo Předchozí 4">
            <a:hlinkClick r:id="rId2" action="ppaction://hlinksldjump" highlightClick="1"/>
          </p:cNvPr>
          <p:cNvSpPr/>
          <p:nvPr/>
        </p:nvSpPr>
        <p:spPr>
          <a:xfrm>
            <a:off x="7956376" y="6165304"/>
            <a:ext cx="720080" cy="576064"/>
          </a:xfrm>
          <a:prstGeom prst="actionButtonBackPrevious">
            <a:avLst/>
          </a:prstGeom>
          <a:gradFill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800" b="1"/>
          </a:p>
        </p:txBody>
      </p:sp>
      <p:pic>
        <p:nvPicPr>
          <p:cNvPr id="8" name="Picture 4" descr="Výsledek obrázku pro turistický rozcestník">
            <a:extLst>
              <a:ext uri="{FF2B5EF4-FFF2-40B4-BE49-F238E27FC236}">
                <a16:creationId xmlns:a16="http://schemas.microsoft.com/office/drawing/2014/main" id="{19FB69EF-1184-4494-B69B-A3D7517659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880" y="2459616"/>
            <a:ext cx="1604896" cy="2139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Výsledek obrázku pro pomník střížovice">
            <a:extLst>
              <a:ext uri="{FF2B5EF4-FFF2-40B4-BE49-F238E27FC236}">
                <a16:creationId xmlns:a16="http://schemas.microsoft.com/office/drawing/2014/main" id="{7A516C5A-E19F-463B-86DD-780E76A7A1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1910" y="2459615"/>
            <a:ext cx="1604895" cy="2142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Výsledek obrázku pro zřícenina plzeň">
            <a:extLst>
              <a:ext uri="{FF2B5EF4-FFF2-40B4-BE49-F238E27FC236}">
                <a16:creationId xmlns:a16="http://schemas.microsoft.com/office/drawing/2014/main" id="{934531D8-6EC0-49B5-8BD9-1032EDAEE3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/>
          <a:srcRect l="24476" r="14877"/>
          <a:stretch/>
        </p:blipFill>
        <p:spPr bwMode="auto">
          <a:xfrm>
            <a:off x="4419706" y="2462117"/>
            <a:ext cx="1944216" cy="2139863"/>
          </a:xfrm>
          <a:prstGeom prst="rect">
            <a:avLst/>
          </a:prstGeom>
          <a:noFill/>
        </p:spPr>
      </p:pic>
      <p:pic>
        <p:nvPicPr>
          <p:cNvPr id="12" name="Picture 2" descr="Výsledek obrázku pro pramen">
            <a:extLst>
              <a:ext uri="{FF2B5EF4-FFF2-40B4-BE49-F238E27FC236}">
                <a16:creationId xmlns:a16="http://schemas.microsoft.com/office/drawing/2014/main" id="{1ED2F92F-304C-42B6-92DE-0F2077E88C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193039" y="4676399"/>
            <a:ext cx="2725474" cy="1824883"/>
          </a:xfrm>
          <a:prstGeom prst="rect">
            <a:avLst/>
          </a:prstGeom>
          <a:noFill/>
        </p:spPr>
      </p:pic>
      <p:pic>
        <p:nvPicPr>
          <p:cNvPr id="14" name="Picture 2" descr="Výsledek obrázku pro NEMOCNICE LOCHOTÍN">
            <a:extLst>
              <a:ext uri="{FF2B5EF4-FFF2-40B4-BE49-F238E27FC236}">
                <a16:creationId xmlns:a16="http://schemas.microsoft.com/office/drawing/2014/main" id="{0527925F-7D0F-4877-AFCA-23B9C0E331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029077" y="4714415"/>
            <a:ext cx="2725474" cy="1813133"/>
          </a:xfrm>
          <a:prstGeom prst="rect">
            <a:avLst/>
          </a:prstGeom>
          <a:noFill/>
        </p:spPr>
      </p:pic>
      <p:pic>
        <p:nvPicPr>
          <p:cNvPr id="15" name="Picture 4" descr="Výsledek obrázku pro lesní a polní cesty">
            <a:extLst>
              <a:ext uri="{FF2B5EF4-FFF2-40B4-BE49-F238E27FC236}">
                <a16:creationId xmlns:a16="http://schemas.microsoft.com/office/drawing/2014/main" id="{34EDB056-39FE-4E90-90A4-AF8D874862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1479" y="2735765"/>
            <a:ext cx="2373928" cy="1587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6929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979712" y="1269159"/>
            <a:ext cx="5249770" cy="523220"/>
          </a:xfrm>
          <a:prstGeom prst="rect">
            <a:avLst/>
          </a:prstGeom>
          <a:gradFill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cs-CZ"/>
            </a:defPPr>
            <a:lvl1pPr algn="ctr">
              <a:defRPr sz="2800" b="1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cs-CZ" dirty="0"/>
              <a:t>TECHNICKÉ PROSTŘEDKY za 100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1366410" y="2132856"/>
            <a:ext cx="63391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2800" b="1" dirty="0"/>
              <a:t>Pojmenuj značky technických prostředků.</a:t>
            </a:r>
          </a:p>
        </p:txBody>
      </p:sp>
      <p:sp>
        <p:nvSpPr>
          <p:cNvPr id="5" name="Tlačítko akce: Zpět nebo Předchozí 4">
            <a:hlinkClick r:id="rId2" action="ppaction://hlinksldjump" highlightClick="1"/>
          </p:cNvPr>
          <p:cNvSpPr/>
          <p:nvPr/>
        </p:nvSpPr>
        <p:spPr>
          <a:xfrm>
            <a:off x="7956376" y="6165304"/>
            <a:ext cx="720080" cy="576064"/>
          </a:xfrm>
          <a:prstGeom prst="actionButtonBackPrevious">
            <a:avLst/>
          </a:prstGeom>
          <a:gradFill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800" b="1"/>
          </a:p>
        </p:txBody>
      </p:sp>
      <p:pic>
        <p:nvPicPr>
          <p:cNvPr id="7" name="obrázek 1">
            <a:extLst>
              <a:ext uri="{FF2B5EF4-FFF2-40B4-BE49-F238E27FC236}">
                <a16:creationId xmlns:a16="http://schemas.microsoft.com/office/drawing/2014/main" id="{A49D6C32-CB29-43FF-844D-7B9F2519F090}"/>
              </a:ext>
            </a:extLst>
          </p:cNvPr>
          <p:cNvPicPr/>
          <p:nvPr/>
        </p:nvPicPr>
        <p:blipFill>
          <a:blip r:embed="rId3"/>
          <a:srcRect l="8355" t="30152" r="77721" b="53817"/>
          <a:stretch>
            <a:fillRect/>
          </a:stretch>
        </p:blipFill>
        <p:spPr bwMode="auto">
          <a:xfrm>
            <a:off x="858416" y="2852936"/>
            <a:ext cx="1810544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obrázek 1">
            <a:extLst>
              <a:ext uri="{FF2B5EF4-FFF2-40B4-BE49-F238E27FC236}">
                <a16:creationId xmlns:a16="http://schemas.microsoft.com/office/drawing/2014/main" id="{4A39931E-889B-43EE-B0DA-2D09AD6163DB}"/>
              </a:ext>
            </a:extLst>
          </p:cNvPr>
          <p:cNvPicPr/>
          <p:nvPr/>
        </p:nvPicPr>
        <p:blipFill>
          <a:blip r:embed="rId3"/>
          <a:srcRect l="67908" t="30152" r="19710" b="53817"/>
          <a:stretch>
            <a:fillRect/>
          </a:stretch>
        </p:blipFill>
        <p:spPr bwMode="auto">
          <a:xfrm>
            <a:off x="3050903" y="2720265"/>
            <a:ext cx="2097162" cy="17168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obrázek 1">
            <a:extLst>
              <a:ext uri="{FF2B5EF4-FFF2-40B4-BE49-F238E27FC236}">
                <a16:creationId xmlns:a16="http://schemas.microsoft.com/office/drawing/2014/main" id="{586F6AC4-D6C5-4F01-BC0E-7A4A955CF93C}"/>
              </a:ext>
            </a:extLst>
          </p:cNvPr>
          <p:cNvPicPr/>
          <p:nvPr/>
        </p:nvPicPr>
        <p:blipFill rotWithShape="1">
          <a:blip r:embed="rId3"/>
          <a:srcRect l="22922" t="57251" r="63368" b="30676"/>
          <a:stretch/>
        </p:blipFill>
        <p:spPr bwMode="auto">
          <a:xfrm>
            <a:off x="5359259" y="2668270"/>
            <a:ext cx="1949045" cy="1336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obrázek 1">
            <a:extLst>
              <a:ext uri="{FF2B5EF4-FFF2-40B4-BE49-F238E27FC236}">
                <a16:creationId xmlns:a16="http://schemas.microsoft.com/office/drawing/2014/main" id="{04842866-68CC-4A7A-9F4A-2E3F3B8422B0}"/>
              </a:ext>
            </a:extLst>
          </p:cNvPr>
          <p:cNvPicPr/>
          <p:nvPr/>
        </p:nvPicPr>
        <p:blipFill>
          <a:blip r:embed="rId3"/>
          <a:srcRect l="53769" t="57251" r="35697" b="29996"/>
          <a:stretch>
            <a:fillRect/>
          </a:stretch>
        </p:blipFill>
        <p:spPr bwMode="auto">
          <a:xfrm>
            <a:off x="1101857" y="4148681"/>
            <a:ext cx="1949045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obrázek 1">
            <a:extLst>
              <a:ext uri="{FF2B5EF4-FFF2-40B4-BE49-F238E27FC236}">
                <a16:creationId xmlns:a16="http://schemas.microsoft.com/office/drawing/2014/main" id="{E6F727BB-3AC1-477D-8919-1494977FBC85}"/>
              </a:ext>
            </a:extLst>
          </p:cNvPr>
          <p:cNvPicPr/>
          <p:nvPr/>
        </p:nvPicPr>
        <p:blipFill>
          <a:blip r:embed="rId3"/>
          <a:srcRect l="23565" t="30152" r="63796" b="53817"/>
          <a:stretch>
            <a:fillRect/>
          </a:stretch>
        </p:blipFill>
        <p:spPr bwMode="auto">
          <a:xfrm>
            <a:off x="3597478" y="4346632"/>
            <a:ext cx="1656184" cy="1287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47423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979712" y="1269159"/>
            <a:ext cx="5249770" cy="523220"/>
          </a:xfrm>
          <a:prstGeom prst="rect">
            <a:avLst/>
          </a:prstGeom>
          <a:gradFill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cs-CZ"/>
            </a:defPPr>
            <a:lvl1pPr algn="ctr">
              <a:defRPr sz="2800" b="1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cs-CZ" dirty="0"/>
              <a:t>TECHNICKÉ PROSTŘEDKY za 200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1545283" y="2276872"/>
            <a:ext cx="61341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2800" b="1" dirty="0"/>
              <a:t>Nakresli značky technických prostředků.</a:t>
            </a:r>
          </a:p>
        </p:txBody>
      </p:sp>
      <p:sp>
        <p:nvSpPr>
          <p:cNvPr id="5" name="Tlačítko akce: Zpět nebo Předchozí 4">
            <a:hlinkClick r:id="rId2" action="ppaction://hlinksldjump" highlightClick="1"/>
          </p:cNvPr>
          <p:cNvSpPr/>
          <p:nvPr/>
        </p:nvSpPr>
        <p:spPr>
          <a:xfrm>
            <a:off x="7956376" y="6165304"/>
            <a:ext cx="720080" cy="576064"/>
          </a:xfrm>
          <a:prstGeom prst="actionButtonBackPrevious">
            <a:avLst/>
          </a:prstGeom>
          <a:gradFill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800" b="1"/>
          </a:p>
        </p:txBody>
      </p:sp>
      <p:pic>
        <p:nvPicPr>
          <p:cNvPr id="7" name="Obrázek 6" descr="http://www.hasimehrou.cz/imgcache/9/8/pp17-rozdelovacs_-1_-1_18333.jpg">
            <a:extLst>
              <a:ext uri="{FF2B5EF4-FFF2-40B4-BE49-F238E27FC236}">
                <a16:creationId xmlns:a16="http://schemas.microsoft.com/office/drawing/2014/main" id="{BDFE9CF3-B51B-4C12-B370-37657ECACEA3}"/>
              </a:ext>
            </a:extLst>
          </p:cNvPr>
          <p:cNvPicPr/>
          <p:nvPr/>
        </p:nvPicPr>
        <p:blipFill>
          <a:blip r:embed="rId3"/>
          <a:srcRect l="4857" t="19143" r="7429" b="24571"/>
          <a:stretch>
            <a:fillRect/>
          </a:stretch>
        </p:blipFill>
        <p:spPr bwMode="auto">
          <a:xfrm>
            <a:off x="654821" y="2874852"/>
            <a:ext cx="2044971" cy="1233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 descr="Výsledek obrázku pro CAS 25">
            <a:extLst>
              <a:ext uri="{FF2B5EF4-FFF2-40B4-BE49-F238E27FC236}">
                <a16:creationId xmlns:a16="http://schemas.microsoft.com/office/drawing/2014/main" id="{BC346106-9DC6-4E86-AB74-02EB01D2A8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3049245"/>
            <a:ext cx="2044972" cy="1151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Obrázek 8" descr="http://hoc-teplice.cz/vse-pro-hasice/img/product/Sberac%20A110-BB.jpg">
            <a:extLst>
              <a:ext uri="{FF2B5EF4-FFF2-40B4-BE49-F238E27FC236}">
                <a16:creationId xmlns:a16="http://schemas.microsoft.com/office/drawing/2014/main" id="{A0B8637A-33FA-4F98-8339-1F09E4EAF1CE}"/>
              </a:ext>
            </a:extLst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89359" y="2940963"/>
            <a:ext cx="1790040" cy="1424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Obrázek 9" descr="přenosný  agregát">
            <a:extLst>
              <a:ext uri="{FF2B5EF4-FFF2-40B4-BE49-F238E27FC236}">
                <a16:creationId xmlns:a16="http://schemas.microsoft.com/office/drawing/2014/main" id="{D08052E4-8459-4353-8546-91F8ED6DD8DB}"/>
              </a:ext>
            </a:extLst>
          </p:cNvPr>
          <p:cNvPicPr/>
          <p:nvPr/>
        </p:nvPicPr>
        <p:blipFill>
          <a:blip r:embed="rId6"/>
          <a:srcRect l="52586"/>
          <a:stretch>
            <a:fillRect/>
          </a:stretch>
        </p:blipFill>
        <p:spPr bwMode="auto">
          <a:xfrm>
            <a:off x="2210398" y="4200272"/>
            <a:ext cx="2044971" cy="1860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34430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1148</TotalTime>
  <Words>368</Words>
  <Application>Microsoft Office PowerPoint</Application>
  <PresentationFormat>Předvádění na obrazovce (4:3)</PresentationFormat>
  <Paragraphs>100</Paragraphs>
  <Slides>28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28</vt:i4>
      </vt:variant>
    </vt:vector>
  </HeadingPairs>
  <TitlesOfParts>
    <vt:vector size="32" baseType="lpstr">
      <vt:lpstr>Arial</vt:lpstr>
      <vt:lpstr>Calibri</vt:lpstr>
      <vt:lpstr>Motiv systému Office</vt:lpstr>
      <vt:lpstr>1_Motiv systému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SATKOVA</dc:creator>
  <cp:lastModifiedBy>František Hrubý</cp:lastModifiedBy>
  <cp:revision>77</cp:revision>
  <dcterms:created xsi:type="dcterms:W3CDTF">2013-03-26T18:55:38Z</dcterms:created>
  <dcterms:modified xsi:type="dcterms:W3CDTF">2020-03-20T13:53:05Z</dcterms:modified>
</cp:coreProperties>
</file>